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87.xml" ContentType="application/vnd.openxmlformats-officedocument.presentationml.tags+xml"/>
  <Override PartName="/ppt/tags/tag88.xml" ContentType="application/vnd.openxmlformats-officedocument.presentationml.tags+xml"/>
  <Override PartName="/ppt/notesSlides/notesSlide2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3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Lst>
  <p:notesMasterIdLst>
    <p:notesMasterId r:id="rId49"/>
  </p:notesMasterIdLst>
  <p:handoutMasterIdLst>
    <p:handoutMasterId r:id="rId50"/>
  </p:handoutMasterIdLst>
  <p:sldIdLst>
    <p:sldId id="372" r:id="rId7"/>
    <p:sldId id="649" r:id="rId8"/>
    <p:sldId id="651" r:id="rId9"/>
    <p:sldId id="654" r:id="rId10"/>
    <p:sldId id="652" r:id="rId11"/>
    <p:sldId id="474" r:id="rId12"/>
    <p:sldId id="621" r:id="rId13"/>
    <p:sldId id="623" r:id="rId14"/>
    <p:sldId id="1167" r:id="rId15"/>
    <p:sldId id="699" r:id="rId16"/>
    <p:sldId id="700" r:id="rId17"/>
    <p:sldId id="257" r:id="rId18"/>
    <p:sldId id="624" r:id="rId19"/>
    <p:sldId id="1165" r:id="rId20"/>
    <p:sldId id="1194" r:id="rId21"/>
    <p:sldId id="1199" r:id="rId22"/>
    <p:sldId id="679" r:id="rId23"/>
    <p:sldId id="1135" r:id="rId24"/>
    <p:sldId id="1193" r:id="rId25"/>
    <p:sldId id="1189" r:id="rId26"/>
    <p:sldId id="1195" r:id="rId27"/>
    <p:sldId id="1200" r:id="rId28"/>
    <p:sldId id="1179" r:id="rId29"/>
    <p:sldId id="1196" r:id="rId30"/>
    <p:sldId id="422" r:id="rId31"/>
    <p:sldId id="655" r:id="rId32"/>
    <p:sldId id="443" r:id="rId33"/>
    <p:sldId id="666" r:id="rId34"/>
    <p:sldId id="667" r:id="rId35"/>
    <p:sldId id="668" r:id="rId36"/>
    <p:sldId id="669" r:id="rId37"/>
    <p:sldId id="670" r:id="rId38"/>
    <p:sldId id="671" r:id="rId39"/>
    <p:sldId id="672" r:id="rId40"/>
    <p:sldId id="1190" r:id="rId41"/>
    <p:sldId id="1191" r:id="rId42"/>
    <p:sldId id="1192" r:id="rId43"/>
    <p:sldId id="1174" r:id="rId44"/>
    <p:sldId id="646" r:id="rId45"/>
    <p:sldId id="1180" r:id="rId46"/>
    <p:sldId id="1197" r:id="rId47"/>
    <p:sldId id="647" r:id="rId48"/>
  </p:sldIdLst>
  <p:sldSz cx="9144000" cy="6858000" type="screen4x3"/>
  <p:notesSz cx="6858000" cy="914400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2"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3" clrIdx="21">
    <p:extLst>
      <p:ext uri="{19B8F6BF-5375-455C-9EA6-DF929625EA0E}">
        <p15:presenceInfo xmlns:p15="http://schemas.microsoft.com/office/powerpoint/2012/main" userId="S::vwillson@hqontario.ca::36187c62-39b2-4093-9f4e-be1cbfcacfc7" providerId="AD"/>
      </p:ext>
    </p:extLst>
  </p:cmAuthor>
  <p:cmAuthor id="22" name="Harrison, Susan" initials="HS" lastIdx="8" clrIdx="22">
    <p:extLst>
      <p:ext uri="{19B8F6BF-5375-455C-9EA6-DF929625EA0E}">
        <p15:presenceInfo xmlns:p15="http://schemas.microsoft.com/office/powerpoint/2012/main" userId="S::sharrison@hqontario.ca::12d20603-a68e-40bb-99e5-862f8234107b" providerId="AD"/>
      </p:ext>
    </p:extLst>
  </p:cmAuthor>
  <p:cmAuthor id="23" name="Cowan, Kara" initials="CK" lastIdx="5" clrIdx="23">
    <p:extLst>
      <p:ext uri="{19B8F6BF-5375-455C-9EA6-DF929625EA0E}">
        <p15:presenceInfo xmlns:p15="http://schemas.microsoft.com/office/powerpoint/2012/main" userId="S::kara.cowan@ontariohealth.ca::422dcf60-3108-48b9-a5a5-708e064ad6eb" providerId="AD"/>
      </p:ext>
    </p:extLst>
  </p:cmAuthor>
  <p:cmAuthor id="24" name="Susan Harrison" initials="SH" lastIdx="1" clrIdx="24">
    <p:extLst>
      <p:ext uri="{19B8F6BF-5375-455C-9EA6-DF929625EA0E}">
        <p15:presenceInfo xmlns:p15="http://schemas.microsoft.com/office/powerpoint/2012/main" userId="S::susan.harrison@ontariohealth.ca::1ddf3375-323b-4640-a3c6-9d3435a6c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C6577"/>
    <a:srgbClr val="00788A"/>
    <a:srgbClr val="F5F5F5"/>
    <a:srgbClr val="FCD8D8"/>
    <a:srgbClr val="F9B9B9"/>
    <a:srgbClr val="FFCF37"/>
    <a:srgbClr val="EDFDFF"/>
    <a:srgbClr val="EEDAC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25DF1-90F2-4AAD-B852-314FAFAA31CD}" v="9" dt="2021-12-21T20:38:53.8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1434" autoAdjust="0"/>
  </p:normalViewPr>
  <p:slideViewPr>
    <p:cSldViewPr snapToGrid="0">
      <p:cViewPr varScale="1">
        <p:scale>
          <a:sx n="93" d="100"/>
          <a:sy n="93" d="100"/>
        </p:scale>
        <p:origin x="2334" y="7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arrison" userId="1ddf3375-323b-4640-a3c6-9d3435a6c407" providerId="ADAL" clId="{1F825DF1-90F2-4AAD-B852-314FAFAA31CD}"/>
    <pc:docChg chg="undo custSel modSld">
      <pc:chgData name="Susan Harrison" userId="1ddf3375-323b-4640-a3c6-9d3435a6c407" providerId="ADAL" clId="{1F825DF1-90F2-4AAD-B852-314FAFAA31CD}" dt="2021-12-17T21:19:22.787" v="112" actId="1592"/>
      <pc:docMkLst>
        <pc:docMk/>
      </pc:docMkLst>
      <pc:sldChg chg="addCm modCm">
        <pc:chgData name="Susan Harrison" userId="1ddf3375-323b-4640-a3c6-9d3435a6c407" providerId="ADAL" clId="{1F825DF1-90F2-4AAD-B852-314FAFAA31CD}" dt="2021-12-17T21:07:04.230" v="73"/>
        <pc:sldMkLst>
          <pc:docMk/>
          <pc:sldMk cId="682478948" sldId="257"/>
        </pc:sldMkLst>
      </pc:sldChg>
      <pc:sldChg chg="addSp delSp modSp mod">
        <pc:chgData name="Susan Harrison" userId="1ddf3375-323b-4640-a3c6-9d3435a6c407" providerId="ADAL" clId="{1F825DF1-90F2-4AAD-B852-314FAFAA31CD}" dt="2021-12-17T21:05:33.103" v="71" actId="115"/>
        <pc:sldMkLst>
          <pc:docMk/>
          <pc:sldMk cId="2260738719" sldId="372"/>
        </pc:sldMkLst>
        <pc:spChg chg="add mod">
          <ac:chgData name="Susan Harrison" userId="1ddf3375-323b-4640-a3c6-9d3435a6c407" providerId="ADAL" clId="{1F825DF1-90F2-4AAD-B852-314FAFAA31CD}" dt="2021-12-17T21:05:33.103" v="71" actId="115"/>
          <ac:spMkLst>
            <pc:docMk/>
            <pc:sldMk cId="2260738719" sldId="372"/>
            <ac:spMk id="4" creationId="{F3D959CB-9FB2-4BBD-87A4-87A0C229357B}"/>
          </ac:spMkLst>
        </pc:spChg>
        <pc:spChg chg="mod">
          <ac:chgData name="Susan Harrison" userId="1ddf3375-323b-4640-a3c6-9d3435a6c407" providerId="ADAL" clId="{1F825DF1-90F2-4AAD-B852-314FAFAA31CD}" dt="2021-12-17T21:04:41.693" v="66" actId="1076"/>
          <ac:spMkLst>
            <pc:docMk/>
            <pc:sldMk cId="2260738719" sldId="372"/>
            <ac:spMk id="9" creationId="{9F1007DD-C592-9A42-BB2E-04EDED0F40D9}"/>
          </ac:spMkLst>
        </pc:spChg>
        <pc:picChg chg="del">
          <ac:chgData name="Susan Harrison" userId="1ddf3375-323b-4640-a3c6-9d3435a6c407" providerId="ADAL" clId="{1F825DF1-90F2-4AAD-B852-314FAFAA31CD}" dt="2021-12-17T18:29:10.547" v="60" actId="478"/>
          <ac:picMkLst>
            <pc:docMk/>
            <pc:sldMk cId="2260738719" sldId="372"/>
            <ac:picMk id="6" creationId="{97A2D8F4-5829-714C-9ACF-F0B2E3AF6972}"/>
          </ac:picMkLst>
        </pc:picChg>
        <pc:picChg chg="del">
          <ac:chgData name="Susan Harrison" userId="1ddf3375-323b-4640-a3c6-9d3435a6c407" providerId="ADAL" clId="{1F825DF1-90F2-4AAD-B852-314FAFAA31CD}" dt="2021-12-17T18:29:14.148" v="62" actId="478"/>
          <ac:picMkLst>
            <pc:docMk/>
            <pc:sldMk cId="2260738719" sldId="372"/>
            <ac:picMk id="10" creationId="{1ABC073F-C5F3-4C80-A463-7A785557A2CE}"/>
          </ac:picMkLst>
        </pc:picChg>
        <pc:picChg chg="add mod">
          <ac:chgData name="Susan Harrison" userId="1ddf3375-323b-4640-a3c6-9d3435a6c407" providerId="ADAL" clId="{1F825DF1-90F2-4AAD-B852-314FAFAA31CD}" dt="2021-12-17T18:29:24.573" v="65" actId="1076"/>
          <ac:picMkLst>
            <pc:docMk/>
            <pc:sldMk cId="2260738719" sldId="372"/>
            <ac:picMk id="1026" creationId="{90E43536-045C-4601-8990-ED617B455C09}"/>
          </ac:picMkLst>
        </pc:picChg>
      </pc:sldChg>
      <pc:sldChg chg="modSp mod delCm">
        <pc:chgData name="Susan Harrison" userId="1ddf3375-323b-4640-a3c6-9d3435a6c407" providerId="ADAL" clId="{1F825DF1-90F2-4AAD-B852-314FAFAA31CD}" dt="2021-12-17T21:12:36.120" v="85" actId="1592"/>
        <pc:sldMkLst>
          <pc:docMk/>
          <pc:sldMk cId="2794158338" sldId="443"/>
        </pc:sldMkLst>
        <pc:spChg chg="mod">
          <ac:chgData name="Susan Harrison" userId="1ddf3375-323b-4640-a3c6-9d3435a6c407" providerId="ADAL" clId="{1F825DF1-90F2-4AAD-B852-314FAFAA31CD}" dt="2021-12-17T21:12:33.230" v="84" actId="113"/>
          <ac:spMkLst>
            <pc:docMk/>
            <pc:sldMk cId="2794158338" sldId="443"/>
            <ac:spMk id="4" creationId="{00000000-0000-0000-0000-000000000000}"/>
          </ac:spMkLst>
        </pc:spChg>
      </pc:sldChg>
      <pc:sldChg chg="addSp delSp modSp mod">
        <pc:chgData name="Susan Harrison" userId="1ddf3375-323b-4640-a3c6-9d3435a6c407" providerId="ADAL" clId="{1F825DF1-90F2-4AAD-B852-314FAFAA31CD}" dt="2021-12-17T17:13:51.444" v="42" actId="14861"/>
        <pc:sldMkLst>
          <pc:docMk/>
          <pc:sldMk cId="386164400" sldId="621"/>
        </pc:sldMkLst>
        <pc:picChg chg="add mod">
          <ac:chgData name="Susan Harrison" userId="1ddf3375-323b-4640-a3c6-9d3435a6c407" providerId="ADAL" clId="{1F825DF1-90F2-4AAD-B852-314FAFAA31CD}" dt="2021-12-17T17:13:51.444" v="42" actId="14861"/>
          <ac:picMkLst>
            <pc:docMk/>
            <pc:sldMk cId="386164400" sldId="621"/>
            <ac:picMk id="4" creationId="{2E77FD98-B07D-4E15-BE7E-111D9C7D5FC0}"/>
          </ac:picMkLst>
        </pc:picChg>
        <pc:picChg chg="del">
          <ac:chgData name="Susan Harrison" userId="1ddf3375-323b-4640-a3c6-9d3435a6c407" providerId="ADAL" clId="{1F825DF1-90F2-4AAD-B852-314FAFAA31CD}" dt="2021-12-17T17:13:26.144" v="37" actId="478"/>
          <ac:picMkLst>
            <pc:docMk/>
            <pc:sldMk cId="386164400" sldId="621"/>
            <ac:picMk id="6" creationId="{AAD6997D-1A6B-3E42-9263-9B92381B848F}"/>
          </ac:picMkLst>
        </pc:picChg>
      </pc:sldChg>
      <pc:sldChg chg="modSp mod delCm">
        <pc:chgData name="Susan Harrison" userId="1ddf3375-323b-4640-a3c6-9d3435a6c407" providerId="ADAL" clId="{1F825DF1-90F2-4AAD-B852-314FAFAA31CD}" dt="2021-12-17T21:19:22.787" v="112" actId="1592"/>
        <pc:sldMkLst>
          <pc:docMk/>
          <pc:sldMk cId="3157782450" sldId="646"/>
        </pc:sldMkLst>
        <pc:spChg chg="mod">
          <ac:chgData name="Susan Harrison" userId="1ddf3375-323b-4640-a3c6-9d3435a6c407" providerId="ADAL" clId="{1F825DF1-90F2-4AAD-B852-314FAFAA31CD}" dt="2021-12-17T21:19:21.155" v="111" actId="255"/>
          <ac:spMkLst>
            <pc:docMk/>
            <pc:sldMk cId="3157782450" sldId="646"/>
            <ac:spMk id="5" creationId="{4EF0EEC0-5334-49B7-B18E-C32A3037E22F}"/>
          </ac:spMkLst>
        </pc:spChg>
      </pc:sldChg>
      <pc:sldChg chg="addSp delSp modSp mod modNotesTx">
        <pc:chgData name="Susan Harrison" userId="1ddf3375-323b-4640-a3c6-9d3435a6c407" providerId="ADAL" clId="{1F825DF1-90F2-4AAD-B852-314FAFAA31CD}" dt="2021-12-17T17:16:45.204" v="59" actId="113"/>
        <pc:sldMkLst>
          <pc:docMk/>
          <pc:sldMk cId="1953139645" sldId="652"/>
        </pc:sldMkLst>
        <pc:spChg chg="mod">
          <ac:chgData name="Susan Harrison" userId="1ddf3375-323b-4640-a3c6-9d3435a6c407" providerId="ADAL" clId="{1F825DF1-90F2-4AAD-B852-314FAFAA31CD}" dt="2021-12-17T17:16:45.204" v="59" actId="113"/>
          <ac:spMkLst>
            <pc:docMk/>
            <pc:sldMk cId="1953139645" sldId="652"/>
            <ac:spMk id="2" creationId="{00000000-0000-0000-0000-000000000000}"/>
          </ac:spMkLst>
        </pc:spChg>
        <pc:spChg chg="mod">
          <ac:chgData name="Susan Harrison" userId="1ddf3375-323b-4640-a3c6-9d3435a6c407" providerId="ADAL" clId="{1F825DF1-90F2-4AAD-B852-314FAFAA31CD}" dt="2021-12-17T16:23:08.077" v="22" actId="1076"/>
          <ac:spMkLst>
            <pc:docMk/>
            <pc:sldMk cId="1953139645" sldId="652"/>
            <ac:spMk id="12" creationId="{F0F35BBD-54CB-4390-9756-E2365E67CCA5}"/>
          </ac:spMkLst>
        </pc:spChg>
        <pc:spChg chg="mod">
          <ac:chgData name="Susan Harrison" userId="1ddf3375-323b-4640-a3c6-9d3435a6c407" providerId="ADAL" clId="{1F825DF1-90F2-4AAD-B852-314FAFAA31CD}" dt="2021-12-17T16:22:52.403" v="20" actId="1076"/>
          <ac:spMkLst>
            <pc:docMk/>
            <pc:sldMk cId="1953139645" sldId="652"/>
            <ac:spMk id="20" creationId="{932F9474-44BB-48D5-8696-942CBEC16F43}"/>
          </ac:spMkLst>
        </pc:spChg>
        <pc:spChg chg="del mod">
          <ac:chgData name="Susan Harrison" userId="1ddf3375-323b-4640-a3c6-9d3435a6c407" providerId="ADAL" clId="{1F825DF1-90F2-4AAD-B852-314FAFAA31CD}" dt="2021-12-17T16:22:09.626" v="12" actId="478"/>
          <ac:spMkLst>
            <pc:docMk/>
            <pc:sldMk cId="1953139645" sldId="652"/>
            <ac:spMk id="22" creationId="{00000000-0000-0000-0000-000000000000}"/>
          </ac:spMkLst>
        </pc:spChg>
        <pc:spChg chg="mod">
          <ac:chgData name="Susan Harrison" userId="1ddf3375-323b-4640-a3c6-9d3435a6c407" providerId="ADAL" clId="{1F825DF1-90F2-4AAD-B852-314FAFAA31CD}" dt="2021-12-17T16:22:57.729" v="21" actId="1076"/>
          <ac:spMkLst>
            <pc:docMk/>
            <pc:sldMk cId="1953139645" sldId="652"/>
            <ac:spMk id="23" creationId="{00000000-0000-0000-0000-000000000000}"/>
          </ac:spMkLst>
        </pc:spChg>
        <pc:picChg chg="add mod">
          <ac:chgData name="Susan Harrison" userId="1ddf3375-323b-4640-a3c6-9d3435a6c407" providerId="ADAL" clId="{1F825DF1-90F2-4AAD-B852-314FAFAA31CD}" dt="2021-12-17T16:23:26.018" v="26" actId="14861"/>
          <ac:picMkLst>
            <pc:docMk/>
            <pc:sldMk cId="1953139645" sldId="652"/>
            <ac:picMk id="4" creationId="{5A3C6343-BB90-448C-B693-62138C49EFCA}"/>
          </ac:picMkLst>
        </pc:picChg>
        <pc:picChg chg="add mod">
          <ac:chgData name="Susan Harrison" userId="1ddf3375-323b-4640-a3c6-9d3435a6c407" providerId="ADAL" clId="{1F825DF1-90F2-4AAD-B852-314FAFAA31CD}" dt="2021-12-17T17:11:04.179" v="33" actId="14861"/>
          <ac:picMkLst>
            <pc:docMk/>
            <pc:sldMk cId="1953139645" sldId="652"/>
            <ac:picMk id="6" creationId="{92E36406-20B4-434B-BD86-67B814A49AB9}"/>
          </ac:picMkLst>
        </pc:picChg>
        <pc:picChg chg="add mod">
          <ac:chgData name="Susan Harrison" userId="1ddf3375-323b-4640-a3c6-9d3435a6c407" providerId="ADAL" clId="{1F825DF1-90F2-4AAD-B852-314FAFAA31CD}" dt="2021-12-17T17:14:36.819" v="51" actId="14861"/>
          <ac:picMkLst>
            <pc:docMk/>
            <pc:sldMk cId="1953139645" sldId="652"/>
            <ac:picMk id="9" creationId="{1BEBB330-0083-4796-BF13-498B333AF8A8}"/>
          </ac:picMkLst>
        </pc:picChg>
        <pc:picChg chg="del">
          <ac:chgData name="Susan Harrison" userId="1ddf3375-323b-4640-a3c6-9d3435a6c407" providerId="ADAL" clId="{1F825DF1-90F2-4AAD-B852-314FAFAA31CD}" dt="2021-12-17T17:10:36.793" v="27" actId="478"/>
          <ac:picMkLst>
            <pc:docMk/>
            <pc:sldMk cId="1953139645" sldId="652"/>
            <ac:picMk id="21" creationId="{89DE51FA-B3FD-7145-A37F-D7644A5FC5C6}"/>
          </ac:picMkLst>
        </pc:picChg>
        <pc:picChg chg="del">
          <ac:chgData name="Susan Harrison" userId="1ddf3375-323b-4640-a3c6-9d3435a6c407" providerId="ADAL" clId="{1F825DF1-90F2-4AAD-B852-314FAFAA31CD}" dt="2021-12-17T17:13:58.238" v="43" actId="478"/>
          <ac:picMkLst>
            <pc:docMk/>
            <pc:sldMk cId="1953139645" sldId="652"/>
            <ac:picMk id="26" creationId="{528FF740-BD5E-8344-8262-59211778D6F2}"/>
          </ac:picMkLst>
        </pc:picChg>
        <pc:picChg chg="del">
          <ac:chgData name="Susan Harrison" userId="1ddf3375-323b-4640-a3c6-9d3435a6c407" providerId="ADAL" clId="{1F825DF1-90F2-4AAD-B852-314FAFAA31CD}" dt="2021-12-17T16:22:06.243" v="10" actId="478"/>
          <ac:picMkLst>
            <pc:docMk/>
            <pc:sldMk cId="1953139645" sldId="652"/>
            <ac:picMk id="27" creationId="{A3E4193D-42BD-C640-8BB1-22EB7FD89C3C}"/>
          </ac:picMkLst>
        </pc:picChg>
        <pc:picChg chg="mod">
          <ac:chgData name="Susan Harrison" userId="1ddf3375-323b-4640-a3c6-9d3435a6c407" providerId="ADAL" clId="{1F825DF1-90F2-4AAD-B852-314FAFAA31CD}" dt="2021-12-17T17:11:11.002" v="34" actId="14861"/>
          <ac:picMkLst>
            <pc:docMk/>
            <pc:sldMk cId="1953139645" sldId="652"/>
            <ac:picMk id="28" creationId="{91252A34-6533-A441-988B-B9A651FA3E87}"/>
          </ac:picMkLst>
        </pc:picChg>
        <pc:picChg chg="del">
          <ac:chgData name="Susan Harrison" userId="1ddf3375-323b-4640-a3c6-9d3435a6c407" providerId="ADAL" clId="{1F825DF1-90F2-4AAD-B852-314FAFAA31CD}" dt="2021-12-17T16:21:55.971" v="6" actId="478"/>
          <ac:picMkLst>
            <pc:docMk/>
            <pc:sldMk cId="1953139645" sldId="652"/>
            <ac:picMk id="29" creationId="{533AD815-7DA4-A144-9D92-2A0CC15DFDAF}"/>
          </ac:picMkLst>
        </pc:picChg>
        <pc:picChg chg="mod">
          <ac:chgData name="Susan Harrison" userId="1ddf3375-323b-4640-a3c6-9d3435a6c407" providerId="ADAL" clId="{1F825DF1-90F2-4AAD-B852-314FAFAA31CD}" dt="2021-12-17T17:11:15.766" v="35" actId="14861"/>
          <ac:picMkLst>
            <pc:docMk/>
            <pc:sldMk cId="1953139645" sldId="652"/>
            <ac:picMk id="32" creationId="{ECD8FD1A-6324-BB4E-81F0-10A9CCCD913B}"/>
          </ac:picMkLst>
        </pc:picChg>
      </pc:sldChg>
      <pc:sldChg chg="modSp mod delCm modNotesTx">
        <pc:chgData name="Susan Harrison" userId="1ddf3375-323b-4640-a3c6-9d3435a6c407" providerId="ADAL" clId="{1F825DF1-90F2-4AAD-B852-314FAFAA31CD}" dt="2021-12-17T21:17:48.439" v="108" actId="1592"/>
        <pc:sldMkLst>
          <pc:docMk/>
          <pc:sldMk cId="463597606" sldId="670"/>
        </pc:sldMkLst>
        <pc:spChg chg="mod">
          <ac:chgData name="Susan Harrison" userId="1ddf3375-323b-4640-a3c6-9d3435a6c407" providerId="ADAL" clId="{1F825DF1-90F2-4AAD-B852-314FAFAA31CD}" dt="2021-12-17T21:13:40.335" v="91" actId="14100"/>
          <ac:spMkLst>
            <pc:docMk/>
            <pc:sldMk cId="463597606" sldId="670"/>
            <ac:spMk id="2" creationId="{00000000-0000-0000-0000-000000000000}"/>
          </ac:spMkLst>
        </pc:spChg>
        <pc:spChg chg="mod">
          <ac:chgData name="Susan Harrison" userId="1ddf3375-323b-4640-a3c6-9d3435a6c407" providerId="ADAL" clId="{1F825DF1-90F2-4AAD-B852-314FAFAA31CD}" dt="2021-12-17T21:13:54.811" v="95" actId="115"/>
          <ac:spMkLst>
            <pc:docMk/>
            <pc:sldMk cId="463597606" sldId="670"/>
            <ac:spMk id="3" creationId="{00000000-0000-0000-0000-000000000000}"/>
          </ac:spMkLst>
        </pc:spChg>
      </pc:sldChg>
      <pc:sldChg chg="addSp modSp mod">
        <pc:chgData name="Susan Harrison" userId="1ddf3375-323b-4640-a3c6-9d3435a6c407" providerId="ADAL" clId="{1F825DF1-90F2-4AAD-B852-314FAFAA31CD}" dt="2021-12-17T16:21:24.309" v="5" actId="14861"/>
        <pc:sldMkLst>
          <pc:docMk/>
          <pc:sldMk cId="4087828476" sldId="699"/>
        </pc:sldMkLst>
        <pc:picChg chg="add mod">
          <ac:chgData name="Susan Harrison" userId="1ddf3375-323b-4640-a3c6-9d3435a6c407" providerId="ADAL" clId="{1F825DF1-90F2-4AAD-B852-314FAFAA31CD}" dt="2021-12-17T16:21:24.309" v="5" actId="14861"/>
          <ac:picMkLst>
            <pc:docMk/>
            <pc:sldMk cId="4087828476" sldId="699"/>
            <ac:picMk id="4" creationId="{6E45FC81-9E2B-4E7D-ABA5-C07B519CF4CA}"/>
          </ac:picMkLst>
        </pc:picChg>
      </pc:sldChg>
      <pc:sldChg chg="delCm">
        <pc:chgData name="Susan Harrison" userId="1ddf3375-323b-4640-a3c6-9d3435a6c407" providerId="ADAL" clId="{1F825DF1-90F2-4AAD-B852-314FAFAA31CD}" dt="2021-12-17T21:18:46.345" v="109" actId="1592"/>
        <pc:sldMkLst>
          <pc:docMk/>
          <pc:sldMk cId="2634543163" sldId="1191"/>
        </pc:sldMkLst>
      </pc:sldChg>
      <pc:sldChg chg="addSp modSp mod delCm">
        <pc:chgData name="Susan Harrison" userId="1ddf3375-323b-4640-a3c6-9d3435a6c407" providerId="ADAL" clId="{1F825DF1-90F2-4AAD-B852-314FAFAA31CD}" dt="2021-12-17T21:11:52.599" v="81" actId="1592"/>
        <pc:sldMkLst>
          <pc:docMk/>
          <pc:sldMk cId="248063822" sldId="1195"/>
        </pc:sldMkLst>
        <pc:spChg chg="add mod">
          <ac:chgData name="Susan Harrison" userId="1ddf3375-323b-4640-a3c6-9d3435a6c407" providerId="ADAL" clId="{1F825DF1-90F2-4AAD-B852-314FAFAA31CD}" dt="2021-12-17T21:11:13.869" v="78" actId="207"/>
          <ac:spMkLst>
            <pc:docMk/>
            <pc:sldMk cId="248063822" sldId="1195"/>
            <ac:spMk id="6" creationId="{3FF6980D-6921-42F9-A166-DB0B7AB8DF0A}"/>
          </ac:spMkLst>
        </pc:spChg>
      </pc:sldChg>
      <pc:sldChg chg="addSp modSp delCm">
        <pc:chgData name="Susan Harrison" userId="1ddf3375-323b-4640-a3c6-9d3435a6c407" providerId="ADAL" clId="{1F825DF1-90F2-4AAD-B852-314FAFAA31CD}" dt="2021-12-17T21:11:46.103" v="80" actId="1592"/>
        <pc:sldMkLst>
          <pc:docMk/>
          <pc:sldMk cId="91635461" sldId="1200"/>
        </pc:sldMkLst>
        <pc:spChg chg="add mod">
          <ac:chgData name="Susan Harrison" userId="1ddf3375-323b-4640-a3c6-9d3435a6c407" providerId="ADAL" clId="{1F825DF1-90F2-4AAD-B852-314FAFAA31CD}" dt="2021-12-17T21:11:38.133" v="79"/>
          <ac:spMkLst>
            <pc:docMk/>
            <pc:sldMk cId="91635461" sldId="1200"/>
            <ac:spMk id="6" creationId="{A69976DE-F52F-4EA2-9EA8-70901F729738}"/>
          </ac:spMkLst>
        </pc:spChg>
      </pc:sldChg>
    </pc:docChg>
  </pc:docChgLst>
  <pc:docChgLst>
    <pc:chgData name="Cowan, Kara" userId="422dcf60-3108-48b9-a5a5-708e064ad6eb" providerId="ADAL" clId="{47EEAA04-5400-4E43-A213-4EC87D7D5CA7}"/>
    <pc:docChg chg="custSel addSld delSld modSld">
      <pc:chgData name="Cowan, Kara" userId="422dcf60-3108-48b9-a5a5-708e064ad6eb" providerId="ADAL" clId="{47EEAA04-5400-4E43-A213-4EC87D7D5CA7}" dt="2021-11-26T14:22:58.985" v="12"/>
      <pc:docMkLst>
        <pc:docMk/>
      </pc:docMkLst>
      <pc:sldChg chg="addCm modCm">
        <pc:chgData name="Cowan, Kara" userId="422dcf60-3108-48b9-a5a5-708e064ad6eb" providerId="ADAL" clId="{47EEAA04-5400-4E43-A213-4EC87D7D5CA7}" dt="2021-11-25T15:37:02.084" v="2"/>
        <pc:sldMkLst>
          <pc:docMk/>
          <pc:sldMk cId="2794158338" sldId="443"/>
        </pc:sldMkLst>
      </pc:sldChg>
      <pc:sldChg chg="addCm modCm">
        <pc:chgData name="Cowan, Kara" userId="422dcf60-3108-48b9-a5a5-708e064ad6eb" providerId="ADAL" clId="{47EEAA04-5400-4E43-A213-4EC87D7D5CA7}" dt="2021-11-25T15:38:30.658" v="7"/>
        <pc:sldMkLst>
          <pc:docMk/>
          <pc:sldMk cId="3157782450" sldId="646"/>
        </pc:sldMkLst>
      </pc:sldChg>
      <pc:sldChg chg="addCm modCm">
        <pc:chgData name="Cowan, Kara" userId="422dcf60-3108-48b9-a5a5-708e064ad6eb" providerId="ADAL" clId="{47EEAA04-5400-4E43-A213-4EC87D7D5CA7}" dt="2021-11-25T15:37:58.320" v="5"/>
        <pc:sldMkLst>
          <pc:docMk/>
          <pc:sldMk cId="463597606" sldId="670"/>
        </pc:sldMkLst>
      </pc:sldChg>
      <pc:sldChg chg="add del addCm modCm">
        <pc:chgData name="Cowan, Kara" userId="422dcf60-3108-48b9-a5a5-708e064ad6eb" providerId="ADAL" clId="{47EEAA04-5400-4E43-A213-4EC87D7D5CA7}" dt="2021-11-26T14:22:37.296" v="10"/>
        <pc:sldMkLst>
          <pc:docMk/>
          <pc:sldMk cId="248063822" sldId="1195"/>
        </pc:sldMkLst>
      </pc:sldChg>
      <pc:sldChg chg="add del addCm modCm">
        <pc:chgData name="Cowan, Kara" userId="422dcf60-3108-48b9-a5a5-708e064ad6eb" providerId="ADAL" clId="{47EEAA04-5400-4E43-A213-4EC87D7D5CA7}" dt="2021-11-26T14:22:58.985" v="12"/>
        <pc:sldMkLst>
          <pc:docMk/>
          <pc:sldMk cId="91635461" sldId="1200"/>
        </pc:sldMkLst>
      </pc:sldChg>
    </pc:docChg>
  </pc:docChgLst>
  <pc:docChgLst>
    <pc:chgData name="Harrison, Susan" userId="1ddf3375-323b-4640-a3c6-9d3435a6c407" providerId="ADAL" clId="{1F825DF1-90F2-4AAD-B852-314FAFAA31CD}"/>
    <pc:docChg chg="undo custSel modSld">
      <pc:chgData name="Harrison, Susan" userId="1ddf3375-323b-4640-a3c6-9d3435a6c407" providerId="ADAL" clId="{1F825DF1-90F2-4AAD-B852-314FAFAA31CD}" dt="2021-12-21T20:53:13.515" v="60" actId="114"/>
      <pc:docMkLst>
        <pc:docMk/>
      </pc:docMkLst>
      <pc:sldChg chg="modSp mod delCm">
        <pc:chgData name="Harrison, Susan" userId="1ddf3375-323b-4640-a3c6-9d3435a6c407" providerId="ADAL" clId="{1F825DF1-90F2-4AAD-B852-314FAFAA31CD}" dt="2021-12-21T20:53:13.515" v="60" actId="114"/>
        <pc:sldMkLst>
          <pc:docMk/>
          <pc:sldMk cId="682478948" sldId="257"/>
        </pc:sldMkLst>
        <pc:spChg chg="mod">
          <ac:chgData name="Harrison, Susan" userId="1ddf3375-323b-4640-a3c6-9d3435a6c407" providerId="ADAL" clId="{1F825DF1-90F2-4AAD-B852-314FAFAA31CD}" dt="2021-12-21T20:44:34.061" v="12"/>
          <ac:spMkLst>
            <pc:docMk/>
            <pc:sldMk cId="682478948" sldId="257"/>
            <ac:spMk id="3" creationId="{278488EB-BD7F-4699-9FD6-2907E58878AE}"/>
          </ac:spMkLst>
        </pc:spChg>
        <pc:spChg chg="mod">
          <ac:chgData name="Harrison, Susan" userId="1ddf3375-323b-4640-a3c6-9d3435a6c407" providerId="ADAL" clId="{1F825DF1-90F2-4AAD-B852-314FAFAA31CD}" dt="2021-12-21T20:53:13.515" v="60" actId="114"/>
          <ac:spMkLst>
            <pc:docMk/>
            <pc:sldMk cId="682478948" sldId="257"/>
            <ac:spMk id="29" creationId="{2E15B6D5-B05A-4AA1-83A0-0343AB96BC27}"/>
          </ac:spMkLst>
        </pc:spChg>
        <pc:picChg chg="mod">
          <ac:chgData name="Harrison, Susan" userId="1ddf3375-323b-4640-a3c6-9d3435a6c407" providerId="ADAL" clId="{1F825DF1-90F2-4AAD-B852-314FAFAA31CD}" dt="2021-12-21T20:38:09.443" v="7" actId="1076"/>
          <ac:picMkLst>
            <pc:docMk/>
            <pc:sldMk cId="682478948" sldId="257"/>
            <ac:picMk id="28" creationId="{00000000-0000-0000-0000-000000000000}"/>
          </ac:picMkLst>
        </pc:picChg>
      </pc:sldChg>
    </pc:docChg>
  </pc:docChgLst>
  <pc:docChgLst>
    <pc:chgData name="Harrison, Susan" userId="S::susan.harrison@ontariohealth.ca::1ddf3375-323b-4640-a3c6-9d3435a6c407" providerId="AD" clId="Web-{3DB09BD3-AC3D-C539-4D48-32C902760411}"/>
    <pc:docChg chg="delSld modSld">
      <pc:chgData name="Harrison, Susan" userId="S::susan.harrison@ontariohealth.ca::1ddf3375-323b-4640-a3c6-9d3435a6c407" providerId="AD" clId="Web-{3DB09BD3-AC3D-C539-4D48-32C902760411}" dt="2021-12-17T16:19:59.173" v="5"/>
      <pc:docMkLst>
        <pc:docMk/>
      </pc:docMkLst>
      <pc:sldChg chg="del">
        <pc:chgData name="Harrison, Susan" userId="S::susan.harrison@ontariohealth.ca::1ddf3375-323b-4640-a3c6-9d3435a6c407" providerId="AD" clId="Web-{3DB09BD3-AC3D-C539-4D48-32C902760411}" dt="2021-12-17T16:19:40.798" v="0"/>
        <pc:sldMkLst>
          <pc:docMk/>
          <pc:sldMk cId="3363751239" sldId="653"/>
        </pc:sldMkLst>
      </pc:sldChg>
      <pc:sldChg chg="addSp delSp modSp">
        <pc:chgData name="Harrison, Susan" userId="S::susan.harrison@ontariohealth.ca::1ddf3375-323b-4640-a3c6-9d3435a6c407" providerId="AD" clId="Web-{3DB09BD3-AC3D-C539-4D48-32C902760411}" dt="2021-12-17T16:19:59.173" v="5"/>
        <pc:sldMkLst>
          <pc:docMk/>
          <pc:sldMk cId="4087828476" sldId="699"/>
        </pc:sldMkLst>
        <pc:spChg chg="add del mod">
          <ac:chgData name="Harrison, Susan" userId="S::susan.harrison@ontariohealth.ca::1ddf3375-323b-4640-a3c6-9d3435a6c407" providerId="AD" clId="Web-{3DB09BD3-AC3D-C539-4D48-32C902760411}" dt="2021-12-17T16:19:59.173" v="5"/>
          <ac:spMkLst>
            <pc:docMk/>
            <pc:sldMk cId="4087828476" sldId="699"/>
            <ac:spMk id="3" creationId="{61620606-1ABE-4650-902E-A81134AA8E9C}"/>
          </ac:spMkLst>
        </pc:spChg>
        <pc:picChg chg="del">
          <ac:chgData name="Harrison, Susan" userId="S::susan.harrison@ontariohealth.ca::1ddf3375-323b-4640-a3c6-9d3435a6c407" providerId="AD" clId="Web-{3DB09BD3-AC3D-C539-4D48-32C902760411}" dt="2021-12-17T16:19:49.673" v="1"/>
          <ac:picMkLst>
            <pc:docMk/>
            <pc:sldMk cId="4087828476" sldId="699"/>
            <ac:picMk id="6" creationId="{92BCE4A4-4622-4949-9293-40613A3B7208}"/>
          </ac:picMkLst>
        </pc:picChg>
      </pc:sldChg>
    </pc:docChg>
  </pc:docChgLst>
  <pc:docChgLst>
    <pc:chgData name="Bennell, Maria" userId="29ff3d4d-a61b-465a-b508-388f73d9a7fd" providerId="ADAL" clId="{07302D93-454B-4429-BBFD-859043C1B066}"/>
    <pc:docChg chg="modSld">
      <pc:chgData name="Bennell, Maria" userId="29ff3d4d-a61b-465a-b508-388f73d9a7fd" providerId="ADAL" clId="{07302D93-454B-4429-BBFD-859043C1B066}" dt="2019-04-10T20:04:45.819" v="20" actId="20577"/>
      <pc:docMkLst>
        <pc:docMk/>
      </pc:docMkLst>
      <pc:sldChg chg="modSp">
        <pc:chgData name="Bennell, Maria" userId="29ff3d4d-a61b-465a-b508-388f73d9a7fd" providerId="ADAL" clId="{07302D93-454B-4429-BBFD-859043C1B066}" dt="2019-04-10T20:04:45.819" v="20" actId="20577"/>
        <pc:sldMkLst>
          <pc:docMk/>
          <pc:sldMk cId="1548154653" sldId="1199"/>
        </pc:sldMkLst>
        <pc:graphicFrameChg chg="mod">
          <ac:chgData name="Bennell, Maria" userId="29ff3d4d-a61b-465a-b508-388f73d9a7fd" providerId="ADAL" clId="{07302D93-454B-4429-BBFD-859043C1B066}" dt="2019-04-10T20:04:45.819" v="20" actId="20577"/>
          <ac:graphicFrameMkLst>
            <pc:docMk/>
            <pc:sldMk cId="1548154653" sldId="1199"/>
            <ac:graphicFrameMk id="5" creationId="{CAFDCE18-EBB5-40F4-934D-82B5C5F5347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qualityontario-my.sharepoint.com/personal/mbennell_hqontario_ca/Documents/Document/Quality%20Standards/Community%20Management%20of%20Heart%20Failure/Case%20for%20improvement%20deck/Data%20and%20graphs%20for%20slide%20deck_v3_F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bennell\AppData\Local\Microsoft\Windows\INetCache\Content.Outlook\OF0PPG7O\Data%20and%20graphs%20for%20slide%20deck_v3%20F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b="0" i="1" baseline="0">
                <a:effectLst/>
              </a:rPr>
              <a:t>Pourcentage de personnes âgées de 40 ans et plus ayant reçu un nouveau diagnostic d'insuffisance cardiaque qui meurent dans les 30 jours et 1 an suivant le diagnostic, selon la province et le sexe, 2016/17</a:t>
            </a:r>
            <a:endParaRPr lang="en-CA">
              <a:effectLst/>
            </a:endParaRPr>
          </a:p>
        </c:rich>
      </c:tx>
      <c:layout>
        <c:manualLayout>
          <c:xMode val="edge"/>
          <c:yMode val="edge"/>
          <c:x val="0.10483881620184594"/>
          <c:y val="1.194475129287824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57978599637367"/>
          <c:y val="0.33151995003472318"/>
          <c:w val="0.81530772482220304"/>
          <c:h val="0.45848349419141532"/>
        </c:manualLayout>
      </c:layout>
      <c:barChart>
        <c:barDir val="bar"/>
        <c:grouping val="clustered"/>
        <c:varyColors val="0"/>
        <c:ser>
          <c:idx val="0"/>
          <c:order val="0"/>
          <c:tx>
            <c:strRef>
              <c:f>'[Data and graphs for slide deck_v3_Fr.xlsx]Mortality'!$B$1</c:f>
              <c:strCache>
                <c:ptCount val="1"/>
                <c:pt idx="0">
                  <c:v>30 jour</c:v>
                </c:pt>
              </c:strCache>
            </c:strRef>
          </c:tx>
          <c:spPr>
            <a:solidFill>
              <a:schemeClr val="accent1"/>
            </a:solidFill>
            <a:ln>
              <a:noFill/>
            </a:ln>
            <a:effectLst/>
          </c:spPr>
          <c:invertIfNegative val="0"/>
          <c:dPt>
            <c:idx val="2"/>
            <c:invertIfNegative val="0"/>
            <c:bubble3D val="0"/>
            <c:spPr>
              <a:pattFill prst="dkUpDiag">
                <a:fgClr>
                  <a:schemeClr val="accent1">
                    <a:lumMod val="75000"/>
                  </a:schemeClr>
                </a:fgClr>
                <a:bgClr>
                  <a:schemeClr val="accent1">
                    <a:lumMod val="60000"/>
                    <a:lumOff val="40000"/>
                  </a:schemeClr>
                </a:bgClr>
              </a:pattFill>
              <a:ln>
                <a:noFill/>
              </a:ln>
              <a:effectLst/>
            </c:spPr>
            <c:extLst>
              <c:ext xmlns:c16="http://schemas.microsoft.com/office/drawing/2014/chart" uri="{C3380CC4-5D6E-409C-BE32-E72D297353CC}">
                <c16:uniqueId val="{00000001-F04C-4C95-9DDB-98C561713943}"/>
              </c:ext>
            </c:extLst>
          </c:dPt>
          <c:dLbls>
            <c:dLbl>
              <c:idx val="0"/>
              <c:tx>
                <c:rich>
                  <a:bodyPr/>
                  <a:lstStyle/>
                  <a:p>
                    <a:r>
                      <a:rPr lang="en-US"/>
                      <a:t>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D67-4D1E-88F8-F6E4B8241172}"/>
                </c:ext>
              </c:extLst>
            </c:dLbl>
            <c:dLbl>
              <c:idx val="1"/>
              <c:tx>
                <c:rich>
                  <a:bodyPr/>
                  <a:lstStyle/>
                  <a:p>
                    <a:r>
                      <a:rPr lang="en-US"/>
                      <a:t>8,8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67-4D1E-88F8-F6E4B8241172}"/>
                </c:ext>
              </c:extLst>
            </c:dLbl>
            <c:dLbl>
              <c:idx val="2"/>
              <c:tx>
                <c:rich>
                  <a:bodyPr/>
                  <a:lstStyle/>
                  <a:p>
                    <a:r>
                      <a:rPr lang="en-US"/>
                      <a:t>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4C-4C95-9DDB-98C5617139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 for slide deck_v3_Fr.xlsx]Mortality'!$A$2:$A$4</c:f>
              <c:strCache>
                <c:ptCount val="3"/>
                <c:pt idx="0">
                  <c:v>Homme</c:v>
                </c:pt>
                <c:pt idx="1">
                  <c:v>Femelle</c:v>
                </c:pt>
                <c:pt idx="2">
                  <c:v>Ontario</c:v>
                </c:pt>
              </c:strCache>
            </c:strRef>
          </c:cat>
          <c:val>
            <c:numRef>
              <c:f>'[Data and graphs for slide deck_v3_Fr.xlsx]Mortality'!$B$2:$B$4</c:f>
              <c:numCache>
                <c:formatCode>0.0</c:formatCode>
                <c:ptCount val="3"/>
                <c:pt idx="0">
                  <c:v>7.9937574847619324</c:v>
                </c:pt>
                <c:pt idx="1">
                  <c:v>8.7730133913838859</c:v>
                </c:pt>
                <c:pt idx="2">
                  <c:v>8.3580304684656568</c:v>
                </c:pt>
              </c:numCache>
            </c:numRef>
          </c:val>
          <c:extLst>
            <c:ext xmlns:c16="http://schemas.microsoft.com/office/drawing/2014/chart" uri="{C3380CC4-5D6E-409C-BE32-E72D297353CC}">
              <c16:uniqueId val="{00000002-F04C-4C95-9DDB-98C561713943}"/>
            </c:ext>
          </c:extLst>
        </c:ser>
        <c:ser>
          <c:idx val="1"/>
          <c:order val="1"/>
          <c:tx>
            <c:strRef>
              <c:f>'[Data and graphs for slide deck_v3_Fr.xlsx]Mortality'!$C$1</c:f>
              <c:strCache>
                <c:ptCount val="1"/>
                <c:pt idx="0">
                  <c:v>1 an </c:v>
                </c:pt>
              </c:strCache>
            </c:strRef>
          </c:tx>
          <c:spPr>
            <a:solidFill>
              <a:schemeClr val="accent2"/>
            </a:solidFill>
            <a:ln>
              <a:noFill/>
            </a:ln>
            <a:effectLst/>
          </c:spPr>
          <c:invertIfNegative val="0"/>
          <c:dPt>
            <c:idx val="2"/>
            <c:invertIfNegative val="0"/>
            <c:bubble3D val="0"/>
            <c:spPr>
              <a:pattFill prst="wdUpDiag">
                <a:fgClr>
                  <a:schemeClr val="accent2">
                    <a:lumMod val="75000"/>
                  </a:schemeClr>
                </a:fgClr>
                <a:bgClr>
                  <a:schemeClr val="accent2"/>
                </a:bgClr>
              </a:pattFill>
              <a:ln>
                <a:noFill/>
              </a:ln>
              <a:effectLst/>
            </c:spPr>
            <c:extLst>
              <c:ext xmlns:c16="http://schemas.microsoft.com/office/drawing/2014/chart" uri="{C3380CC4-5D6E-409C-BE32-E72D297353CC}">
                <c16:uniqueId val="{00000004-F04C-4C95-9DDB-98C561713943}"/>
              </c:ext>
            </c:extLst>
          </c:dPt>
          <c:dLbls>
            <c:dLbl>
              <c:idx val="0"/>
              <c:tx>
                <c:rich>
                  <a:bodyPr/>
                  <a:lstStyle/>
                  <a:p>
                    <a:r>
                      <a:rPr lang="en-US"/>
                      <a:t>21,6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D67-4D1E-88F8-F6E4B8241172}"/>
                </c:ext>
              </c:extLst>
            </c:dLbl>
            <c:dLbl>
              <c:idx val="1"/>
              <c:tx>
                <c:rich>
                  <a:bodyPr/>
                  <a:lstStyle/>
                  <a:p>
                    <a:r>
                      <a:rPr lang="en-US"/>
                      <a:t>24,0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67-4D1E-88F8-F6E4B8241172}"/>
                </c:ext>
              </c:extLst>
            </c:dLbl>
            <c:dLbl>
              <c:idx val="2"/>
              <c:tx>
                <c:rich>
                  <a:bodyPr/>
                  <a:lstStyle/>
                  <a:p>
                    <a:r>
                      <a:rPr lang="en-US" dirty="0"/>
                      <a:t>22,7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04C-4C95-9DDB-98C5617139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 for slide deck_v3_Fr.xlsx]Mortality'!$A$2:$A$4</c:f>
              <c:strCache>
                <c:ptCount val="3"/>
                <c:pt idx="0">
                  <c:v>Homme</c:v>
                </c:pt>
                <c:pt idx="1">
                  <c:v>Femelle</c:v>
                </c:pt>
                <c:pt idx="2">
                  <c:v>Ontario</c:v>
                </c:pt>
              </c:strCache>
            </c:strRef>
          </c:cat>
          <c:val>
            <c:numRef>
              <c:f>'[Data and graphs for slide deck_v3_Fr.xlsx]Mortality'!$C$2:$C$4</c:f>
              <c:numCache>
                <c:formatCode>0.0</c:formatCode>
                <c:ptCount val="3"/>
                <c:pt idx="0">
                  <c:v>21.58353862129248</c:v>
                </c:pt>
                <c:pt idx="1">
                  <c:v>23.961265405440521</c:v>
                </c:pt>
                <c:pt idx="2">
                  <c:v>22.700566734258825</c:v>
                </c:pt>
              </c:numCache>
            </c:numRef>
          </c:val>
          <c:extLst>
            <c:ext xmlns:c16="http://schemas.microsoft.com/office/drawing/2014/chart" uri="{C3380CC4-5D6E-409C-BE32-E72D297353CC}">
              <c16:uniqueId val="{00000005-F04C-4C95-9DDB-98C561713943}"/>
            </c:ext>
          </c:extLst>
        </c:ser>
        <c:dLbls>
          <c:dLblPos val="outEnd"/>
          <c:showLegendKey val="0"/>
          <c:showVal val="1"/>
          <c:showCatName val="0"/>
          <c:showSerName val="0"/>
          <c:showPercent val="0"/>
          <c:showBubbleSize val="0"/>
        </c:dLbls>
        <c:gapWidth val="182"/>
        <c:axId val="650299512"/>
        <c:axId val="650306072"/>
      </c:barChart>
      <c:catAx>
        <c:axId val="650299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0306072"/>
        <c:crosses val="autoZero"/>
        <c:auto val="1"/>
        <c:lblAlgn val="ctr"/>
        <c:lblOffset val="100"/>
        <c:noMultiLvlLbl val="0"/>
      </c:catAx>
      <c:valAx>
        <c:axId val="650306072"/>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CA" sz="1200" b="1"/>
                  <a:t>Pourcentage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0299512"/>
        <c:crosses val="autoZero"/>
        <c:crossBetween val="between"/>
        <c:majorUnit val="10"/>
      </c:valAx>
      <c:spPr>
        <a:noFill/>
        <a:ln>
          <a:noFill/>
        </a:ln>
        <a:effectLst/>
      </c:spPr>
    </c:plotArea>
    <c:legend>
      <c:legendPos val="b"/>
      <c:layout>
        <c:manualLayout>
          <c:xMode val="edge"/>
          <c:yMode val="edge"/>
          <c:x val="0.56551262738909081"/>
          <c:y val="0.2581942958939496"/>
          <c:w val="0.4004513430186839"/>
          <c:h val="7.61477160354801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 sz="1400" b="0" i="1" u="none" strike="noStrike" dirty="0">
                <a:effectLst/>
              </a:rPr>
              <a:t>Pourcentage des personnes de 65 ans et plus ayant reçu un diagnostic récent d'insuffisance cardiaque qui ont administré des médicaments de trithérapie 180 jours après le diagnostic, selon la trithérapie et chaque groupe de médicaments, Ontario, 2017/18</a:t>
            </a:r>
            <a:endParaRPr lang="fr" sz="1400" b="0" i="0" u="none" strike="noStrike"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70084927169579"/>
          <c:y val="0.33510981507882259"/>
          <c:w val="0.85281406761993384"/>
          <c:h val="0.49881893462337096"/>
        </c:manualLayout>
      </c:layout>
      <c:barChart>
        <c:barDir val="col"/>
        <c:grouping val="clustered"/>
        <c:varyColors val="0"/>
        <c:ser>
          <c:idx val="0"/>
          <c:order val="0"/>
          <c:tx>
            <c:strRef>
              <c:f>'Triple therapy'!$D$3</c:f>
              <c:strCache>
                <c:ptCount val="1"/>
                <c:pt idx="0">
                  <c:v>2017/18</c:v>
                </c:pt>
              </c:strCache>
            </c:strRef>
          </c:tx>
          <c:spPr>
            <a:solidFill>
              <a:schemeClr val="accent1">
                <a:lumMod val="9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7-877E-4CD7-8C7F-01D1285A7F9C}"/>
              </c:ext>
            </c:extLst>
          </c:dPt>
          <c:dPt>
            <c:idx val="1"/>
            <c:invertIfNegative val="0"/>
            <c:bubble3D val="0"/>
            <c:spPr>
              <a:solidFill>
                <a:schemeClr val="accent1">
                  <a:lumMod val="90000"/>
                </a:schemeClr>
              </a:solidFill>
              <a:ln>
                <a:noFill/>
              </a:ln>
              <a:effectLst/>
            </c:spPr>
            <c:extLst>
              <c:ext xmlns:c16="http://schemas.microsoft.com/office/drawing/2014/chart" uri="{C3380CC4-5D6E-409C-BE32-E72D297353CC}">
                <c16:uniqueId val="{00000001-877E-4CD7-8C7F-01D1285A7F9C}"/>
              </c:ext>
            </c:extLst>
          </c:dPt>
          <c:dPt>
            <c:idx val="2"/>
            <c:invertIfNegative val="0"/>
            <c:bubble3D val="0"/>
            <c:spPr>
              <a:solidFill>
                <a:schemeClr val="accent1">
                  <a:lumMod val="90000"/>
                </a:schemeClr>
              </a:solidFill>
              <a:ln>
                <a:noFill/>
              </a:ln>
              <a:effectLst/>
            </c:spPr>
            <c:extLst>
              <c:ext xmlns:c16="http://schemas.microsoft.com/office/drawing/2014/chart" uri="{C3380CC4-5D6E-409C-BE32-E72D297353CC}">
                <c16:uniqueId val="{00000003-877E-4CD7-8C7F-01D1285A7F9C}"/>
              </c:ext>
            </c:extLst>
          </c:dPt>
          <c:dPt>
            <c:idx val="3"/>
            <c:invertIfNegative val="0"/>
            <c:bubble3D val="0"/>
            <c:spPr>
              <a:solidFill>
                <a:schemeClr val="accent1">
                  <a:lumMod val="90000"/>
                </a:schemeClr>
              </a:solidFill>
              <a:ln>
                <a:noFill/>
              </a:ln>
              <a:effectLst/>
            </c:spPr>
            <c:extLst>
              <c:ext xmlns:c16="http://schemas.microsoft.com/office/drawing/2014/chart" uri="{C3380CC4-5D6E-409C-BE32-E72D297353CC}">
                <c16:uniqueId val="{00000005-877E-4CD7-8C7F-01D1285A7F9C}"/>
              </c:ext>
            </c:extLst>
          </c:dPt>
          <c:dLbls>
            <c:dLbl>
              <c:idx val="0"/>
              <c:tx>
                <c:rich>
                  <a:bodyPr/>
                  <a:lstStyle/>
                  <a:p>
                    <a:r>
                      <a:rPr lang="en-US"/>
                      <a:t>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77E-4CD7-8C7F-01D1285A7F9C}"/>
                </c:ext>
              </c:extLst>
            </c:dLbl>
            <c:dLbl>
              <c:idx val="1"/>
              <c:tx>
                <c:rich>
                  <a:bodyPr/>
                  <a:lstStyle/>
                  <a:p>
                    <a:r>
                      <a:rPr lang="en-US"/>
                      <a:t>57,9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7E-4CD7-8C7F-01D1285A7F9C}"/>
                </c:ext>
              </c:extLst>
            </c:dLbl>
            <c:dLbl>
              <c:idx val="2"/>
              <c:tx>
                <c:rich>
                  <a:bodyPr/>
                  <a:lstStyle/>
                  <a:p>
                    <a:r>
                      <a:rPr lang="en-US"/>
                      <a:t>59,3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77E-4CD7-8C7F-01D1285A7F9C}"/>
                </c:ext>
              </c:extLst>
            </c:dLbl>
            <c:dLbl>
              <c:idx val="3"/>
              <c:tx>
                <c:rich>
                  <a:bodyPr/>
                  <a:lstStyle/>
                  <a:p>
                    <a:r>
                      <a:rPr lang="en-US"/>
                      <a:t>12,5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77E-4CD7-8C7F-01D1285A7F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'Triple therapy'!$A$4:$A$7</c:f>
              <c:strCache>
                <c:ptCount val="4"/>
                <c:pt idx="0">
                  <c:v>Trithérapie</c:v>
                </c:pt>
                <c:pt idx="1">
                  <c:v>IECA ou ARA ou IRAN</c:v>
                </c:pt>
                <c:pt idx="2">
                  <c:v>BB </c:v>
                </c:pt>
                <c:pt idx="3">
                  <c:v>ARM</c:v>
                </c:pt>
              </c:strCache>
            </c:strRef>
          </c:cat>
          <c:val>
            <c:numRef>
              <c:f>'Triple therapy'!$D$4:$D$7</c:f>
              <c:numCache>
                <c:formatCode>0.0</c:formatCode>
                <c:ptCount val="4"/>
                <c:pt idx="0">
                  <c:v>7.5146086483580232</c:v>
                </c:pt>
                <c:pt idx="1">
                  <c:v>57.929321310482059</c:v>
                </c:pt>
                <c:pt idx="2">
                  <c:v>59.277758684652717</c:v>
                </c:pt>
                <c:pt idx="3">
                  <c:v>12.452035344609191</c:v>
                </c:pt>
              </c:numCache>
            </c:numRef>
          </c:val>
          <c:extLst>
            <c:ext xmlns:c16="http://schemas.microsoft.com/office/drawing/2014/chart" uri="{C3380CC4-5D6E-409C-BE32-E72D297353CC}">
              <c16:uniqueId val="{00000006-877E-4CD7-8C7F-01D1285A7F9C}"/>
            </c:ext>
          </c:extLst>
        </c:ser>
        <c:dLbls>
          <c:showLegendKey val="0"/>
          <c:showVal val="0"/>
          <c:showCatName val="0"/>
          <c:showSerName val="0"/>
          <c:showPercent val="0"/>
          <c:showBubbleSize val="0"/>
        </c:dLbls>
        <c:gapWidth val="219"/>
        <c:overlap val="-27"/>
        <c:axId val="438554640"/>
        <c:axId val="438554968"/>
      </c:barChart>
      <c:catAx>
        <c:axId val="438554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Regroupement des médicaments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554968"/>
        <c:crosses val="autoZero"/>
        <c:auto val="1"/>
        <c:lblAlgn val="ctr"/>
        <c:lblOffset val="100"/>
        <c:noMultiLvlLbl val="0"/>
      </c:catAx>
      <c:valAx>
        <c:axId val="438554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5546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fr-CA" sz="1800" b="1" i="0"/>
            <a:t>Aider les professionnels de la santé à savoir quels soins fournir, en se basant sur les données probantes et le consensus d’experts</a:t>
          </a:r>
          <a:r>
            <a:rPr lang="fr-CA" sz="1800" b="0" i="0"/>
            <a:t> </a:t>
          </a: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fr-CA" sz="1800" b="1" i="0"/>
            <a:t>Aider les organismes de soins de santé à mesurer, à évaluer et à améliorer la qualité des soins qu’ils fournissent</a:t>
          </a: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fr-CA" sz="1800" b="1" i="0"/>
            <a:t>Assurer continuellement des soins de grande qualité dans l’ensemble de la province</a:t>
          </a: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fr-CA" sz="1800" b="1" i="0"/>
            <a:t>Aider les patients, les résidents, les familles et les soignants à savoir ce qu’ils doivent peuvent exiger en matière de soins </a:t>
          </a: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patients, les résidents, les familles et les soignants à savoir ce qu’ils doivent peuvent exiger en matière de soins </a:t>
          </a: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professionnels de la santé à savoir quels soins fournir, en se basant sur les données probantes et le consensus d’experts</a:t>
          </a:r>
          <a:r>
            <a:rPr lang="fr-CA" sz="1800" b="0" i="0" kern="1200"/>
            <a:t> </a:t>
          </a: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organismes de soins de santé à mesurer, à évaluer et à améliorer la qualité des soins qu’ils fournissent</a:t>
          </a: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Assurer continuellement des soins de grande qualité dans l’ensemble de la province</a:t>
          </a: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0.03145</cdr:x>
      <cdr:y>0.46473</cdr:y>
    </cdr:from>
    <cdr:to>
      <cdr:x>0.08783</cdr:x>
      <cdr:y>0.61254</cdr:y>
    </cdr:to>
    <cdr:sp macro="" textlink="">
      <cdr:nvSpPr>
        <cdr:cNvPr id="2" name="TextBox 1">
          <a:extLst xmlns:a="http://schemas.openxmlformats.org/drawingml/2006/main">
            <a:ext uri="{FF2B5EF4-FFF2-40B4-BE49-F238E27FC236}">
              <a16:creationId xmlns:a16="http://schemas.microsoft.com/office/drawing/2014/main" id="{3826021E-54DA-4C46-9E8E-39F6862DC552}"/>
            </a:ext>
          </a:extLst>
        </cdr:cNvPr>
        <cdr:cNvSpPr txBox="1"/>
      </cdr:nvSpPr>
      <cdr:spPr>
        <a:xfrm xmlns:a="http://schemas.openxmlformats.org/drawingml/2006/main" rot="16200000">
          <a:off x="164307" y="2064545"/>
          <a:ext cx="628651" cy="452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a:t>Sexe</a:t>
          </a:r>
        </a:p>
      </cdr:txBody>
    </cdr:sp>
  </cdr:relSizeAnchor>
</c:userShapes>
</file>

<file path=ppt/drawings/drawing2.xml><?xml version="1.0" encoding="utf-8"?>
<c:userShapes xmlns:c="http://schemas.openxmlformats.org/drawingml/2006/chart">
  <cdr:relSizeAnchor xmlns:cdr="http://schemas.openxmlformats.org/drawingml/2006/chartDrawing">
    <cdr:from>
      <cdr:x>0.01998</cdr:x>
      <cdr:y>0.23142</cdr:y>
    </cdr:from>
    <cdr:to>
      <cdr:x>0.23545</cdr:x>
      <cdr:y>0.31557</cdr:y>
    </cdr:to>
    <cdr:sp macro="" textlink="">
      <cdr:nvSpPr>
        <cdr:cNvPr id="3" name="TextBox 2">
          <a:extLst xmlns:a="http://schemas.openxmlformats.org/drawingml/2006/main">
            <a:ext uri="{FF2B5EF4-FFF2-40B4-BE49-F238E27FC236}">
              <a16:creationId xmlns:a16="http://schemas.microsoft.com/office/drawing/2014/main" id="{E6751648-75E5-469E-8527-433A94033C84}"/>
            </a:ext>
          </a:extLst>
        </cdr:cNvPr>
        <cdr:cNvSpPr txBox="1"/>
      </cdr:nvSpPr>
      <cdr:spPr>
        <a:xfrm xmlns:a="http://schemas.openxmlformats.org/drawingml/2006/main">
          <a:off x="109522" y="856361"/>
          <a:ext cx="1181115" cy="3113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100">
              <a:solidFill>
                <a:schemeClr val="bg2">
                  <a:lumMod val="50000"/>
                </a:schemeClr>
              </a:solidFill>
            </a:rPr>
            <a:t>Pourcentage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2021-12-21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a:solidFill>
                  <a:schemeClr val="tx1"/>
                </a:solidFill>
                <a:latin typeface="Calibri" pitchFamily="68" charset="0"/>
                <a:ea typeface="MS PGothic" panose="020B0600070205080204" pitchFamily="34" charset="-128"/>
                <a:cs typeface="ＭＳ Ｐゴシック" pitchFamily="68" charset="-128"/>
              </a:rPr>
              <a:t>Si vous avez des questions sur le contenu de cette présentation, veuillez nous contacter à </a:t>
            </a:r>
            <a:r>
              <a:rPr lang="fr-CA" sz="1200" b="0" i="0" u="sng" strike="noStrike">
                <a:solidFill>
                  <a:schemeClr val="tx1"/>
                </a:solidFill>
                <a:latin typeface="Calibri" pitchFamily="68" charset="0"/>
                <a:ea typeface="MS PGothic" panose="020B0600070205080204" pitchFamily="34" charset="-128"/>
                <a:cs typeface="ＭＳ Ｐゴシック" pitchFamily="68" charset="-128"/>
                <a:hlinkClick r:id="rId3"/>
              </a:rPr>
              <a:t>QualityStandards@hqontario.ca</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2900"/>
            <a:r>
              <a:rPr lang="fr-CA" sz="1200" b="1" dirty="0">
                <a:cs typeface="Calibri" panose="020F0502020204030204" pitchFamily="34" charset="0"/>
              </a:rPr>
              <a:t>La </a:t>
            </a:r>
            <a:r>
              <a:rPr lang="fr-CA" sz="1200" b="1" dirty="0">
                <a:solidFill>
                  <a:srgbClr val="000000"/>
                </a:solidFill>
                <a:cs typeface="ＭＳ Ｐゴシック" pitchFamily="68" charset="-128"/>
              </a:rPr>
              <a:t>mise en œuvre de normes de qualité pour l’insuffisance cardiaque au sein d’équipes de soins intégrées est une occasion à saisir :</a:t>
            </a:r>
            <a:endParaRPr lang="en-US"/>
          </a:p>
          <a:p>
            <a:pPr defTabSz="342900"/>
            <a:endParaRPr lang="en-US" sz="1200" dirty="0">
              <a:solidFill>
                <a:srgbClr val="000000"/>
              </a:solidFill>
              <a:cs typeface="ＭＳ Ｐゴシック" pitchFamily="68" charset="-128"/>
            </a:endParaRPr>
          </a:p>
          <a:p>
            <a:pPr marL="128588" indent="-128588" defTabSz="342900">
              <a:buFont typeface="Arial" panose="020B0604020202020204" pitchFamily="34" charset="0"/>
              <a:buChar char="•"/>
            </a:pPr>
            <a:r>
              <a:rPr lang="fr-CA" sz="1200" dirty="0">
                <a:cs typeface="ＭＳ Ｐゴシック" pitchFamily="68" charset="-128"/>
              </a:rPr>
              <a:t>Une approche commune pour évaluer l’alignement des prestataires de soins de santé locaux sur les normes de qualité des soins de santé en matière d’insuffisance cardiaque. </a:t>
            </a:r>
          </a:p>
          <a:p>
            <a:pPr marL="128588" indent="-128588" defTabSz="342900">
              <a:buFont typeface="Arial" panose="020B0604020202020204" pitchFamily="34" charset="0"/>
              <a:buChar char="•"/>
            </a:pPr>
            <a:r>
              <a:rPr lang="fr-CA" sz="1200" dirty="0">
                <a:cs typeface="ＭＳ Ｐゴシック" pitchFamily="68" charset="-128"/>
              </a:rPr>
              <a:t>Une compréhension et une entente partagées entre les groupes de fournisseurs sur les secteurs prioritaires qui ont besoin d’amélioration. </a:t>
            </a:r>
          </a:p>
          <a:p>
            <a:pPr marL="128588" indent="-128588" defTabSz="342900">
              <a:buFont typeface="Arial" panose="020B0604020202020204" pitchFamily="34" charset="0"/>
              <a:buChar char="•"/>
            </a:pPr>
            <a:r>
              <a:rPr lang="fr-CA" sz="1200" dirty="0">
                <a:cs typeface="ＭＳ Ｐゴシック" pitchFamily="68" charset="-128"/>
              </a:rPr>
              <a:t>Un effort unifié et une approche concertée et coordonnée des initiatives d’amélioration dans l’ensemble d’une région.</a:t>
            </a:r>
          </a:p>
          <a:p>
            <a:pPr marL="128588" indent="-128588" defTabSz="342900">
              <a:buFont typeface="Arial" panose="020B0604020202020204" pitchFamily="34" charset="0"/>
              <a:buChar char="•"/>
            </a:pPr>
            <a:r>
              <a:rPr lang="fr-CA" sz="1200" dirty="0">
                <a:solidFill>
                  <a:srgbClr val="000000"/>
                </a:solidFill>
                <a:cs typeface="ＭＳ Ｐゴシック" pitchFamily="68" charset="-128"/>
              </a:rPr>
              <a:t>Une réussite partagée entre les équipes locales, ce qui se traduit par de meilleurs soins aux patients. </a:t>
            </a:r>
          </a:p>
          <a:p>
            <a:pPr defTabSz="342900"/>
            <a:endParaRPr lang="en-US" sz="1200" dirty="0">
              <a:solidFill>
                <a:srgbClr val="000000"/>
              </a:solidFill>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11</a:t>
            </a:fld>
            <a:endParaRPr lang="en-CA" altLang="en-US">
              <a:solidFill>
                <a:srgbClr val="000000"/>
              </a:solidFill>
            </a:endParaRPr>
          </a:p>
        </p:txBody>
      </p:sp>
    </p:spTree>
    <p:extLst>
      <p:ext uri="{BB962C8B-B14F-4D97-AF65-F5344CB8AC3E}">
        <p14:creationId xmlns:p14="http://schemas.microsoft.com/office/powerpoint/2010/main" val="269063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Les données présentées dans les diapositives suivantes concernent la population de l’Ontario.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b="0" i="0" u="none" strike="noStrike" cap="none" baseline="0" noProof="0" dirty="0">
                <a:solidFill>
                  <a:srgbClr val="000000"/>
                </a:solidFill>
                <a:latin typeface="Calibri" pitchFamily="68" charset="0"/>
                <a:ea typeface="MS PGothic" panose="020B0600070205080204" pitchFamily="34" charset="-128"/>
                <a:cs typeface="Arial" panose="020B0604020202020204" pitchFamily="34" charset="0"/>
              </a:rPr>
              <a:t>1 personne sur 25 (3,9 %) âgée de 40 ans et plus en Ontario vivait avec une insuffisance cardiaque en 2017-2018.</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b="0" dirty="0">
                <a:latin typeface="Calibri"/>
                <a:ea typeface="MS PGothic"/>
                <a:cs typeface="Calibri"/>
              </a:rPr>
              <a:t>Il y a eu 37 341 nouveaux cas d’insuffisance cardiaque en Ontario au cours de l’exercice 2017-2018. </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3626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b="0" i="0" u="none" strike="noStrike" cap="none" baseline="0" noProof="0" dirty="0">
                <a:solidFill>
                  <a:srgbClr val="000000"/>
                </a:solidFill>
                <a:latin typeface="Calibri" pitchFamily="68" charset="0"/>
                <a:ea typeface="MS PGothic" panose="020B0600070205080204" pitchFamily="34" charset="-128"/>
                <a:cs typeface="Arial" panose="020B0604020202020204" pitchFamily="34" charset="0"/>
              </a:rPr>
              <a:t>Parmi les Ontariens de 40 ans et plus atteints d’insuffisance cardiaque, plus de 9 personnes sur 10 (92 %) étaient atteintes d’au moins une autre maladie associée (comme l’hypertension ou le diabète) et plus de la moitié (53,4 %) d’au moins trois maladies associées.</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310008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En</a:t>
            </a:r>
            <a:r>
              <a:rPr lang="fr-CA" sz="1200" baseline="0" dirty="0"/>
              <a:t> Ontario, </a:t>
            </a:r>
            <a:r>
              <a:rPr lang="fr-CA" sz="1200" dirty="0"/>
              <a:t>le taux de mortalité dans les 30 jours suivant le diagnostic d’insuffisance cardiaque est de 8,3 % chez les personnes de 40 ans et plus et de 22,6 % dans l’année suivant le diagnostic. La mortalité est plus élevée chez les femmes que chez les hommes.  Ces</a:t>
            </a:r>
            <a:r>
              <a:rPr lang="fr-CA" sz="1200" baseline="0" dirty="0"/>
              <a:t> taux </a:t>
            </a:r>
            <a:r>
              <a:rPr lang="fr-CA" sz="1200" dirty="0"/>
              <a:t>ont été ajustés en fonction de l’âge et de l’indice de comorbidité de </a:t>
            </a:r>
            <a:r>
              <a:rPr lang="fr-CA" sz="1200" dirty="0" err="1"/>
              <a:t>Charlson</a:t>
            </a:r>
            <a:r>
              <a:rPr lang="fr-CA" sz="1200" dirty="0"/>
              <a:t>, mais non</a:t>
            </a:r>
            <a:r>
              <a:rPr lang="fr-CA" sz="1200" baseline="0" dirty="0"/>
              <a:t> de la</a:t>
            </a:r>
            <a:r>
              <a:rPr lang="fr-CA" sz="1200" dirty="0"/>
              <a:t> gravité de la maladie au moment du diagnostic.</a:t>
            </a:r>
          </a:p>
        </p:txBody>
      </p:sp>
      <p:sp>
        <p:nvSpPr>
          <p:cNvPr id="4" name="Slide Number Placeholder 3"/>
          <p:cNvSpPr>
            <a:spLocks noGrp="1"/>
          </p:cNvSpPr>
          <p:nvPr>
            <p:ph type="sldNum" sz="quarter" idx="5"/>
          </p:nvPr>
        </p:nvSpPr>
        <p:spPr/>
        <p:txBody>
          <a:bodyPr/>
          <a:lstStyle/>
          <a:p>
            <a:fld id="{C2D6D200-E7BC-4A9D-BE93-2790288546FA}" type="slidenum">
              <a:rPr lang="en-CA" smtClean="0"/>
              <a:t>15</a:t>
            </a:fld>
            <a:endParaRPr lang="en-CA"/>
          </a:p>
        </p:txBody>
      </p:sp>
    </p:spTree>
    <p:extLst>
      <p:ext uri="{BB962C8B-B14F-4D97-AF65-F5344CB8AC3E}">
        <p14:creationId xmlns:p14="http://schemas.microsoft.com/office/powerpoint/2010/main" val="224272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dirty="0"/>
              <a:t>L’insuffisance cardiaque était l’une des cinq principales causes d’hospitalisation les plus courantes en 2016-2017.</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dirty="0"/>
              <a:t>Lien pour</a:t>
            </a:r>
            <a:r>
              <a:rPr lang="fr-CA" baseline="0" dirty="0"/>
              <a:t> le</a:t>
            </a:r>
            <a:r>
              <a:rPr lang="fr-CA" dirty="0"/>
              <a:t> rapport : https://secure.cihi.ca/estore/productFamily.htm?locale=fr&amp;pf=PFC3714&amp;lang=en&amp;media=0</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36242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latin typeface="Calibri"/>
                <a:ea typeface="MS PGothic"/>
                <a:cs typeface="Calibri"/>
              </a:rPr>
              <a:t>Les patients atteints d’insuffisance cardiaque présentent un </a:t>
            </a:r>
            <a:r>
              <a:rPr lang="fr-CA" b="1" dirty="0">
                <a:latin typeface="Calibri"/>
                <a:ea typeface="MS PGothic"/>
                <a:cs typeface="Calibri"/>
              </a:rPr>
              <a:t>taux élevé de réadmissions non planifiées. </a:t>
            </a:r>
            <a:r>
              <a:rPr lang="fr-CA" dirty="0">
                <a:latin typeface="Calibri"/>
                <a:ea typeface="MS PGothic"/>
                <a:cs typeface="Calibri"/>
              </a:rPr>
              <a:t>En Ontario, une personne sur cinq (21 %) âgée de 40 ans et plus admise à l’hôpital pour insuffisance cardiaque a été réadmise pour une raison quelconque dans les 30 jours suivant l’hospitalisation initiale pour insuffisance cardiaque en 2017-2018.</a:t>
            </a:r>
          </a:p>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48543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dirty="0">
                <a:solidFill>
                  <a:srgbClr val="000000"/>
                </a:solidFill>
                <a:latin typeface="+mn-lt"/>
                <a:ea typeface="MS PGothic"/>
                <a:cs typeface="Arial"/>
              </a:rPr>
              <a:t>En Ontario, près d’une personne sur cinq (18,9 %) atteinte d’insuffisance cardiaque âgée de 40 ans et plus n’avait pas eu de radiographie ni d’ECG au moment du diagnostic (les deux sont des </a:t>
            </a:r>
            <a:r>
              <a:rPr lang="fr-CA" sz="1200" u="none" baseline="0" dirty="0">
                <a:solidFill>
                  <a:srgbClr val="000000"/>
                </a:solidFill>
                <a:latin typeface="+mn-lt"/>
                <a:ea typeface="MS PGothic"/>
                <a:cs typeface="Arial"/>
              </a:rPr>
              <a:t>tests diagnostiques</a:t>
            </a:r>
            <a:r>
              <a:rPr lang="fr-CA" sz="1200" u="none" dirty="0">
                <a:solidFill>
                  <a:srgbClr val="000000"/>
                </a:solidFill>
                <a:latin typeface="+mn-lt"/>
                <a:ea typeface="MS PGothic"/>
                <a:cs typeface="Arial"/>
              </a:rPr>
              <a:t> recommandés</a:t>
            </a:r>
            <a:r>
              <a:rPr lang="fr-CA" sz="1200" u="none" baseline="0" dirty="0">
                <a:solidFill>
                  <a:srgbClr val="000000"/>
                </a:solidFill>
                <a:latin typeface="+mn-lt"/>
                <a:ea typeface="MS PGothic"/>
                <a:cs typeface="Arial"/>
              </a:rPr>
              <a:t>)</a:t>
            </a:r>
            <a:r>
              <a:rPr lang="fr-CA" sz="1200" u="none" dirty="0">
                <a:solidFill>
                  <a:srgbClr val="000000"/>
                </a:solidFill>
                <a:latin typeface="+mn-lt"/>
                <a:ea typeface="MS PGothic"/>
                <a:cs typeface="Arial"/>
              </a:rPr>
              <a:t>.</a:t>
            </a:r>
            <a:r>
              <a:rPr lang="fr-CA" sz="1200" u="none" baseline="0" dirty="0">
                <a:solidFill>
                  <a:srgbClr val="000000"/>
                </a:solidFill>
                <a:latin typeface="+mn-lt"/>
                <a:ea typeface="MS PGothic"/>
                <a:cs typeface="Arial"/>
              </a:rPr>
              <a:t> </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97169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b="0" dirty="0">
                <a:solidFill>
                  <a:srgbClr val="000000"/>
                </a:solidFill>
                <a:latin typeface="Arial" panose="020B0604020202020204" pitchFamily="34" charset="0"/>
                <a:ea typeface="MS PGothic"/>
                <a:cs typeface="ＭＳ Ｐゴシック" pitchFamily="68" charset="-128"/>
              </a:rPr>
              <a:t>Toute personne atteinte d’insuffisance cardiaque devrait subir un échocardiogramme, soit avant le diagnostic, soit après celui-ci.  </a:t>
            </a:r>
            <a:r>
              <a:rPr lang="fr-CA" sz="1200" b="0" dirty="0">
                <a:latin typeface="Arial" panose="020B0604020202020204" pitchFamily="34" charset="0"/>
                <a:ea typeface="MS PGothic"/>
                <a:cs typeface="ＭＳ Ｐゴシック" pitchFamily="68" charset="-128"/>
              </a:rPr>
              <a:t>Toutefois, en Ontario en 2017-2018, près d’une personne sur six (15,2 %) atteinte d’insuffisance cardiaque âgée de 40 ans et plus n’avait pas eu ce test recommandé </a:t>
            </a:r>
            <a:r>
              <a:rPr lang="fr-CA" sz="1200" b="0" dirty="0">
                <a:latin typeface="Arial" panose="020B0604020202020204" pitchFamily="34" charset="0"/>
                <a:ea typeface="MS PGothic" panose="020B0600070205080204" pitchFamily="34" charset="-128"/>
                <a:cs typeface="ＭＳ Ｐゴシック" pitchFamily="68" charset="-128"/>
              </a:rPr>
              <a:t>jusqu’à 30 jours après l’établissement du diagnostic.</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282837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fr-CA" sz="1200" b="0" i="0" u="none" strike="noStrike" dirty="0">
                <a:solidFill>
                  <a:schemeClr val="tx1"/>
                </a:solidFill>
                <a:latin typeface="Calibri" pitchFamily="68" charset="0"/>
                <a:ea typeface="MS PGothic" panose="020B0600070205080204" pitchFamily="34" charset="-128"/>
                <a:cs typeface="ＭＳ Ｐゴシック" pitchFamily="68" charset="-128"/>
              </a:rPr>
              <a:t>Les normes de qualité sont un petit ensemble d’énoncés à incidence élevée qui décrivent les soins optimaux lorsqu’il existe des écarts de qualité cernés en Ontario.</a:t>
            </a:r>
          </a:p>
          <a:p>
            <a:pPr marL="171450" indent="-171450" rtl="0" fontAlgn="base">
              <a:buFont typeface="Arial" panose="020B0604020202020204" pitchFamily="34" charset="0"/>
              <a:buChar char="•"/>
            </a:pPr>
            <a:r>
              <a:rPr lang="fr-CA" sz="1200" b="0" i="0" dirty="0">
                <a:solidFill>
                  <a:schemeClr val="tx1"/>
                </a:solidFill>
                <a:latin typeface="Calibri" pitchFamily="68" charset="0"/>
                <a:ea typeface="MS PGothic" panose="020B0600070205080204" pitchFamily="34" charset="-128"/>
                <a:cs typeface="ＭＳ Ｐゴシック" pitchFamily="68" charset="-128"/>
              </a:rPr>
              <a:t>L’application des normes est volontaire, et les normes sont de nature ambitieuse.</a:t>
            </a:r>
          </a:p>
          <a:p>
            <a:pPr marL="171450" indent="-171450" rtl="0" fontAlgn="base">
              <a:buFont typeface="Arial" panose="020B0604020202020204" pitchFamily="34" charset="0"/>
              <a:buChar char="•"/>
            </a:pPr>
            <a:r>
              <a:rPr lang="fr-CA" sz="1200" b="0" i="0" u="none" strike="noStrike" dirty="0">
                <a:solidFill>
                  <a:schemeClr val="tx1"/>
                </a:solidFill>
                <a:latin typeface="Calibri" pitchFamily="68" charset="0"/>
                <a:ea typeface="MS PGothic" panose="020B0600070205080204" pitchFamily="34" charset="-128"/>
                <a:cs typeface="ＭＳ Ｐゴシック" pitchFamily="68" charset="-128"/>
              </a:rPr>
              <a:t>Conçues pour « relever le niveau » dans le but d’offrir les meilleurs soins possible à tous les Ontariens, peu importe où ils vivent dans la province.</a:t>
            </a:r>
          </a:p>
          <a:p>
            <a:pPr marL="171450" indent="-171450" rtl="0" fontAlgn="base">
              <a:buFont typeface="Arial" panose="020B0604020202020204" pitchFamily="34" charset="0"/>
              <a:buChar char="•"/>
            </a:pPr>
            <a:r>
              <a:rPr lang="fr-CA" sz="2400" b="0" dirty="0">
                <a:solidFill>
                  <a:schemeClr val="tx1"/>
                </a:solidFill>
                <a:latin typeface="Arial" panose="020B0604020202020204" pitchFamily="34" charset="0"/>
                <a:ea typeface="MS PGothic" panose="020B0600070205080204" pitchFamily="34" charset="-128"/>
                <a:cs typeface="ＭＳ Ｐゴシック" pitchFamily="68" charset="-128"/>
              </a:rPr>
              <a:t>Il existe de nombreuses lignes directrices, normes professionnelles et autres recommandations qui enrichissent l’ensemble des données probantes. </a:t>
            </a:r>
            <a:r>
              <a:rPr lang="fr-CA" sz="2400" b="0" baseline="0" dirty="0">
                <a:solidFill>
                  <a:schemeClr val="tx1"/>
                </a:solidFill>
                <a:latin typeface="Arial" panose="020B0604020202020204" pitchFamily="34" charset="0"/>
                <a:ea typeface="MS PGothic" panose="020B0600070205080204" pitchFamily="34" charset="-128"/>
                <a:cs typeface="ＭＳ Ｐゴシック" pitchFamily="68" charset="-128"/>
              </a:rPr>
              <a:t> Les normes de qualité complètent ces ressources.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2400" baseline="0" dirty="0"/>
              <a:t>Les normes de qualité énoncent les caractéristiques des soins qui devraient être offerts, mais ne nomment pas les personnes qui devraient les offrir (contrairement aux autres guides de pratique clinique et guides de pratiques exemplaires).</a:t>
            </a:r>
          </a:p>
          <a:p>
            <a:endParaRPr lang="en-CA" b="1" dirty="0"/>
          </a:p>
          <a:p>
            <a:r>
              <a:rPr lang="fr-CA" b="1" dirty="0"/>
              <a:t>Les normes de qualité sont :</a:t>
            </a:r>
          </a:p>
          <a:p>
            <a:pPr marL="171450" indent="-171450" defTabSz="457200">
              <a:spcBef>
                <a:spcPct val="0"/>
              </a:spcBef>
              <a:buClr>
                <a:srgbClr val="00788A"/>
              </a:buClr>
              <a:buFont typeface="Arial" panose="020B0604020202020204" pitchFamily="34" charset="0"/>
              <a:buChar char="•"/>
            </a:pPr>
            <a:r>
              <a:rPr lang="fr-CA" sz="1200" b="0" dirty="0">
                <a:solidFill>
                  <a:schemeClr val="tx1"/>
                </a:solidFill>
                <a:latin typeface="Calibri" pitchFamily="68" charset="0"/>
                <a:ea typeface="MS PGothic" panose="020B0600070205080204" pitchFamily="34" charset="-128"/>
                <a:cs typeface="ＭＳ Ｐゴシック" pitchFamily="68" charset="-128"/>
              </a:rPr>
              <a:t>Concises : 5 à 15 énoncés solides, fondés sur des données probantes, portant sur des domaines de priorité élevée pour l’amélioration.</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fr-CA" sz="1200" b="0" dirty="0"/>
              <a:t>Accessibles : aident les cliniciens et les organismes de fournisseurs à offrir des soins de la plus haute qualité possible, et les patients à connaître les sujets à aborder avec leurs fournisseurs de soins (comparativement aux guides de pratique clinique qui sont assez arides, les normes sont très accessibles et écrites en langage clair).</a:t>
            </a:r>
          </a:p>
          <a:p>
            <a:pPr marL="171450" indent="-171450" defTabSz="457200">
              <a:spcBef>
                <a:spcPct val="0"/>
              </a:spcBef>
              <a:buClr>
                <a:srgbClr val="00788A"/>
              </a:buClr>
              <a:buFont typeface="Arial" panose="020B0604020202020204" pitchFamily="34" charset="0"/>
              <a:buChar char="•"/>
            </a:pPr>
            <a:r>
              <a:rPr lang="fr-CA" sz="1200" b="0" dirty="0">
                <a:solidFill>
                  <a:schemeClr val="tx1"/>
                </a:solidFill>
                <a:latin typeface="Calibri" pitchFamily="68" charset="0"/>
                <a:ea typeface="MS PGothic" panose="020B0600070205080204" pitchFamily="34" charset="-128"/>
                <a:cs typeface="ＭＳ Ｐゴシック" pitchFamily="68" charset="-128"/>
              </a:rPr>
              <a:t>Mesurables : chaque énoncé est accompagné d’un ou de plusieurs indicateurs de qualité (structure, processus ou résultat), ainsi que d’un ensemble de mesures des résultats pour l’ensemble de la norme.</a:t>
            </a:r>
          </a:p>
          <a:p>
            <a:pPr marL="171450" lvl="0" indent="-171450" defTabSz="457200">
              <a:spcBef>
                <a:spcPct val="0"/>
              </a:spcBef>
              <a:buClr>
                <a:srgbClr val="00788A"/>
              </a:buClr>
              <a:buFont typeface="Arial" panose="020B0604020202020204" pitchFamily="34" charset="0"/>
              <a:buChar char="•"/>
            </a:pPr>
            <a:r>
              <a:rPr lang="fr-CA" sz="2800" b="0" dirty="0"/>
              <a:t>Applicables : </a:t>
            </a:r>
            <a:r>
              <a:rPr lang="fr-CA" sz="1200" dirty="0">
                <a:solidFill>
                  <a:schemeClr val="tx1"/>
                </a:solidFill>
                <a:latin typeface="Calibri" pitchFamily="68" charset="0"/>
                <a:ea typeface="MS PGothic" panose="020B0600070205080204" pitchFamily="34" charset="-128"/>
                <a:cs typeface="ＭＳ Ｐゴシック" pitchFamily="68" charset="-128"/>
              </a:rPr>
              <a:t>Des outils et des ressources d’amélioration de la qualité soutiennent chaque norme en vue de favoriser l’adoption.</a:t>
            </a: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dirty="0">
                <a:latin typeface="+mn-lt"/>
                <a:ea typeface="MS PGothic"/>
                <a:cs typeface="Arial"/>
              </a:rPr>
              <a:t>Les diapositives précédentes présentaient des données sur les personnes âgées de</a:t>
            </a:r>
            <a:r>
              <a:rPr lang="fr-CA" sz="1200" u="none" baseline="0" dirty="0">
                <a:latin typeface="+mn-lt"/>
                <a:ea typeface="MS PGothic"/>
                <a:cs typeface="Arial"/>
              </a:rPr>
              <a:t> 40 ans et plus en Ontario</a:t>
            </a:r>
            <a:r>
              <a:rPr lang="fr-CA" sz="1200" u="none" dirty="0">
                <a:latin typeface="+mn-lt"/>
                <a:ea typeface="MS PGothic"/>
                <a:cs typeface="Arial"/>
              </a:rPr>
              <a:t>.</a:t>
            </a:r>
            <a:r>
              <a:rPr lang="fr-CA" sz="1200" u="none" baseline="0" dirty="0">
                <a:latin typeface="+mn-lt"/>
                <a:ea typeface="MS PGothic"/>
                <a:cs typeface="Arial"/>
              </a:rPr>
              <a:t> Les diapositives sur les médicaments font référence aux données sur les personnes âgées de 65 ans et plus en Ontario.</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u="none" baseline="0" dirty="0">
              <a:latin typeface="+mn-lt"/>
              <a:ea typeface="MS PGothic"/>
              <a:cs typeface="Arial"/>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baseline="0" dirty="0">
                <a:latin typeface="+mn-lt"/>
                <a:ea typeface="MS PGothic"/>
                <a:cs typeface="Arial"/>
              </a:rPr>
              <a:t>En Ontario, seulement une personne sur treize (7,5 %) atteinte d’insuffisance cardiaque âgée de 65 ans et plus avait une prescription de trithérapie six mois après le diagnostic. Environ la moitié des personnes atteintes d’insuffisance cardiaque devraient prendre ces médicaments. </a:t>
            </a:r>
          </a:p>
          <a:p>
            <a:pPr marL="0" indent="0">
              <a:buFont typeface="Arial" panose="020B0604020202020204" pitchFamily="34" charset="0"/>
              <a:buNone/>
            </a:pPr>
            <a:endParaRPr lang="en-CA" sz="1200" dirty="0"/>
          </a:p>
          <a:p>
            <a:pPr marL="171450" indent="-171450">
              <a:buFont typeface="Arial" panose="020B0604020202020204" pitchFamily="34" charset="0"/>
              <a:buChar char="•"/>
            </a:pPr>
            <a:r>
              <a:rPr lang="fr-CA" sz="1200" b="1" baseline="0" dirty="0"/>
              <a:t>Trithérapie </a:t>
            </a:r>
            <a:r>
              <a:rPr lang="fr-CA" sz="1200" baseline="0" dirty="0"/>
              <a:t>: 3 groupes de médicaments utilisés pour l’insuffisance cardiaque – 1) IECA ou ARA ou IRAN, 2) BB, 3) ARM</a:t>
            </a:r>
          </a:p>
          <a:p>
            <a:pPr marL="628650" lvl="1" indent="-171450">
              <a:buFont typeface="Arial" panose="020B0604020202020204" pitchFamily="34" charset="0"/>
              <a:buChar char="•"/>
            </a:pPr>
            <a:r>
              <a:rPr lang="fr-CA" sz="1200" dirty="0"/>
              <a:t>Groupe de médicaments n</a:t>
            </a:r>
            <a:r>
              <a:rPr lang="fr-CA" sz="1200" baseline="30000" dirty="0"/>
              <a:t>o</a:t>
            </a:r>
            <a:r>
              <a:rPr lang="fr-CA" sz="1200" dirty="0"/>
              <a:t> 1 :</a:t>
            </a:r>
          </a:p>
          <a:p>
            <a:pPr marL="1085850" lvl="2" indent="-171450">
              <a:buFont typeface="Arial" panose="020B0604020202020204" pitchFamily="34" charset="0"/>
              <a:buChar char="•"/>
            </a:pPr>
            <a:r>
              <a:rPr lang="fr-CA" sz="1200" dirty="0"/>
              <a:t>IECA = </a:t>
            </a:r>
            <a:r>
              <a:rPr lang="fr-CA" sz="1200" b="0" i="0" dirty="0">
                <a:solidFill>
                  <a:schemeClr val="tx1"/>
                </a:solidFill>
                <a:latin typeface="Calibri" pitchFamily="68" charset="0"/>
                <a:ea typeface="MS PGothic" panose="020B0600070205080204" pitchFamily="34" charset="-128"/>
                <a:cs typeface="+mn-cs"/>
              </a:rPr>
              <a:t>inhibiteur enzyme conversion de l’angiotensine</a:t>
            </a:r>
            <a:r>
              <a:rPr lang="fr-CA" sz="1200" dirty="0"/>
              <a:t> </a:t>
            </a:r>
          </a:p>
          <a:p>
            <a:pPr marL="1085850" lvl="2" indent="-171450">
              <a:buFont typeface="Arial" panose="020B0604020202020204" pitchFamily="34" charset="0"/>
              <a:buChar char="•"/>
            </a:pPr>
            <a:r>
              <a:rPr lang="fr-CA" sz="1200" dirty="0"/>
              <a:t>ARA = antagoniste des récepteurs de l’angiotensine II</a:t>
            </a:r>
          </a:p>
          <a:p>
            <a:pPr marL="1085850" lvl="2" indent="-171450">
              <a:buFont typeface="Arial" panose="020B0604020202020204" pitchFamily="34" charset="0"/>
              <a:buChar char="•"/>
            </a:pPr>
            <a:r>
              <a:rPr lang="fr-CA" sz="1200" dirty="0"/>
              <a:t>IRAN</a:t>
            </a:r>
            <a:r>
              <a:rPr lang="fr-CA" sz="1200" baseline="0" dirty="0"/>
              <a:t> = </a:t>
            </a:r>
            <a:r>
              <a:rPr lang="fr-CA" sz="1200" b="0" i="0" u="none" strike="noStrike" dirty="0">
                <a:solidFill>
                  <a:schemeClr val="tx1"/>
                </a:solidFill>
                <a:latin typeface="Calibri" pitchFamily="68" charset="0"/>
                <a:ea typeface="MS PGothic" panose="020B0600070205080204" pitchFamily="34" charset="-128"/>
                <a:cs typeface="+mn-cs"/>
              </a:rPr>
              <a:t>inhibiteur du récepteur de l’angiotensine et de la </a:t>
            </a:r>
            <a:r>
              <a:rPr lang="fr-CA" sz="1200" b="0" i="0" u="none" strike="noStrike" dirty="0" err="1">
                <a:solidFill>
                  <a:schemeClr val="tx1"/>
                </a:solidFill>
                <a:latin typeface="Calibri" pitchFamily="68" charset="0"/>
                <a:ea typeface="MS PGothic" panose="020B0600070205080204" pitchFamily="34" charset="-128"/>
                <a:cs typeface="+mn-cs"/>
              </a:rPr>
              <a:t>néprilysine</a:t>
            </a:r>
            <a:endParaRPr lang="fr-CA" sz="1200" b="0" i="0" u="none" strike="noStrike" dirty="0">
              <a:solidFill>
                <a:schemeClr val="tx1"/>
              </a:solidFill>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b="0" i="0" u="none" strike="noStrike" dirty="0">
                <a:solidFill>
                  <a:schemeClr val="tx1"/>
                </a:solidFill>
                <a:latin typeface="Calibri" pitchFamily="68" charset="0"/>
                <a:ea typeface="MS PGothic" panose="020B0600070205080204" pitchFamily="34" charset="-128"/>
                <a:cs typeface="+mn-cs"/>
              </a:rPr>
              <a:t>Groupe de médicaments n</a:t>
            </a:r>
            <a:r>
              <a:rPr lang="fr-CA" sz="1200" b="0" i="0" u="none" strike="noStrike" baseline="30000" dirty="0">
                <a:solidFill>
                  <a:schemeClr val="tx1"/>
                </a:solidFill>
                <a:latin typeface="Calibri" pitchFamily="68" charset="0"/>
                <a:ea typeface="MS PGothic" panose="020B0600070205080204" pitchFamily="34" charset="-128"/>
                <a:cs typeface="+mn-cs"/>
              </a:rPr>
              <a:t>o</a:t>
            </a:r>
            <a:r>
              <a:rPr lang="fr-CA" sz="1200" b="0" i="0" u="none" strike="noStrike" dirty="0">
                <a:solidFill>
                  <a:schemeClr val="tx1"/>
                </a:solidFill>
                <a:latin typeface="Calibri" pitchFamily="68" charset="0"/>
                <a:ea typeface="MS PGothic" panose="020B0600070205080204" pitchFamily="34" charset="-128"/>
                <a:cs typeface="+mn-cs"/>
              </a:rPr>
              <a:t> 2 :</a:t>
            </a:r>
          </a:p>
          <a:p>
            <a:pPr marL="1085850" lvl="2" indent="-171450">
              <a:buFont typeface="Arial" panose="020B0604020202020204" pitchFamily="34" charset="0"/>
              <a:buChar char="•"/>
            </a:pPr>
            <a:r>
              <a:rPr lang="fr-CA" sz="1200" b="0" i="0" u="none" strike="noStrike" dirty="0">
                <a:solidFill>
                  <a:schemeClr val="tx1"/>
                </a:solidFill>
                <a:latin typeface="Calibri" pitchFamily="68" charset="0"/>
                <a:ea typeface="MS PGothic" panose="020B0600070205080204" pitchFamily="34" charset="-128"/>
                <a:cs typeface="+mn-cs"/>
              </a:rPr>
              <a:t>BB = bêtabloquant</a:t>
            </a:r>
          </a:p>
          <a:p>
            <a:pPr marL="628650" lvl="1" indent="-171450">
              <a:buFont typeface="Arial" panose="020B0604020202020204" pitchFamily="34" charset="0"/>
              <a:buChar char="•"/>
            </a:pPr>
            <a:r>
              <a:rPr lang="fr-CA" sz="1200" dirty="0"/>
              <a:t>Groupe de médicaments n</a:t>
            </a:r>
            <a:r>
              <a:rPr lang="fr-CA" sz="1200" baseline="30000" dirty="0"/>
              <a:t>o</a:t>
            </a:r>
            <a:r>
              <a:rPr lang="fr-CA" sz="1200" dirty="0"/>
              <a:t> 3 :</a:t>
            </a:r>
          </a:p>
          <a:p>
            <a:pPr marL="1085850" lvl="2" indent="-171450">
              <a:buFont typeface="Arial" panose="020B0604020202020204" pitchFamily="34" charset="0"/>
              <a:buChar char="•"/>
            </a:pPr>
            <a:r>
              <a:rPr lang="fr-CA" sz="1200" dirty="0"/>
              <a:t>ARM = antagoniste des récepteurs des minéralocorticoïdes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u="none" dirty="0">
              <a:latin typeface="Calibri"/>
              <a:ea typeface="MS PGothic"/>
              <a:cs typeface="Arial"/>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sz="1200" b="1" u="none" dirty="0">
                <a:latin typeface="Arial"/>
                <a:ea typeface="MS PGothic"/>
                <a:cs typeface="Arial"/>
              </a:rPr>
              <a:t>Remarque : </a:t>
            </a:r>
          </a:p>
          <a:p>
            <a:pPr marL="628650" lvl="1" indent="-171450">
              <a:buFont typeface="Arial" panose="020B0604020202020204" pitchFamily="34" charset="0"/>
              <a:buChar char="•"/>
            </a:pPr>
            <a:r>
              <a:rPr lang="fr-CA" sz="1200" b="0" i="0" u="none" strike="noStrike" baseline="0" dirty="0">
                <a:solidFill>
                  <a:schemeClr val="tx1"/>
                </a:solidFill>
                <a:latin typeface="Calibri" pitchFamily="68" charset="0"/>
                <a:ea typeface="MS PGothic" panose="020B0600070205080204" pitchFamily="34" charset="-128"/>
                <a:cs typeface="ＭＳ Ｐゴシック" pitchFamily="68" charset="-128"/>
              </a:rPr>
              <a:t>Il n’est pas possible de séparer le diagnostic d’insuffisance cardiaque à fraction d’éjection réduite des autres formes d’insuffisance cardiaque. Environ 50 % des personnes atteintes d’insuffisance cardiaque présentent une insuffisance cardiaque à fraction d’éjection réduite et devraient recevoir une trithérapie.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dirty="0"/>
              <a:t>Un délai de grâce de 1,5 fois le nombre de jours fournis a été appliqué à toutes les demandes de remboursement de médicaments pour déterminer le chevauchement d’utilisation des médicaments le 180</a:t>
            </a:r>
            <a:r>
              <a:rPr lang="fr-CA" sz="1200" u="none" baseline="30000" dirty="0"/>
              <a:t>e</a:t>
            </a:r>
            <a:r>
              <a:rPr lang="fr-CA" sz="1200" u="none" dirty="0"/>
              <a:t> jour après le diagnostic d’insuffisance cardiaque.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dirty="0"/>
              <a:t>Les médicaments IRAN sont de nouveaux médicaments approuvés en Ontario et sont représentés en faible nombre en 2017-2018.</a:t>
            </a:r>
          </a:p>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50581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fr-CA" dirty="0">
                <a:latin typeface="Calibri"/>
                <a:ea typeface="MS PGothic"/>
                <a:cs typeface="Calibri"/>
              </a:rPr>
              <a:t>Les personnes atteintes d’insuffisance cardiaque à fraction d’éjection réduite</a:t>
            </a:r>
            <a:r>
              <a:rPr lang="fr-CA" baseline="0" dirty="0">
                <a:latin typeface="Calibri"/>
                <a:ea typeface="MS PGothic"/>
                <a:cs typeface="Calibri"/>
              </a:rPr>
              <a:t> (ICFER) et des symptômes de classe II à IV de la New York </a:t>
            </a:r>
            <a:r>
              <a:rPr lang="fr-CA" baseline="0" dirty="0" err="1">
                <a:latin typeface="Calibri"/>
                <a:ea typeface="MS PGothic"/>
                <a:cs typeface="Calibri"/>
              </a:rPr>
              <a:t>Heart</a:t>
            </a:r>
            <a:r>
              <a:rPr lang="fr-CA" baseline="0" dirty="0">
                <a:latin typeface="Calibri"/>
                <a:ea typeface="MS PGothic"/>
                <a:cs typeface="Calibri"/>
              </a:rPr>
              <a:t> Association (NYHA) se voient offrir une prise en charge pharmacologique par trithérapie. Ces personnes peuvent avoir besoin de médicaments supplémentaires et ils leur sont prescrits. Environ la moitié des personnes atteintes d’insuffisance cardiaque sont atteintes d’ICFER, de sorte que l’on s’attendrait à voir chacune des barres du graphique à environ 50 %. </a:t>
            </a:r>
          </a:p>
          <a:p>
            <a:pPr marL="0" indent="0">
              <a:buFont typeface="Arial" panose="020B0604020202020204" pitchFamily="34" charset="0"/>
              <a:buNone/>
              <a:defRPr/>
            </a:pPr>
            <a:endParaRPr lang="en-CA" baseline="0" dirty="0">
              <a:latin typeface="Calibri"/>
              <a:ea typeface="MS PGothic"/>
              <a:cs typeface="Calibri"/>
            </a:endParaRPr>
          </a:p>
          <a:p>
            <a:pPr marL="171450" indent="-171450">
              <a:buFont typeface="Arial" panose="020B0604020202020204" pitchFamily="34" charset="0"/>
              <a:buChar char="•"/>
              <a:defRPr/>
            </a:pPr>
            <a:r>
              <a:rPr lang="fr-CA" baseline="0" dirty="0">
                <a:latin typeface="Calibri"/>
                <a:ea typeface="MS PGothic"/>
                <a:cs typeface="Calibri"/>
              </a:rPr>
              <a:t>En Ontario, l’utilisation de médicaments de trithérapie 180 jours après un diagnostic d’insuffisance cardiaque est faible chez les personnes âgées de 65 ans et plus, et peut être due à une faible utilisation des médicaments ARM. </a:t>
            </a:r>
          </a:p>
          <a:p>
            <a:pPr marL="171450" indent="-171450">
              <a:buFont typeface="Arial" panose="020B0604020202020204" pitchFamily="34" charset="0"/>
              <a:buChar char="•"/>
              <a:defRPr/>
            </a:pPr>
            <a:endParaRPr lang="en-CA" sz="120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b="1" dirty="0"/>
              <a:t>Trithérapie </a:t>
            </a:r>
            <a:r>
              <a:rPr lang="fr-CA" sz="1200" dirty="0"/>
              <a:t>: 3 groupes de médicaments utilisés pour l’insuffisance cardiaque – 1) IECA ou ARA ou IRAN, 2) BB, 3) ARM</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Groupe de médicaments n</a:t>
            </a:r>
            <a:r>
              <a:rPr lang="fr-CA" sz="1200" baseline="30000" dirty="0"/>
              <a:t>o</a:t>
            </a:r>
            <a:r>
              <a:rPr lang="fr-CA" sz="1200" dirty="0"/>
              <a:t> 1 :</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IECA = inhibiteur enzyme conversion de l’angiotensine </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ARA = antagoniste des récepteurs de l’angiotensine II</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IRAN = inhibiteur du récepteur de l’angiotensine et de la </a:t>
            </a:r>
            <a:r>
              <a:rPr lang="fr-CA" sz="1200" dirty="0" err="1"/>
              <a:t>néprilysine</a:t>
            </a:r>
            <a:endParaRPr lang="fr-CA" sz="1200" dirty="0"/>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Groupe de médicaments n</a:t>
            </a:r>
            <a:r>
              <a:rPr lang="fr-CA" sz="1200" baseline="30000" dirty="0"/>
              <a:t>o</a:t>
            </a:r>
            <a:r>
              <a:rPr lang="fr-CA" sz="1200" dirty="0"/>
              <a:t> 2 :</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BB = bêtabloquant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Groupe de médicaments n</a:t>
            </a:r>
            <a:r>
              <a:rPr lang="fr-CA" sz="1200" baseline="30000" dirty="0"/>
              <a:t>o</a:t>
            </a:r>
            <a:r>
              <a:rPr lang="fr-CA" sz="1200" dirty="0"/>
              <a:t> 3 :</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ARM = antagoniste des récepteurs des minéralocorticoïdes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sz="120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Pour les</a:t>
            </a:r>
            <a:r>
              <a:rPr lang="fr-CA" sz="1200" baseline="0" dirty="0"/>
              <a:t> personnes atteintes d’insuffisance cardiaque, âgées de 65 ans et plus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le groupe de médicaments</a:t>
            </a:r>
            <a:r>
              <a:rPr lang="fr-CA" sz="1200" baseline="0" dirty="0"/>
              <a:t> n</a:t>
            </a:r>
            <a:r>
              <a:rPr lang="fr-CA" sz="1200" baseline="30000" dirty="0"/>
              <a:t>o</a:t>
            </a:r>
            <a:r>
              <a:rPr lang="fr-CA" sz="1200" baseline="0" dirty="0"/>
              <a:t> 1 (ECA, ARA ou IRAN) est distribué à 57,9 % des personnes</a:t>
            </a:r>
            <a:r>
              <a:rPr lang="fr-CA" sz="1200" dirty="0"/>
              <a: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le groupe de médicaments</a:t>
            </a:r>
            <a:r>
              <a:rPr lang="fr-CA" sz="1200" baseline="0" dirty="0"/>
              <a:t> n</a:t>
            </a:r>
            <a:r>
              <a:rPr lang="fr-CA" sz="1200" baseline="30000" dirty="0"/>
              <a:t>o</a:t>
            </a:r>
            <a:r>
              <a:rPr lang="fr-CA" sz="1200" baseline="0" dirty="0"/>
              <a:t> 2 (BB) est distribué à 59,3 % des personnes</a:t>
            </a:r>
            <a:r>
              <a:rPr lang="fr-CA" sz="1200" dirty="0"/>
              <a: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dirty="0"/>
              <a:t>le groupe de médicaments</a:t>
            </a:r>
            <a:r>
              <a:rPr lang="fr-CA" sz="1200" baseline="0" dirty="0"/>
              <a:t> n</a:t>
            </a:r>
            <a:r>
              <a:rPr lang="fr-CA" sz="1200" baseline="30000" dirty="0"/>
              <a:t>o</a:t>
            </a:r>
            <a:r>
              <a:rPr lang="fr-CA" sz="1200" baseline="0" dirty="0"/>
              <a:t> 3 (ARM) est distribué à 12,5 % des personnes</a:t>
            </a:r>
            <a:r>
              <a:rPr lang="fr-CA" sz="1200" dirty="0"/>
              <a: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sz="1200" baseline="0" dirty="0"/>
              <a:t>à 180 jours après le diagnostic d’insuffisance cardiaque.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b="1" u="none"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b="1" u="none"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b="1" u="none" dirty="0"/>
              <a:t>Remarque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b="0" i="0" u="none" strike="noStrike" baseline="0" dirty="0">
                <a:solidFill>
                  <a:schemeClr val="tx1"/>
                </a:solidFill>
                <a:latin typeface="Calibri" pitchFamily="68" charset="0"/>
                <a:ea typeface="MS PGothic" panose="020B0600070205080204" pitchFamily="34" charset="-128"/>
                <a:cs typeface="ＭＳ Ｐゴシック" pitchFamily="68" charset="-128"/>
              </a:rPr>
              <a:t>Il n’est pas possible de séparer le diagnostic d’insuffisance cardiaque à fraction d’éjection réduite des autres formes d’insuffisance cardiaque. Environ 50 % des personnes atteintes d’insuffisance cardiaque présentent une insuffisance cardiaque à fraction d’éjection réduite et devraient recevoir une trithérapie.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dirty="0"/>
              <a:t>Un délai de grâce de 1,5 fois le nombre de jours fournis a été appliqué à toutes les demandes de remboursement de médicaments pour déterminer le chevauchement d’utilisation des médicaments le 180</a:t>
            </a:r>
            <a:r>
              <a:rPr lang="fr-CA" sz="1200" u="none" baseline="30000" dirty="0"/>
              <a:t>e</a:t>
            </a:r>
            <a:r>
              <a:rPr lang="fr-CA" sz="1200" u="none" dirty="0"/>
              <a:t> jour après le diagnostic d’insuffisance cardiaque.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u="none" dirty="0"/>
              <a:t>Les médicaments IRAN sont de nouveaux médicaments approuvés en Ontario et sont représentés en faible nombre en 2017-2018. </a:t>
            </a: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1581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i="1" dirty="0">
                <a:solidFill>
                  <a:schemeClr val="tx1"/>
                </a:solidFill>
                <a:latin typeface="Calibri" pitchFamily="68" charset="0"/>
                <a:ea typeface="MS PGothic" panose="020B0600070205080204" pitchFamily="34" charset="-128"/>
                <a:cs typeface="ＭＳ Ｐゴシック" pitchFamily="68" charset="-128"/>
              </a:rPr>
              <a:t>« “Mon expérience en tant qu’aidante naturelle d’un proche atteint d’insuffisance cardiaque m’a appris qu’avoir la bonne information et poser les bonnes questions peut modifier la façon dont les patients reçoivent les soins. Lorsque mon mari a reçu son congé de l’hôpital après une chirurgie cardiaque majeure sans qu’aucun point de contact n’ait été établi ou que des dispositions n’aient été prises pour des soins de suivi dans ma collectivité d’origine (menant finalement à une réadmission à l’hôpital), j’ai beaucoup appris sur la valeur d’une transition assistée. La norme de qualité pour l’insuffisance cardiaque aborde ce problème. Elle permet également aux patients et aux aidants naturels de poser les bonnes questions à leur équipe de soins sur le moment, l’endroit et la façon dont les soins devraient être fournis et aide à renforcer le confort et à favoriser la discussion sur des sujets potentiellement difficiles, comme les soins palliatifs. Ce sont là quelques-unes des nombreuses raisons pour lesquelles il s’agit d’une ressource si importante. »</a:t>
            </a:r>
          </a:p>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47693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231145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latin typeface="Calibri"/>
                <a:ea typeface="MS PGothic"/>
                <a:cs typeface="Calibri"/>
              </a:rPr>
              <a:t>La portée ne couvre pas : </a:t>
            </a:r>
          </a:p>
          <a:p>
            <a:pPr marL="171450" marR="0" indent="-171450">
              <a:spcBef>
                <a:spcPts val="0"/>
              </a:spcBef>
              <a:spcAft>
                <a:spcPts val="0"/>
              </a:spcAft>
              <a:buFont typeface="Arial" panose="020B0604020202020204" pitchFamily="34" charset="0"/>
              <a:buChar char="•"/>
            </a:pPr>
            <a:r>
              <a:rPr lang="fr-CA" dirty="0">
                <a:latin typeface="Arial"/>
                <a:ea typeface="Times New Roman" panose="02020603050405020304" pitchFamily="18" charset="0"/>
                <a:cs typeface="Arial"/>
              </a:rPr>
              <a:t>Elle ne traite pas de l’insuffisance cardiaque due à des maladies cardiaques congénitales. </a:t>
            </a:r>
          </a:p>
          <a:p>
            <a:pPr marL="171450" marR="0" indent="-171450">
              <a:spcBef>
                <a:spcPts val="0"/>
              </a:spcBef>
              <a:spcAft>
                <a:spcPts val="0"/>
              </a:spcAft>
              <a:buFont typeface="Arial" panose="020B0604020202020204" pitchFamily="34" charset="0"/>
              <a:buChar char="•"/>
            </a:pPr>
            <a:r>
              <a:rPr lang="fr-CA" dirty="0">
                <a:latin typeface="Arial"/>
                <a:ea typeface="Times New Roman" panose="02020603050405020304" pitchFamily="18" charset="0"/>
                <a:cs typeface="Arial"/>
              </a:rPr>
              <a:t>Elle ne traite pas non plus de la prévention primaire de l’insuffisance cardiaque.</a:t>
            </a:r>
          </a:p>
          <a:p>
            <a:pPr marL="171450" marR="0" indent="-171450">
              <a:spcBef>
                <a:spcPts val="0"/>
              </a:spcBef>
              <a:spcAft>
                <a:spcPts val="0"/>
              </a:spcAft>
              <a:buFont typeface="Arial" panose="020B0604020202020204" pitchFamily="34" charset="0"/>
              <a:buChar char="•"/>
            </a:pPr>
            <a:r>
              <a:rPr lang="fr-CA" dirty="0">
                <a:latin typeface="Arial"/>
                <a:ea typeface="Calibri" panose="020F0502020204030204" pitchFamily="34" charset="0"/>
                <a:cs typeface="Arial"/>
              </a:rPr>
              <a:t>Qualité des services de santé Ontario et le ministère de la Santé et des Soins de longue durée ont élaboré les </a:t>
            </a:r>
            <a:r>
              <a:rPr lang="fr-CA" i="1" dirty="0" err="1">
                <a:latin typeface="Arial"/>
                <a:ea typeface="Calibri" panose="020F0502020204030204" pitchFamily="34" charset="0"/>
                <a:cs typeface="Arial"/>
              </a:rPr>
              <a:t>Quality-Based</a:t>
            </a:r>
            <a:r>
              <a:rPr lang="fr-CA" i="1" dirty="0">
                <a:latin typeface="Arial"/>
                <a:ea typeface="Calibri" panose="020F0502020204030204" pitchFamily="34" charset="0"/>
                <a:cs typeface="Arial"/>
              </a:rPr>
              <a:t> </a:t>
            </a:r>
            <a:r>
              <a:rPr lang="fr-CA" i="1" dirty="0" err="1">
                <a:latin typeface="Arial"/>
                <a:ea typeface="Calibri" panose="020F0502020204030204" pitchFamily="34" charset="0"/>
                <a:cs typeface="Arial"/>
              </a:rPr>
              <a:t>Procedures</a:t>
            </a:r>
            <a:r>
              <a:rPr lang="fr-CA" dirty="0">
                <a:latin typeface="Arial"/>
                <a:ea typeface="Calibri" panose="020F0502020204030204" pitchFamily="34" charset="0"/>
                <a:cs typeface="Arial"/>
              </a:rPr>
              <a:t> :</a:t>
            </a:r>
            <a:r>
              <a:rPr lang="fr-CA" i="1" dirty="0">
                <a:latin typeface="Arial"/>
                <a:ea typeface="Calibri" panose="020F0502020204030204" pitchFamily="34" charset="0"/>
                <a:cs typeface="Arial"/>
              </a:rPr>
              <a:t> </a:t>
            </a:r>
            <a:r>
              <a:rPr lang="fr-CA" i="1" dirty="0" err="1">
                <a:latin typeface="Arial"/>
                <a:ea typeface="Calibri" panose="020F0502020204030204" pitchFamily="34" charset="0"/>
                <a:cs typeface="Arial"/>
              </a:rPr>
              <a:t>Clinical</a:t>
            </a:r>
            <a:r>
              <a:rPr lang="fr-CA" i="1" dirty="0">
                <a:latin typeface="Arial"/>
                <a:ea typeface="Calibri" panose="020F0502020204030204" pitchFamily="34" charset="0"/>
                <a:cs typeface="Arial"/>
              </a:rPr>
              <a:t> </a:t>
            </a:r>
            <a:r>
              <a:rPr lang="fr-CA" i="1" dirty="0" err="1">
                <a:latin typeface="Arial"/>
                <a:ea typeface="Calibri" panose="020F0502020204030204" pitchFamily="34" charset="0"/>
                <a:cs typeface="Arial"/>
              </a:rPr>
              <a:t>Handbook</a:t>
            </a:r>
            <a:r>
              <a:rPr lang="fr-CA" i="1" dirty="0">
                <a:latin typeface="Arial"/>
                <a:ea typeface="Calibri" panose="020F0502020204030204" pitchFamily="34" charset="0"/>
                <a:cs typeface="Arial"/>
              </a:rPr>
              <a:t> for </a:t>
            </a:r>
            <a:r>
              <a:rPr lang="fr-CA" i="1" dirty="0" err="1">
                <a:latin typeface="Arial"/>
                <a:ea typeface="Calibri" panose="020F0502020204030204" pitchFamily="34" charset="0"/>
                <a:cs typeface="Arial"/>
              </a:rPr>
              <a:t>Heart</a:t>
            </a:r>
            <a:r>
              <a:rPr lang="fr-CA" i="1" dirty="0">
                <a:latin typeface="Arial"/>
                <a:ea typeface="Calibri" panose="020F0502020204030204" pitchFamily="34" charset="0"/>
                <a:cs typeface="Arial"/>
              </a:rPr>
              <a:t> Failure (Acute and Postacute)</a:t>
            </a:r>
            <a:r>
              <a:rPr lang="fr-CA" dirty="0">
                <a:latin typeface="Arial"/>
                <a:ea typeface="Calibri" panose="020F0502020204030204" pitchFamily="34" charset="0"/>
                <a:cs typeface="Arial"/>
              </a:rPr>
              <a:t> pour fournir des conseils sur les soins hospitaliers aux personnes atteintes d’insuffisance cardiaque.</a:t>
            </a:r>
          </a:p>
          <a:p>
            <a:endParaRPr lang="en-CA" sz="1200" b="1" kern="1200" dirty="0">
              <a:solidFill>
                <a:schemeClr val="tx1"/>
              </a:solidFill>
              <a:effectLst/>
              <a:latin typeface="Calibri" pitchFamily="68" charset="0"/>
              <a:ea typeface="MS PGothic" panose="020B0600070205080204" pitchFamily="34" charset="-128"/>
              <a:cs typeface="ＭＳ Ｐゴシック" pitchFamily="68" charset="-128"/>
            </a:endParaRPr>
          </a:p>
          <a:p>
            <a:r>
              <a:rPr lang="fr-CA" b="1" dirty="0">
                <a:latin typeface="Calibri"/>
                <a:ea typeface="MS PGothic"/>
                <a:cs typeface="Calibri"/>
              </a:rPr>
              <a:t>Terminologie utilisée dans cette norme de qualité</a:t>
            </a:r>
          </a:p>
          <a:p>
            <a:r>
              <a:rPr lang="fr-CA" dirty="0">
                <a:latin typeface="Calibri"/>
                <a:ea typeface="MS PGothic"/>
                <a:cs typeface="Calibri"/>
              </a:rPr>
              <a:t>Le système de classification de la New York </a:t>
            </a:r>
            <a:r>
              <a:rPr lang="fr-CA" dirty="0" err="1">
                <a:latin typeface="Calibri"/>
                <a:ea typeface="MS PGothic"/>
                <a:cs typeface="Calibri"/>
              </a:rPr>
              <a:t>Heart</a:t>
            </a:r>
            <a:r>
              <a:rPr lang="fr-CA" dirty="0">
                <a:latin typeface="Calibri"/>
                <a:ea typeface="MS PGothic"/>
                <a:cs typeface="Calibri"/>
              </a:rPr>
              <a:t> Association (NYHA) décrit les symptômes de l’insuffisance cardiaque. Voici les définitions des quatre classifications :</a:t>
            </a:r>
          </a:p>
          <a:p>
            <a:r>
              <a:rPr lang="fr-CA" dirty="0">
                <a:latin typeface="Calibri"/>
                <a:ea typeface="MS PGothic"/>
                <a:cs typeface="Calibri"/>
              </a:rPr>
              <a:t> </a:t>
            </a:r>
          </a:p>
          <a:p>
            <a:pPr lvl="0"/>
            <a:r>
              <a:rPr lang="fr-CA" dirty="0">
                <a:latin typeface="Calibri"/>
                <a:ea typeface="MS PGothic"/>
                <a:cs typeface="Calibri"/>
              </a:rPr>
              <a:t>Classe I – aucun symptôme</a:t>
            </a:r>
          </a:p>
          <a:p>
            <a:pPr lvl="0"/>
            <a:r>
              <a:rPr lang="fr-CA" dirty="0">
                <a:latin typeface="Calibri"/>
                <a:ea typeface="MS PGothic"/>
                <a:cs typeface="Calibri"/>
              </a:rPr>
              <a:t>Classe II – symptômes pendant les activités ordinaires</a:t>
            </a:r>
          </a:p>
          <a:p>
            <a:pPr lvl="0"/>
            <a:r>
              <a:rPr lang="fr-CA" dirty="0">
                <a:latin typeface="Calibri"/>
                <a:ea typeface="MS PGothic"/>
                <a:cs typeface="Calibri"/>
              </a:rPr>
              <a:t>Classe III – symptômes au moindre effort</a:t>
            </a:r>
          </a:p>
          <a:p>
            <a:pPr lvl="0"/>
            <a:r>
              <a:rPr lang="fr-CA" dirty="0">
                <a:latin typeface="Calibri"/>
                <a:ea typeface="MS PGothic"/>
                <a:cs typeface="Calibri"/>
              </a:rPr>
              <a:t>Classe IV – symptômes au repos ou lors d’activités minimales</a:t>
            </a:r>
          </a:p>
          <a:p>
            <a:r>
              <a:rPr lang="fr-CA" dirty="0">
                <a:latin typeface="Calibri"/>
                <a:ea typeface="MS PGothic"/>
                <a:cs typeface="Calibri"/>
              </a:rPr>
              <a:t> </a:t>
            </a:r>
          </a:p>
          <a:p>
            <a:r>
              <a:rPr lang="fr-CA" dirty="0">
                <a:latin typeface="Calibri"/>
                <a:ea typeface="MS PGothic"/>
                <a:cs typeface="Calibri"/>
              </a:rPr>
              <a:t>La population atteinte d’insuffisance cardiaque peut être divisée en trois sous-populations principales selon la fraction d’éjection :</a:t>
            </a:r>
          </a:p>
          <a:p>
            <a:r>
              <a:rPr lang="fr-CA" dirty="0">
                <a:latin typeface="Calibri"/>
                <a:ea typeface="MS PGothic"/>
                <a:cs typeface="Calibri"/>
              </a:rPr>
              <a:t> </a:t>
            </a:r>
          </a:p>
          <a:p>
            <a:pPr lvl="0"/>
            <a:r>
              <a:rPr lang="fr-CA" dirty="0">
                <a:latin typeface="Calibri"/>
                <a:ea typeface="MS PGothic"/>
                <a:cs typeface="Calibri"/>
              </a:rPr>
              <a:t>« Insuffisance cardiaque à fraction d’éjection réduite » (ICFER) désigne une fraction d’éjection ventriculaire gauche inférieure ou égale à 40 %</a:t>
            </a:r>
            <a:r>
              <a:rPr lang="fr-CA" baseline="30000" dirty="0">
                <a:latin typeface="Calibri"/>
                <a:ea typeface="MS PGothic"/>
                <a:cs typeface="Calibri"/>
              </a:rPr>
              <a:t> 3</a:t>
            </a:r>
          </a:p>
          <a:p>
            <a:pPr lvl="0"/>
            <a:r>
              <a:rPr lang="fr-CA" dirty="0">
                <a:latin typeface="Calibri"/>
                <a:ea typeface="MS PGothic"/>
                <a:cs typeface="Calibri"/>
              </a:rPr>
              <a:t>« Insuffisance cardiaque à fraction d’éjection préservée » (ICFEP) désigne une fraction d’éjection ventriculaire gauche égale ou supérieure à 50 %</a:t>
            </a:r>
            <a:r>
              <a:rPr lang="fr-CA" baseline="30000" dirty="0">
                <a:latin typeface="Calibri"/>
                <a:ea typeface="MS PGothic"/>
                <a:cs typeface="Calibri"/>
              </a:rPr>
              <a:t> 3</a:t>
            </a:r>
          </a:p>
          <a:p>
            <a:pPr lvl="0"/>
            <a:r>
              <a:rPr lang="fr-CA" dirty="0">
                <a:latin typeface="Calibri"/>
                <a:ea typeface="MS PGothic"/>
                <a:cs typeface="Calibri"/>
              </a:rPr>
              <a:t>« L’insuffisance cardiaque avec une fraction d’éjection moyenne (ICFEM) est une classification relativement nouvelle, se référant à un groupe intermédiaire avec une fraction d’éjection ventriculaire gauche de 41 % à 49 %.</a:t>
            </a:r>
          </a:p>
          <a:p>
            <a:r>
              <a:rPr lang="fr-CA" dirty="0">
                <a:latin typeface="Calibri"/>
                <a:ea typeface="MS PGothic"/>
                <a:cs typeface="Calibri"/>
              </a:rPr>
              <a:t> </a:t>
            </a:r>
          </a:p>
          <a:p>
            <a:r>
              <a:rPr lang="fr-CA" dirty="0">
                <a:latin typeface="Calibri"/>
                <a:ea typeface="MS PGothic"/>
                <a:cs typeface="Calibri"/>
              </a:rPr>
              <a:t>Chaque énoncé sur la qualité s’applique à ces trois sous-populations, à moins qu’il ne soit expressément mentionné dans le texte de l’énoncé.</a:t>
            </a:r>
          </a:p>
          <a:p>
            <a:r>
              <a:rPr lang="fr-CA" dirty="0">
                <a:latin typeface="Calibri"/>
                <a:ea typeface="MS PGothic"/>
                <a:cs typeface="Calibri"/>
              </a:rPr>
              <a:t> </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5757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latin typeface="Calibri"/>
                <a:ea typeface="MS PGothic"/>
                <a:cs typeface="Calibri"/>
              </a:rPr>
              <a:t>Définitions utilisées dans cet énoncé de qualité</a:t>
            </a:r>
          </a:p>
          <a:p>
            <a:r>
              <a:rPr lang="fr-CA" b="1" dirty="0">
                <a:latin typeface="Calibri"/>
                <a:ea typeface="MS PGothic"/>
                <a:cs typeface="Calibri"/>
              </a:rPr>
              <a:t>Antécédents médicaux </a:t>
            </a:r>
          </a:p>
          <a:p>
            <a:r>
              <a:rPr lang="fr-CA" dirty="0">
                <a:latin typeface="Calibri"/>
                <a:ea typeface="MS PGothic"/>
                <a:cs typeface="Calibri"/>
              </a:rPr>
              <a:t>Les antécédents médicaux devraient porter au moins sur les éléments suivants :</a:t>
            </a:r>
          </a:p>
          <a:p>
            <a:r>
              <a:rPr lang="fr-CA" dirty="0">
                <a:latin typeface="Calibri"/>
                <a:ea typeface="MS PGothic"/>
                <a:cs typeface="Calibri"/>
              </a:rPr>
              <a:t> </a:t>
            </a:r>
          </a:p>
          <a:p>
            <a:pPr lvl="0"/>
            <a:r>
              <a:rPr lang="fr-CA" b="1" dirty="0">
                <a:latin typeface="Calibri"/>
                <a:ea typeface="MS PGothic"/>
                <a:cs typeface="Calibri"/>
              </a:rPr>
              <a:t>Symptômes</a:t>
            </a:r>
          </a:p>
          <a:p>
            <a:pPr marL="742950" lvl="1" indent="-285750">
              <a:buFont typeface="Arial"/>
              <a:buChar char="•"/>
            </a:pPr>
            <a:r>
              <a:rPr lang="fr-CA" dirty="0">
                <a:latin typeface="Calibri"/>
                <a:ea typeface="MS PGothic"/>
                <a:cs typeface="Calibri"/>
              </a:rPr>
              <a:t>Essoufflement au repos et à l’effort</a:t>
            </a:r>
          </a:p>
          <a:p>
            <a:pPr marL="742950" lvl="1" indent="-285750">
              <a:buFont typeface="Arial"/>
              <a:buChar char="•"/>
            </a:pPr>
            <a:r>
              <a:rPr lang="fr-CA" dirty="0">
                <a:latin typeface="Calibri"/>
                <a:ea typeface="MS PGothic"/>
                <a:cs typeface="Calibri"/>
              </a:rPr>
              <a:t>Orthopnée</a:t>
            </a:r>
          </a:p>
          <a:p>
            <a:pPr marL="742950" lvl="1" indent="-285750">
              <a:buFont typeface="Arial"/>
              <a:buChar char="•"/>
            </a:pPr>
            <a:r>
              <a:rPr lang="fr-CA" dirty="0">
                <a:latin typeface="Calibri"/>
                <a:ea typeface="MS PGothic"/>
                <a:cs typeface="Calibri"/>
              </a:rPr>
              <a:t>Dyspnée nocturne paroxystique</a:t>
            </a:r>
          </a:p>
          <a:p>
            <a:pPr marL="742950" lvl="1" indent="-285750">
              <a:buFont typeface="Arial"/>
              <a:buChar char="•"/>
            </a:pPr>
            <a:r>
              <a:rPr lang="fr-CA" dirty="0">
                <a:latin typeface="Calibri"/>
                <a:ea typeface="MS PGothic"/>
                <a:cs typeface="Calibri"/>
              </a:rPr>
              <a:t>Tolérance à l’activité réduite</a:t>
            </a:r>
          </a:p>
          <a:p>
            <a:pPr marL="742950" lvl="1" indent="-285750">
              <a:buFont typeface="Arial"/>
              <a:buChar char="•"/>
            </a:pPr>
            <a:r>
              <a:rPr lang="fr-CA" dirty="0">
                <a:latin typeface="Calibri"/>
                <a:ea typeface="MS PGothic"/>
                <a:cs typeface="Calibri"/>
              </a:rPr>
              <a:t>Fatigue, augmentation du temps de récupération après l’exercice</a:t>
            </a:r>
          </a:p>
          <a:p>
            <a:pPr marL="742950" lvl="1" indent="-285750">
              <a:buFont typeface="Arial"/>
              <a:buChar char="•"/>
            </a:pPr>
            <a:r>
              <a:rPr lang="fr-CA" dirty="0">
                <a:latin typeface="Calibri"/>
                <a:ea typeface="MS PGothic"/>
                <a:cs typeface="Calibri"/>
              </a:rPr>
              <a:t>Enflure des chevilles</a:t>
            </a:r>
          </a:p>
          <a:p>
            <a:pPr marL="285750" indent="-285750">
              <a:buFont typeface="Arial"/>
              <a:buChar char="•"/>
            </a:pPr>
            <a:r>
              <a:rPr lang="fr-CA" dirty="0">
                <a:latin typeface="Calibri"/>
                <a:ea typeface="MS PGothic"/>
                <a:cs typeface="Calibri"/>
              </a:rPr>
              <a:t>Maladie cardiaque antérieure et facteurs de risque (p. ex. maladie coronarienne, maladie valvulaire, fibrillation auriculaire, infarctus du myocarde, diabète, tabagisme, hypertension)</a:t>
            </a:r>
          </a:p>
          <a:p>
            <a:pPr marL="285750" indent="-285750">
              <a:buFont typeface="Arial"/>
              <a:buChar char="•"/>
            </a:pPr>
            <a:r>
              <a:rPr lang="fr-CA" dirty="0">
                <a:latin typeface="Calibri"/>
                <a:ea typeface="MS PGothic"/>
                <a:cs typeface="Calibri"/>
              </a:rPr>
              <a:t>Facteurs aggravants </a:t>
            </a:r>
          </a:p>
          <a:p>
            <a:pPr marL="285750" indent="-285750">
              <a:buFont typeface="Arial"/>
              <a:buChar char="•"/>
            </a:pPr>
            <a:r>
              <a:rPr lang="fr-CA" dirty="0">
                <a:latin typeface="Calibri"/>
                <a:ea typeface="MS PGothic"/>
                <a:cs typeface="Calibri"/>
              </a:rPr>
              <a:t>Comorbidités (p. ex. insuffisance rénale) </a:t>
            </a:r>
          </a:p>
          <a:p>
            <a:pPr marL="285750" indent="-285750">
              <a:buFont typeface="Arial"/>
              <a:buChar char="•"/>
            </a:pPr>
            <a:r>
              <a:rPr lang="fr-CA" dirty="0">
                <a:latin typeface="Calibri"/>
                <a:ea typeface="MS PGothic"/>
                <a:cs typeface="Calibri"/>
              </a:rPr>
              <a:t>Médicaments</a:t>
            </a:r>
          </a:p>
          <a:p>
            <a:pPr marL="285750" indent="-285750">
              <a:buFont typeface="Arial"/>
              <a:buChar char="•"/>
            </a:pPr>
            <a:r>
              <a:rPr lang="fr-CA" dirty="0">
                <a:latin typeface="Calibri"/>
                <a:ea typeface="MS PGothic"/>
                <a:cs typeface="Calibri"/>
              </a:rPr>
              <a:t>Changements dans l’autonomie et les activités de la vie quotidienne </a:t>
            </a:r>
          </a:p>
          <a:p>
            <a:pPr marL="285750" indent="-285750">
              <a:buFont typeface="Arial"/>
              <a:buChar char="•"/>
            </a:pPr>
            <a:r>
              <a:rPr lang="fr-CA" dirty="0">
                <a:latin typeface="Calibri"/>
                <a:ea typeface="MS PGothic"/>
                <a:cs typeface="Calibri"/>
              </a:rPr>
              <a:t>Mode de vie (p. ex. consommation d’alcool, régime alimentaire, y compris l’apport en sodium, activité physique) </a:t>
            </a:r>
          </a:p>
          <a:p>
            <a:pPr marL="285750" indent="-285750">
              <a:buFont typeface="Arial"/>
              <a:buChar char="•"/>
            </a:pPr>
            <a:r>
              <a:rPr lang="fr-CA" dirty="0">
                <a:latin typeface="Calibri"/>
                <a:ea typeface="MS PGothic"/>
                <a:cs typeface="Calibri"/>
              </a:rPr>
              <a:t>Qualité de vie</a:t>
            </a:r>
          </a:p>
          <a:p>
            <a:r>
              <a:rPr lang="fr-CA" b="1" dirty="0">
                <a:latin typeface="Calibri"/>
                <a:ea typeface="MS PGothic"/>
                <a:cs typeface="Calibri"/>
              </a:rPr>
              <a:t> </a:t>
            </a:r>
          </a:p>
          <a:p>
            <a:r>
              <a:rPr lang="fr-CA" b="1" dirty="0">
                <a:latin typeface="Calibri"/>
                <a:ea typeface="MS PGothic"/>
                <a:cs typeface="Calibri"/>
              </a:rPr>
              <a:t>Examen physique</a:t>
            </a:r>
          </a:p>
          <a:p>
            <a:r>
              <a:rPr lang="fr-CA" dirty="0">
                <a:latin typeface="Calibri"/>
                <a:ea typeface="MS PGothic"/>
                <a:cs typeface="Calibri"/>
              </a:rPr>
              <a:t>L’examen physique devrait porter au moins sur les éléments suivants :</a:t>
            </a:r>
          </a:p>
          <a:p>
            <a:r>
              <a:rPr lang="fr-CA" b="1" dirty="0">
                <a:latin typeface="Calibri"/>
                <a:ea typeface="MS PGothic"/>
                <a:cs typeface="Calibri"/>
              </a:rPr>
              <a:t> </a:t>
            </a:r>
          </a:p>
          <a:p>
            <a:pPr marL="285750" indent="-285750">
              <a:buFont typeface="Arial"/>
              <a:buChar char="•"/>
            </a:pPr>
            <a:r>
              <a:rPr lang="fr-CA" dirty="0">
                <a:latin typeface="Calibri"/>
                <a:ea typeface="MS PGothic"/>
                <a:cs typeface="Calibri"/>
              </a:rPr>
              <a:t>Signes vitaux</a:t>
            </a:r>
          </a:p>
          <a:p>
            <a:pPr marL="285750" indent="-285750">
              <a:buFont typeface="Arial"/>
              <a:buChar char="•"/>
            </a:pPr>
            <a:r>
              <a:rPr lang="fr-CA" dirty="0">
                <a:latin typeface="Calibri"/>
                <a:ea typeface="MS PGothic"/>
                <a:cs typeface="Calibri"/>
              </a:rPr>
              <a:t>État du volume</a:t>
            </a:r>
          </a:p>
          <a:p>
            <a:pPr marL="742950" lvl="1" indent="-285750">
              <a:buFont typeface="Arial"/>
              <a:buChar char="•"/>
            </a:pPr>
            <a:r>
              <a:rPr lang="fr-CA" dirty="0">
                <a:latin typeface="Calibri"/>
                <a:ea typeface="MS PGothic"/>
                <a:cs typeface="Calibri"/>
              </a:rPr>
              <a:t>Changement de poids </a:t>
            </a:r>
          </a:p>
          <a:p>
            <a:pPr marL="742950" lvl="1" indent="-285750">
              <a:buFont typeface="Arial"/>
              <a:buChar char="•"/>
            </a:pPr>
            <a:r>
              <a:rPr lang="fr-CA" dirty="0">
                <a:latin typeface="Calibri"/>
                <a:ea typeface="MS PGothic"/>
                <a:cs typeface="Calibri"/>
              </a:rPr>
              <a:t>Pouls jugulaire</a:t>
            </a:r>
          </a:p>
          <a:p>
            <a:pPr marL="742950" lvl="1" indent="-285750">
              <a:buFont typeface="Arial"/>
              <a:buChar char="•"/>
            </a:pPr>
            <a:r>
              <a:rPr lang="fr-CA" dirty="0">
                <a:latin typeface="Calibri"/>
                <a:ea typeface="MS PGothic"/>
                <a:cs typeface="Calibri"/>
              </a:rPr>
              <a:t>Œdème périphérique (p. ex. pieds, chevilles, jambes, sacrum)</a:t>
            </a:r>
          </a:p>
          <a:p>
            <a:pPr marL="285750" indent="-285750">
              <a:buFont typeface="Arial"/>
              <a:buChar char="•"/>
            </a:pPr>
            <a:r>
              <a:rPr lang="fr-CA" dirty="0">
                <a:latin typeface="Calibri"/>
                <a:ea typeface="MS PGothic"/>
                <a:cs typeface="Calibri"/>
              </a:rPr>
              <a:t>Évaluation cardiaque</a:t>
            </a:r>
          </a:p>
          <a:p>
            <a:pPr marL="742950" lvl="1" indent="-285750">
              <a:buFont typeface="Arial"/>
              <a:buChar char="•"/>
            </a:pPr>
            <a:r>
              <a:rPr lang="fr-CA" dirty="0">
                <a:latin typeface="Calibri"/>
                <a:ea typeface="MS PGothic"/>
                <a:cs typeface="Calibri"/>
              </a:rPr>
              <a:t>Souffle cardiaque</a:t>
            </a:r>
          </a:p>
          <a:p>
            <a:pPr marL="742950" lvl="1" indent="-285750">
              <a:buFont typeface="Arial"/>
              <a:buChar char="•"/>
            </a:pPr>
            <a:r>
              <a:rPr lang="fr-CA" dirty="0">
                <a:latin typeface="Calibri"/>
                <a:ea typeface="MS PGothic"/>
                <a:cs typeface="Calibri"/>
              </a:rPr>
              <a:t>Pouls apical déplacé latéralement</a:t>
            </a:r>
          </a:p>
          <a:p>
            <a:pPr marL="285750" indent="-285750">
              <a:buFont typeface="Arial"/>
              <a:buChar char="•"/>
            </a:pPr>
            <a:r>
              <a:rPr lang="fr-CA" dirty="0">
                <a:latin typeface="Calibri"/>
                <a:ea typeface="MS PGothic"/>
                <a:cs typeface="Calibri"/>
              </a:rPr>
              <a:t>Examen de la poitrine</a:t>
            </a:r>
          </a:p>
          <a:p>
            <a:pPr marL="742950" lvl="1" indent="-285750">
              <a:buFont typeface="Arial"/>
              <a:buChar char="•"/>
            </a:pPr>
            <a:r>
              <a:rPr lang="fr-CA" dirty="0">
                <a:latin typeface="Calibri"/>
                <a:ea typeface="MS PGothic"/>
                <a:cs typeface="Calibri"/>
              </a:rPr>
              <a:t>Réduction de l’entrée d’air et craquements à la base des poumons (épanchement pleural)</a:t>
            </a:r>
          </a:p>
          <a:p>
            <a:pPr marL="742950" lvl="1" indent="-285750">
              <a:buFont typeface="Arial"/>
              <a:buChar char="•"/>
            </a:pPr>
            <a:r>
              <a:rPr lang="fr-CA" dirty="0">
                <a:latin typeface="Calibri"/>
                <a:ea typeface="MS PGothic"/>
                <a:cs typeface="Calibri"/>
              </a:rPr>
              <a:t>Respiration sifflante</a:t>
            </a:r>
          </a:p>
          <a:p>
            <a:pPr marL="742950" lvl="1" indent="-285750">
              <a:buFont typeface="Arial"/>
              <a:buChar char="•"/>
            </a:pPr>
            <a:r>
              <a:rPr lang="fr-CA" dirty="0">
                <a:latin typeface="Calibri"/>
                <a:ea typeface="MS PGothic"/>
                <a:cs typeface="Calibri"/>
              </a:rPr>
              <a:t>Crépitations pulmonaires</a:t>
            </a:r>
          </a:p>
          <a:p>
            <a:r>
              <a:rPr lang="fr-CA" dirty="0">
                <a:latin typeface="Calibri"/>
                <a:ea typeface="MS PGothic"/>
                <a:cs typeface="Calibri"/>
              </a:rPr>
              <a:t> </a:t>
            </a:r>
          </a:p>
          <a:p>
            <a:r>
              <a:rPr lang="fr-CA" dirty="0">
                <a:latin typeface="Calibri"/>
                <a:ea typeface="MS PGothic"/>
                <a:cs typeface="Calibri"/>
              </a:rPr>
              <a:t>Remarque : Certaines personnes atteintes d’insuffisance cardiaque peuvent avoir des poumons sains lors de l’examen, mais ont quand même une surcharge liquidienne.</a:t>
            </a:r>
          </a:p>
          <a:p>
            <a:r>
              <a:rPr lang="fr-CA" b="1" dirty="0">
                <a:latin typeface="Calibri"/>
                <a:ea typeface="MS PGothic"/>
                <a:cs typeface="Calibri"/>
              </a:rPr>
              <a:t> </a:t>
            </a:r>
          </a:p>
          <a:p>
            <a:r>
              <a:rPr lang="fr-CA" b="1" dirty="0">
                <a:latin typeface="Calibri"/>
                <a:ea typeface="MS PGothic"/>
                <a:cs typeface="Calibri"/>
              </a:rPr>
              <a:t>Examens initiaux de laboratoire</a:t>
            </a:r>
          </a:p>
          <a:p>
            <a:r>
              <a:rPr lang="fr-CA" dirty="0">
                <a:latin typeface="Calibri"/>
                <a:ea typeface="MS PGothic"/>
                <a:cs typeface="Calibri"/>
              </a:rPr>
              <a:t>Lorsque vous prélevez des échantillons, incluez, au minimum, les éléments suivants :</a:t>
            </a:r>
          </a:p>
          <a:p>
            <a:r>
              <a:rPr lang="fr-CA" dirty="0">
                <a:latin typeface="Calibri"/>
                <a:ea typeface="MS PGothic"/>
                <a:cs typeface="Calibri"/>
              </a:rPr>
              <a:t> </a:t>
            </a:r>
          </a:p>
          <a:p>
            <a:pPr lvl="1"/>
            <a:r>
              <a:rPr lang="fr-CA" dirty="0">
                <a:latin typeface="Calibri"/>
                <a:ea typeface="MS PGothic"/>
                <a:cs typeface="Calibri"/>
              </a:rPr>
              <a:t>Numération globulaire complète</a:t>
            </a:r>
          </a:p>
          <a:p>
            <a:pPr lvl="1"/>
            <a:r>
              <a:rPr lang="fr-CA" dirty="0">
                <a:latin typeface="Calibri"/>
                <a:ea typeface="MS PGothic"/>
                <a:cs typeface="Calibri"/>
              </a:rPr>
              <a:t>Électrolytes sériques (y compris le calcium et le magnésium)</a:t>
            </a:r>
          </a:p>
          <a:p>
            <a:pPr lvl="1"/>
            <a:r>
              <a:rPr lang="fr-CA" dirty="0">
                <a:latin typeface="Calibri"/>
                <a:ea typeface="MS PGothic"/>
                <a:cs typeface="Calibri"/>
              </a:rPr>
              <a:t>Créatinine sérique</a:t>
            </a:r>
          </a:p>
          <a:p>
            <a:pPr lvl="1"/>
            <a:r>
              <a:rPr lang="fr-CA" dirty="0">
                <a:latin typeface="Calibri"/>
                <a:ea typeface="MS PGothic"/>
                <a:cs typeface="Calibri"/>
              </a:rPr>
              <a:t>Azote uréique sanguin </a:t>
            </a:r>
          </a:p>
          <a:p>
            <a:pPr lvl="1"/>
            <a:r>
              <a:rPr lang="fr-CA" dirty="0">
                <a:latin typeface="Calibri"/>
                <a:ea typeface="MS PGothic"/>
                <a:cs typeface="Calibri"/>
              </a:rPr>
              <a:t>Glucose</a:t>
            </a:r>
          </a:p>
          <a:p>
            <a:pPr lvl="1"/>
            <a:r>
              <a:rPr lang="fr-CA" dirty="0">
                <a:latin typeface="Calibri"/>
                <a:ea typeface="MS PGothic"/>
                <a:cs typeface="Calibri"/>
              </a:rPr>
              <a:t>Hormone stimulant la thyroïde</a:t>
            </a:r>
          </a:p>
          <a:p>
            <a:pPr lvl="1"/>
            <a:r>
              <a:rPr lang="fr-CA" dirty="0">
                <a:latin typeface="Calibri"/>
                <a:ea typeface="MS PGothic"/>
                <a:cs typeface="Calibri"/>
              </a:rPr>
              <a:t>Hémoglobine glyquée </a:t>
            </a:r>
          </a:p>
          <a:p>
            <a:r>
              <a:rPr lang="fr-CA" b="1" dirty="0">
                <a:latin typeface="Calibri"/>
                <a:ea typeface="MS PGothic"/>
                <a:cs typeface="Calibri"/>
              </a:rPr>
              <a:t> </a:t>
            </a:r>
          </a:p>
          <a:p>
            <a:r>
              <a:rPr lang="fr-CA" b="1" dirty="0">
                <a:latin typeface="Calibri"/>
                <a:ea typeface="MS PGothic"/>
                <a:cs typeface="Calibri"/>
              </a:rPr>
              <a:t>Essai approprié de peptides natriurétiques</a:t>
            </a:r>
          </a:p>
          <a:p>
            <a:r>
              <a:rPr lang="fr-CA" dirty="0">
                <a:latin typeface="Calibri"/>
                <a:ea typeface="MS PGothic"/>
                <a:cs typeface="Calibri"/>
              </a:rPr>
              <a:t>L’analyse des peptides natriurétiques devrait être utilisée judicieusement, car elle est coûteuse et n’est pas toujours utile dans le diagnostic de l’insuffisance cardiaque. Cependant, elle est utile lorsqu’il y a incertitude quant à la cause de la dyspnée d’une personne. Par exemple, elle devrait être utilisée si un fournisseur de soins n’est pas certain que la dyspnée est causée par une maladie pulmonaire obstructive chronique ou une insuffisance cardiaque. Dans de tels cas, un test aux peptides natriurétiques aiderait à écarter la possibilité d’une insuffisance cardiaque.</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b="1" dirty="0">
                <a:latin typeface="Arial"/>
                <a:ea typeface="Times New Roman" panose="02020603050405020304" pitchFamily="18" charset="0"/>
                <a:cs typeface="Arial"/>
              </a:rPr>
              <a:t>Définitions utilisées dans cet énoncé de qualité</a:t>
            </a:r>
          </a:p>
          <a:p>
            <a:pPr marL="0" marR="0">
              <a:spcBef>
                <a:spcPts val="0"/>
              </a:spcBef>
              <a:spcAft>
                <a:spcPts val="0"/>
              </a:spcAft>
            </a:pPr>
            <a:endParaRPr lang="en-CA"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fr-CA" b="1" dirty="0">
                <a:latin typeface="Arial"/>
                <a:ea typeface="Times New Roman" panose="02020603050405020304" pitchFamily="18" charset="0"/>
                <a:cs typeface="Arial"/>
              </a:rPr>
              <a:t>Plan de soins individualisé complet, centré sur la personne :</a:t>
            </a:r>
          </a:p>
          <a:p>
            <a:pPr marL="0" marR="0">
              <a:spcBef>
                <a:spcPts val="0"/>
              </a:spcBef>
              <a:spcAft>
                <a:spcPts val="0"/>
              </a:spcAft>
            </a:pPr>
            <a:r>
              <a:rPr lang="fr-CA" dirty="0">
                <a:latin typeface="Arial"/>
                <a:ea typeface="Times New Roman" panose="02020603050405020304" pitchFamily="18" charset="0"/>
                <a:cs typeface="Arial"/>
              </a:rPr>
              <a:t>Un plan de soins est un document écrit qui décrit les besoins et les objectifs d’une personne en matière de santé ainsi que les soins qui seront fournis pour y répondre. Les plans de soins décrivent des traitements personnalisés pour chaque personne en fonction de ses valeurs, de ses souhaits, de ses objectifs et de ses besoins de santé particuliers. La personne atteinte d’insuffisance cardiaque dirige les soins fournis; une approche centrée sur la personne implique un partenariat entre la personne et ses fournisseurs de soins de santé. </a:t>
            </a:r>
          </a:p>
          <a:p>
            <a:pPr marL="0" marR="0">
              <a:spcBef>
                <a:spcPts val="0"/>
              </a:spcBef>
              <a:spcAft>
                <a:spcPts val="0"/>
              </a:spcAft>
            </a:pPr>
            <a:r>
              <a:rPr lang="fr-CA" dirty="0">
                <a:latin typeface="Arial"/>
                <a:ea typeface="Times New Roman" panose="02020603050405020304" pitchFamily="18" charset="0"/>
                <a:cs typeface="Arial"/>
              </a:rPr>
              <a:t> </a:t>
            </a:r>
          </a:p>
          <a:p>
            <a:pPr marL="0" marR="0">
              <a:spcBef>
                <a:spcPts val="0"/>
              </a:spcBef>
              <a:spcAft>
                <a:spcPts val="0"/>
              </a:spcAft>
            </a:pPr>
            <a:r>
              <a:rPr lang="fr-CA" dirty="0">
                <a:latin typeface="Arial"/>
                <a:ea typeface="Times New Roman" panose="02020603050405020304" pitchFamily="18" charset="0"/>
                <a:cs typeface="Arial"/>
              </a:rPr>
              <a:t>Avoir un plan de soins n’est pas la même chose qu’avoir une discussion sur les buts des soins. Il ne s’agit pas non plus d’une décision ou d’un consentement pour les traitements. Un plan de soins est plus large et différent d’un plan de traitement. Un plan de traitement est associé à une décision en matière de soins de santé et nécessite le consentement éclairé du patient ou du mandataire spécial. </a:t>
            </a:r>
          </a:p>
          <a:p>
            <a:pPr marL="0" marR="0">
              <a:spcBef>
                <a:spcPts val="0"/>
              </a:spcBef>
              <a:spcAft>
                <a:spcPts val="0"/>
              </a:spcAft>
            </a:pPr>
            <a:r>
              <a:rPr lang="fr-CA" dirty="0">
                <a:latin typeface="Arial"/>
                <a:ea typeface="Times New Roman" panose="02020603050405020304" pitchFamily="18" charset="0"/>
                <a:cs typeface="Arial"/>
              </a:rPr>
              <a:t> </a:t>
            </a:r>
          </a:p>
          <a:p>
            <a:pPr marL="0" marR="0">
              <a:spcBef>
                <a:spcPts val="0"/>
              </a:spcBef>
              <a:spcAft>
                <a:spcPts val="0"/>
              </a:spcAft>
            </a:pPr>
            <a:r>
              <a:rPr lang="fr-CA" dirty="0">
                <a:latin typeface="Arial"/>
                <a:ea typeface="Times New Roman" panose="02020603050405020304" pitchFamily="18" charset="0"/>
                <a:cs typeface="Arial"/>
              </a:rPr>
              <a:t>Dans le cas d’une personne atteinte d’insuffisance cardiaque, un plan de soins devrait, à tout le moins, tenir compte des éléments suivants :</a:t>
            </a:r>
          </a:p>
          <a:p>
            <a:pPr marL="0" marR="0">
              <a:spcBef>
                <a:spcPts val="0"/>
              </a:spcBef>
              <a:spcAft>
                <a:spcPts val="0"/>
              </a:spcAft>
            </a:pPr>
            <a:r>
              <a:rPr lang="fr-CA" dirty="0">
                <a:latin typeface="Arial"/>
                <a:ea typeface="Times New Roman" panose="02020603050405020304" pitchFamily="18" charset="0"/>
                <a:cs typeface="Arial"/>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Le nom du mandataire spécial désigné de la personne et les buts et les souhaits de la personne, y compris la prise en considération des soins palliatifs </a:t>
            </a:r>
            <a:r>
              <a:rPr lang="fr-CA" sz="120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Décisions relatives au traitement et consentement aux traitements ou au plan de traitement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Vaccinations (vaccination annuelle contre la grippe et vaccination ponctuelle contre la pneumonie)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Prise en charge de l’insuffisance cardiaque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Gestion des comorbidités cardiaques et non cardiaques </a:t>
            </a:r>
            <a:r>
              <a:rPr lang="fr-CA" sz="1200" dirty="0">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Examen complet des médicaments, y compris le fardeau financier potentiel des médicaments fondés sur des données probantes</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Facteurs psychosociaux</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Les questions propres au sexe qui sont liées aux symptômes de l’insuffisance cardiaque et les médicaments, comme la dysfonction érectile et la diminution du désir sexuel</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Les préoccupations socioéconomiques, comme le revenu, les coûts médicaux (p. ex., les médicaments) et les choix alimentaires sains</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Soutien social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Problèmes de santé mentale, y compris la dépression et l’anxiété</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Habiletés d’autogestion </a:t>
            </a:r>
            <a:r>
              <a:rPr lang="fr-CA" sz="1200" dirty="0">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Suivi clinique et coordination des soins </a:t>
            </a:r>
            <a:r>
              <a:rPr lang="fr-CA" sz="1200" dirty="0">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Activité physique et exercice </a:t>
            </a:r>
            <a:r>
              <a:rPr lang="fr-CA" sz="1200" dirty="0">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Préoccupations alimentaires</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Prévention secondaire des maladies cardiovasculaires</a:t>
            </a:r>
          </a:p>
          <a:p>
            <a:pPr marL="342900" marR="0" lvl="0" indent="-342900">
              <a:spcBef>
                <a:spcPts val="0"/>
              </a:spcBef>
              <a:spcAft>
                <a:spcPts val="0"/>
              </a:spcAft>
              <a:buFont typeface="Symbol" panose="05050102010706020507" pitchFamily="18" charset="2"/>
              <a:buChar char=""/>
            </a:pPr>
            <a:r>
              <a:rPr lang="fr-CA" dirty="0" err="1">
                <a:latin typeface="Arial"/>
                <a:ea typeface="Times New Roman" panose="02020603050405020304" pitchFamily="18" charset="0"/>
                <a:cs typeface="Arial"/>
              </a:rPr>
              <a:t>Counselling</a:t>
            </a:r>
            <a:r>
              <a:rPr lang="fr-CA" dirty="0">
                <a:latin typeface="Arial"/>
                <a:ea typeface="Times New Roman" panose="02020603050405020304" pitchFamily="18" charset="0"/>
                <a:cs typeface="Arial"/>
              </a:rPr>
              <a:t> sur la possibilité d’une mort subite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Besoins et objectifs des aidants naturels</a:t>
            </a:r>
          </a:p>
          <a:p>
            <a:pPr marL="0" marR="0">
              <a:spcBef>
                <a:spcPts val="0"/>
              </a:spcBef>
              <a:spcAft>
                <a:spcPts val="0"/>
              </a:spcAft>
            </a:pPr>
            <a:r>
              <a:rPr lang="fr-CA" dirty="0">
                <a:latin typeface="Arial"/>
                <a:ea typeface="Times New Roman" panose="02020603050405020304" pitchFamily="18" charset="0"/>
                <a:cs typeface="Arial"/>
              </a:rPr>
              <a:t> </a:t>
            </a:r>
          </a:p>
          <a:p>
            <a:pPr marL="0" marR="0">
              <a:spcBef>
                <a:spcPts val="0"/>
              </a:spcBef>
              <a:spcAft>
                <a:spcPts val="0"/>
              </a:spcAft>
            </a:pPr>
            <a:r>
              <a:rPr lang="fr-CA" b="1" dirty="0">
                <a:latin typeface="Arial"/>
                <a:ea typeface="Times New Roman" panose="02020603050405020304" pitchFamily="18" charset="0"/>
                <a:cs typeface="Arial"/>
              </a:rPr>
              <a:t>Changement significatif : </a:t>
            </a:r>
          </a:p>
          <a:p>
            <a:pPr marL="0" marR="0">
              <a:spcBef>
                <a:spcPts val="0"/>
              </a:spcBef>
              <a:spcAft>
                <a:spcPts val="0"/>
              </a:spcAft>
            </a:pPr>
            <a:r>
              <a:rPr lang="fr-CA" dirty="0">
                <a:latin typeface="Arial"/>
                <a:ea typeface="Times New Roman" panose="02020603050405020304" pitchFamily="18" charset="0"/>
                <a:cs typeface="Arial"/>
              </a:rPr>
              <a:t>Un examen plus fréquent du plan de soins sera nécessaire s’il y a un changement important. Cela comprend tout ce qui a une incidence sur le bien-être physique, émotionnel ou psychologique d’une personne et qui peut affecter son plan de soins et/ou les ressources dont elle a besoin, y compris les éléments suivants :</a:t>
            </a:r>
          </a:p>
          <a:p>
            <a:pPr marL="0" marR="0">
              <a:spcBef>
                <a:spcPts val="0"/>
              </a:spcBef>
              <a:spcAft>
                <a:spcPts val="0"/>
              </a:spcAft>
            </a:pPr>
            <a:r>
              <a:rPr lang="fr-CA" b="1" dirty="0">
                <a:latin typeface="Arial"/>
                <a:ea typeface="Times New Roman" panose="02020603050405020304" pitchFamily="18" charset="0"/>
                <a:cs typeface="Arial"/>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Changements psychosociaux, y compris le décès d’un aidant naturel ou de son conjoint ou un fardeau important pour l’aidant naturel</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Changements dans la santé mentale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Aggravation des symptômes de l’insuffisance cardiaque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Aggravation de la santé physique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Hospitalisation récente pour insuffisance cardiaque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Changements importants aux médicaments</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b="1" dirty="0">
                <a:latin typeface="Arial"/>
                <a:ea typeface="Times New Roman" panose="02020603050405020304" pitchFamily="18" charset="0"/>
                <a:cs typeface="Arial"/>
              </a:rPr>
              <a:t>Définitions utilisées dans cet énoncé de qualité</a:t>
            </a:r>
          </a:p>
          <a:p>
            <a:pPr marL="0" marR="0">
              <a:spcBef>
                <a:spcPts val="300"/>
              </a:spcBef>
              <a:spcAft>
                <a:spcPts val="200"/>
              </a:spcAft>
            </a:pPr>
            <a:endParaRPr lang="en-CA" b="1" dirty="0">
              <a:effectLst/>
              <a:cs typeface="Arial" panose="020B0604020202020204" pitchFamily="34" charset="0"/>
            </a:endParaRPr>
          </a:p>
          <a:p>
            <a:pPr marL="0" marR="0">
              <a:spcBef>
                <a:spcPts val="300"/>
              </a:spcBef>
              <a:spcAft>
                <a:spcPts val="200"/>
              </a:spcAft>
            </a:pPr>
            <a:r>
              <a:rPr lang="fr-CA" b="1" dirty="0">
                <a:latin typeface="Calibri"/>
                <a:ea typeface="MS PGothic"/>
                <a:cs typeface="Calibri"/>
              </a:rPr>
              <a:t>Habiletés d’autogestion</a:t>
            </a:r>
          </a:p>
          <a:p>
            <a:pPr marL="0" marR="0">
              <a:spcBef>
                <a:spcPts val="0"/>
              </a:spcBef>
              <a:spcAft>
                <a:spcPts val="0"/>
              </a:spcAft>
            </a:pPr>
            <a:r>
              <a:rPr lang="fr-CA" dirty="0">
                <a:latin typeface="Arial"/>
                <a:ea typeface="Times New Roman" panose="02020603050405020304" pitchFamily="18" charset="0"/>
                <a:cs typeface="Arial"/>
              </a:rPr>
              <a:t>Les gens devraient recevoir de l’information, du soutien, de l’encadrement et des conseils pour améliorer leurs connaissances et leurs compétences et pour améliorer leurs stratégies de gestion de l’insuffisance cardiaque. Les objectifs d’un programme d’autogestion sont de s’assurer que les personnes atteintes d’insuffisance cardiaque sont mieux en mesure de prendre des décisions concernant leurs soins et d’accroître leur confiance pour appliquer leurs compétences dans les situations de la vie quotidienne. L’éducation et le soutien à l’autogestion devraient être offerts à chaque visite pendant au moins six mois après le diagnostic. Après cette période de six mois, les personnes atteintes d’insuffisance cardiaque auront probablement besoin d’un soutien supplémentaire et devraient se le voir offrir au besoin. Les programmes d’autogestion devraient comprendre les éléments suivants :</a:t>
            </a:r>
          </a:p>
          <a:p>
            <a:pPr marL="0" marR="0">
              <a:spcBef>
                <a:spcPts val="0"/>
              </a:spcBef>
              <a:spcAft>
                <a:spcPts val="0"/>
              </a:spcAft>
            </a:pPr>
            <a:r>
              <a:rPr lang="fr-CA" dirty="0">
                <a:latin typeface="Segoe UI"/>
                <a:ea typeface="Calibri" panose="020F0502020204030204" pitchFamily="34" charset="0"/>
                <a:cs typeface="Segoe UI"/>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Diagnostic et processus morbide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Options de traitement disponibles, y compris les suivantes :</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Médicaments</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Thérapies avec appareil</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Procédures invasives (interventions chirurgicales)</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Reconnaître les signes et symptômes précoces de l’aggravation de l’insuffisance cardiaque (voir l’énoncé de qualité 6)</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Se peser tous les jours et savoir quand informer les fournisseurs de soins d’un changement de poids important</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Élaboration d’un plan d’action personnalisé, y compris quand demander de l’aide et à qui s’adresser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Éléments du plan de soins</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Restrictions alimentaires</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Activité physique et exercice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Entrevues motivationnelles pour l’abandon du tabac et de l’alcool, s’il y a lieu</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Gestion du stress</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fr-CA" sz="1600" b="1" dirty="0">
                <a:cs typeface="ＭＳ Ｐゴシック" charset="-128"/>
              </a:rPr>
              <a:t>Les patients, les aidants naturels et le public</a:t>
            </a:r>
            <a:r>
              <a:rPr lang="fr-CA" sz="1600" dirty="0">
                <a:cs typeface="ＭＳ Ｐゴシック" charset="-128"/>
              </a:rPr>
              <a:t> peuvent utiliser les normes de qualité pour comprendre les caractéristiques de soins d’excellente qualité, savoir à quoi ils devraient s’attendre de leurs fournisseurs de soins de santé et connaître la façon de discuter de la qualité de leurs soins.</a:t>
            </a:r>
          </a:p>
          <a:p>
            <a:pPr marL="360363" indent="-360363">
              <a:lnSpc>
                <a:spcPct val="95000"/>
              </a:lnSpc>
              <a:spcAft>
                <a:spcPts val="600"/>
              </a:spcAft>
              <a:buFont typeface="Arial" panose="020B0604020202020204" pitchFamily="34" charset="0"/>
              <a:buChar char="•"/>
            </a:pPr>
            <a:r>
              <a:rPr lang="fr-CA" sz="1600" b="1" dirty="0"/>
              <a:t>Les RLISS et les organismes responsables de la prévention des maladies</a:t>
            </a:r>
            <a:r>
              <a:rPr lang="fr-CA" sz="1600" dirty="0"/>
              <a:t> peuvent recourir aux normes de qualité pour mesurer les résultats de santé, tenir les fournisseurs de services de santé responsables de la prestation de soins de qualité supérieure et orienter les stratégies d’amélioration régionales.</a:t>
            </a:r>
          </a:p>
          <a:p>
            <a:pPr marL="360363" lvl="1" indent="-360363">
              <a:lnSpc>
                <a:spcPct val="95000"/>
              </a:lnSpc>
              <a:spcAft>
                <a:spcPts val="600"/>
              </a:spcAft>
              <a:buClr>
                <a:srgbClr val="00858F"/>
              </a:buClr>
              <a:buFont typeface="Arial" panose="020B0604020202020204" pitchFamily="34" charset="0"/>
              <a:buChar char="•"/>
            </a:pPr>
            <a:r>
              <a:rPr lang="fr-CA" sz="1600" dirty="0">
                <a:cs typeface="ＭＳ Ｐゴシック" charset="-128"/>
              </a:rPr>
              <a:t>Les </a:t>
            </a:r>
            <a:r>
              <a:rPr lang="fr-CA" sz="1600" b="1" dirty="0">
                <a:cs typeface="ＭＳ Ｐゴシック" charset="-128"/>
              </a:rPr>
              <a:t>organismes fournisseurs de soins de santé </a:t>
            </a:r>
            <a:r>
              <a:rPr lang="fr-CA" sz="1600" dirty="0">
                <a:cs typeface="ＭＳ Ｐゴシック" charset="-128"/>
              </a:rPr>
              <a:t>peuvent utiliser les normes de qualité pour mesurer et vérifier la qualité de leurs soins, cerner les écarts, orienter les stratégies d’amélioration organisationnelles et aiguiller les investissements dans les programmes cliniques.</a:t>
            </a:r>
          </a:p>
          <a:p>
            <a:pPr marL="360363" lvl="1" indent="-360363">
              <a:lnSpc>
                <a:spcPct val="95000"/>
              </a:lnSpc>
              <a:spcAft>
                <a:spcPts val="600"/>
              </a:spcAft>
              <a:buClr>
                <a:srgbClr val="00858F"/>
              </a:buClr>
              <a:buFont typeface="Arial" panose="020B0604020202020204" pitchFamily="34" charset="0"/>
              <a:buChar char="•"/>
            </a:pPr>
            <a:r>
              <a:rPr lang="fr-CA" sz="1600" dirty="0">
                <a:cs typeface="ＭＳ Ｐゴシック" charset="-128"/>
              </a:rPr>
              <a:t>Les </a:t>
            </a:r>
            <a:r>
              <a:rPr lang="fr-CA" sz="1600" b="1" dirty="0">
                <a:cs typeface="ＭＳ Ｐゴシック" charset="-128"/>
              </a:rPr>
              <a:t>professionnels de la santé </a:t>
            </a:r>
            <a:r>
              <a:rPr lang="fr-CA" sz="1600" dirty="0">
                <a:cs typeface="ＭＳ Ｐゴシック" charset="-128"/>
              </a:rPr>
              <a:t>peuvent recourir aux normes de qualité pour évaluer la façon dont ils exercent leur profession et cerner les secteurs d’amélioration de la qualité au niveau personnel et à l’échelle organisationnelle et ils peuvent intégrer les énoncés fondés sur des données probantes dans le perfectionnement professionnel.</a:t>
            </a:r>
          </a:p>
          <a:p>
            <a:pPr marL="360363" lvl="1" indent="-360363">
              <a:lnSpc>
                <a:spcPct val="95000"/>
              </a:lnSpc>
              <a:spcAft>
                <a:spcPts val="600"/>
              </a:spcAft>
              <a:buClr>
                <a:srgbClr val="00858F"/>
              </a:buClr>
              <a:buFont typeface="Arial" panose="020B0604020202020204" pitchFamily="34" charset="0"/>
              <a:buChar char="•"/>
            </a:pPr>
            <a:r>
              <a:rPr lang="fr-CA" sz="1600" dirty="0"/>
              <a:t>Le</a:t>
            </a:r>
            <a:r>
              <a:rPr lang="fr-CA" sz="1600" b="1" dirty="0"/>
              <a:t> gouvernement </a:t>
            </a:r>
            <a:r>
              <a:rPr lang="fr-CA" sz="1600" dirty="0"/>
              <a:t>peut utiliser les normes de qualité pour cerner les domaines de priorité à l’échelle provinciale, éclairer les nouvelles initiatives de collecte de données et de production de rapports et concevoir des indicateurs de rendement et des incitatifs sous forme de financement.</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sz="1400" b="1" dirty="0">
                <a:latin typeface="Arial"/>
                <a:ea typeface="Times New Roman" panose="02020603050405020304" pitchFamily="18" charset="0"/>
                <a:cs typeface="Arial"/>
              </a:rPr>
              <a:t>Définitions utilisées dans cet énoncé de qualité</a:t>
            </a:r>
          </a:p>
          <a:p>
            <a:pPr marL="0" marR="0">
              <a:spcBef>
                <a:spcPts val="0"/>
              </a:spcBef>
              <a:spcAft>
                <a:spcPts val="0"/>
              </a:spcAft>
            </a:pPr>
            <a:r>
              <a:rPr lang="fr-CA" b="1" dirty="0">
                <a:latin typeface="Arial"/>
                <a:ea typeface="Times New Roman" panose="02020603050405020304" pitchFamily="18" charset="0"/>
                <a:cs typeface="Arial"/>
              </a:rPr>
              <a:t>Programme de réadaptation cardiaque à l’effort</a:t>
            </a:r>
          </a:p>
          <a:p>
            <a:pPr marL="0" marR="0">
              <a:spcBef>
                <a:spcPts val="0"/>
              </a:spcBef>
              <a:spcAft>
                <a:spcPts val="0"/>
              </a:spcAft>
            </a:pPr>
            <a:r>
              <a:rPr lang="fr-CA" dirty="0">
                <a:latin typeface="Arial"/>
                <a:ea typeface="Times New Roman" panose="02020603050405020304" pitchFamily="18" charset="0"/>
                <a:cs typeface="Arial"/>
              </a:rPr>
              <a:t>Un programme de réadaptation cardiaque personnalisé axé sur l’exercice devrait être offert aux personnes atteintes d’insuffisance cardiaque, à moins que leur état ne soit instable. Le programme devrait être précédé d’une évaluation pour s’assurer qu’il convient à la personne, et il devrait :</a:t>
            </a:r>
          </a:p>
          <a:p>
            <a:pPr marL="0" marR="0">
              <a:spcBef>
                <a:spcPts val="0"/>
              </a:spcBef>
              <a:spcAft>
                <a:spcPts val="0"/>
              </a:spcAft>
            </a:pPr>
            <a:r>
              <a:rPr lang="fr-CA" dirty="0">
                <a:latin typeface="Arial"/>
                <a:ea typeface="Times New Roman" panose="02020603050405020304" pitchFamily="18" charset="0"/>
                <a:cs typeface="Arial"/>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Donner des conseils sur les types d’exercices à envisager en fonction des capacités de la personne et de ses objectifs d’activité</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Être fournis dans un format et dans un cadre facilement accessibles à la personne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Inclure une composante psychologique et éducative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Être accompagné d’informations et de supports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Être le plus près possible de chez soi</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sz="1400" b="1" dirty="0">
                <a:solidFill>
                  <a:srgbClr val="00A0AF"/>
                </a:solidFill>
                <a:latin typeface="Arial" panose="020B0604020202020204" pitchFamily="34" charset="0"/>
                <a:ea typeface="Times New Roman" panose="02020603050405020304" pitchFamily="18" charset="0"/>
                <a:cs typeface="Times New Roman" panose="02020603050405020304" pitchFamily="18" charset="0"/>
              </a:rPr>
              <a:t>Définitions utilisées dans cet énoncé de qualité</a:t>
            </a:r>
          </a:p>
          <a:p>
            <a:pPr marL="270510" indent="-270510"/>
            <a:r>
              <a:rPr lang="fr-CA" sz="1800" b="1" dirty="0">
                <a:effectLst/>
                <a:latin typeface="Arial" panose="020B0604020202020204" pitchFamily="34" charset="0"/>
                <a:ea typeface="Times New Roman" panose="02020603050405020304" pitchFamily="18" charset="0"/>
                <a:cs typeface="Times New Roman" panose="02020603050405020304" pitchFamily="18" charset="0"/>
              </a:rPr>
              <a:t>Quadruple thérapie:</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dirty="0">
                <a:effectLst/>
                <a:latin typeface="Arial" panose="020B0604020202020204" pitchFamily="34" charset="0"/>
                <a:ea typeface="Times New Roman" panose="02020603050405020304" pitchFamily="18" charset="0"/>
                <a:cs typeface="Times New Roman" panose="02020603050405020304" pitchFamily="18" charset="0"/>
              </a:rPr>
              <a:t>La quadruple thérapie doit être ajustée aux doses cibles en fonction de la tolérance. Elle comprend ce qui suit :</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00A0AF"/>
              </a:buClr>
              <a:buFont typeface="Arial" panose="020B0604020202020204" pitchFamily="34" charset="0"/>
              <a:buChar char="•"/>
            </a:pPr>
            <a:r>
              <a:rPr lang="fr-CA" sz="1800" dirty="0">
                <a:effectLst/>
                <a:latin typeface="Arial" panose="020B0604020202020204" pitchFamily="34" charset="0"/>
                <a:ea typeface="Times New Roman" panose="02020603050405020304" pitchFamily="18" charset="0"/>
                <a:cs typeface="Times New Roman" panose="02020603050405020304" pitchFamily="18" charset="0"/>
              </a:rPr>
              <a:t>Un inhibiteur du récepteur de l’angiotensine-</a:t>
            </a:r>
            <a:r>
              <a:rPr lang="fr-CA" sz="1800" dirty="0" err="1">
                <a:effectLst/>
                <a:latin typeface="Arial" panose="020B0604020202020204" pitchFamily="34" charset="0"/>
                <a:ea typeface="Times New Roman" panose="02020603050405020304" pitchFamily="18" charset="0"/>
                <a:cs typeface="Times New Roman" panose="02020603050405020304" pitchFamily="18" charset="0"/>
              </a:rPr>
              <a:t>néprilysine</a:t>
            </a:r>
            <a:r>
              <a:rPr lang="fr-CA" sz="1800" dirty="0">
                <a:effectLst/>
                <a:latin typeface="Arial" panose="020B0604020202020204" pitchFamily="34" charset="0"/>
                <a:ea typeface="Times New Roman" panose="02020603050405020304" pitchFamily="18" charset="0"/>
                <a:cs typeface="Times New Roman" panose="02020603050405020304" pitchFamily="18" charset="0"/>
              </a:rPr>
              <a:t> (</a:t>
            </a:r>
            <a:r>
              <a:rPr lang="fr-CA" sz="1800" dirty="0" err="1">
                <a:effectLst/>
                <a:latin typeface="Arial" panose="020B0604020202020204" pitchFamily="34" charset="0"/>
                <a:ea typeface="Times New Roman" panose="02020603050405020304" pitchFamily="18" charset="0"/>
                <a:cs typeface="Times New Roman" panose="02020603050405020304" pitchFamily="18" charset="0"/>
              </a:rPr>
              <a:t>ARNi</a:t>
            </a:r>
            <a:r>
              <a:rPr lang="fr-CA" sz="1800" dirty="0">
                <a:effectLst/>
                <a:latin typeface="Arial" panose="020B0604020202020204" pitchFamily="34" charset="0"/>
                <a:ea typeface="Times New Roman" panose="02020603050405020304" pitchFamily="18" charset="0"/>
                <a:cs typeface="Times New Roman" panose="02020603050405020304" pitchFamily="18" charset="0"/>
              </a:rPr>
              <a:t>)* (ou inhibiteur de l’enzyme de conversion de l’angiotensine [ECA] ou antagoniste du récepteur de l’angiotensine [ARA])</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00A0AF"/>
              </a:buClr>
              <a:buFont typeface="Arial" panose="020B0604020202020204" pitchFamily="34" charset="0"/>
              <a:buChar char="•"/>
            </a:pPr>
            <a:r>
              <a:rPr lang="fr-CA" sz="1800" dirty="0">
                <a:effectLst/>
                <a:latin typeface="Arial" panose="020B0604020202020204" pitchFamily="34" charset="0"/>
                <a:ea typeface="Times New Roman" panose="02020603050405020304" pitchFamily="18" charset="0"/>
                <a:cs typeface="Times New Roman" panose="02020603050405020304" pitchFamily="18" charset="0"/>
              </a:rPr>
              <a:t>Un bêta-bloquant</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00A0AF"/>
              </a:buClr>
              <a:buFont typeface="Arial" panose="020B0604020202020204" pitchFamily="34" charset="0"/>
              <a:buChar char="•"/>
            </a:pPr>
            <a:r>
              <a:rPr lang="fr-CA" sz="1800" dirty="0">
                <a:effectLst/>
                <a:latin typeface="Arial" panose="020B0604020202020204" pitchFamily="34" charset="0"/>
                <a:ea typeface="Times New Roman" panose="02020603050405020304" pitchFamily="18" charset="0"/>
                <a:cs typeface="Times New Roman" panose="02020603050405020304" pitchFamily="18" charset="0"/>
              </a:rPr>
              <a:t>Un antagoniste du récepteur des minéralocorticoïdes (ARM)</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00A0AF"/>
              </a:buClr>
              <a:buFont typeface="Arial" panose="020B0604020202020204" pitchFamily="34" charset="0"/>
              <a:buChar char="•"/>
            </a:pPr>
            <a:r>
              <a:rPr lang="fr-CA" sz="1800" dirty="0">
                <a:effectLst/>
                <a:latin typeface="Arial" panose="020B0604020202020204" pitchFamily="34" charset="0"/>
                <a:ea typeface="Times New Roman" panose="02020603050405020304" pitchFamily="18" charset="0"/>
                <a:cs typeface="Times New Roman" panose="02020603050405020304" pitchFamily="18" charset="0"/>
              </a:rPr>
              <a:t>Un inhibiteur du sodium-glucose co-transporteur 2 (SGLT2)</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dirty="0">
                <a:effectLst/>
                <a:latin typeface="Arial" panose="020B0604020202020204" pitchFamily="34" charset="0"/>
                <a:ea typeface="Times New Roman" panose="02020603050405020304" pitchFamily="18" charset="0"/>
                <a:cs typeface="Times New Roman" panose="02020603050405020304" pitchFamily="18" charset="0"/>
              </a:rPr>
              <a:t>*Un </a:t>
            </a:r>
            <a:r>
              <a:rPr lang="fr-CA" sz="1800" dirty="0" err="1">
                <a:effectLst/>
                <a:latin typeface="Arial" panose="020B0604020202020204" pitchFamily="34" charset="0"/>
                <a:ea typeface="Times New Roman" panose="02020603050405020304" pitchFamily="18" charset="0"/>
                <a:cs typeface="Times New Roman" panose="02020603050405020304" pitchFamily="18" charset="0"/>
              </a:rPr>
              <a:t>ARNi</a:t>
            </a:r>
            <a:r>
              <a:rPr lang="fr-CA" sz="1800" dirty="0">
                <a:effectLst/>
                <a:latin typeface="Arial" panose="020B0604020202020204" pitchFamily="34" charset="0"/>
                <a:ea typeface="Times New Roman" panose="02020603050405020304" pitchFamily="18" charset="0"/>
                <a:cs typeface="Times New Roman" panose="02020603050405020304" pitchFamily="18" charset="0"/>
              </a:rPr>
              <a:t> est administré soit en première intention, soit après le passage d’un inhibiteur de l’ECA ou d’un ARA.</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fr-CA" sz="1200" b="1" dirty="0">
                <a:latin typeface="Arial" panose="020B0604020202020204" pitchFamily="34" charset="0"/>
                <a:ea typeface="Times New Roman" panose="02020603050405020304" pitchFamily="18" charset="0"/>
                <a:cs typeface="Times New Roman" panose="02020603050405020304" pitchFamily="18" charset="0"/>
              </a:rPr>
              <a:t> </a:t>
            </a:r>
          </a:p>
          <a:p>
            <a:r>
              <a:rPr lang="en-CA" sz="1800" b="1" i="0" u="none" strike="noStrike" baseline="0" dirty="0" err="1">
                <a:solidFill>
                  <a:srgbClr val="000000"/>
                </a:solidFill>
                <a:latin typeface="Helvetica 55 Roman"/>
              </a:rPr>
              <a:t>Médicaments</a:t>
            </a:r>
            <a:r>
              <a:rPr lang="en-CA" sz="1800" b="1" i="0" u="none" strike="noStrike" baseline="0" dirty="0">
                <a:solidFill>
                  <a:srgbClr val="000000"/>
                </a:solidFill>
                <a:latin typeface="Helvetica 55 Roman"/>
              </a:rPr>
              <a:t> </a:t>
            </a:r>
            <a:r>
              <a:rPr lang="en-CA" sz="1800" b="1" i="0" u="none" strike="noStrike" baseline="0" dirty="0" err="1">
                <a:solidFill>
                  <a:srgbClr val="000000"/>
                </a:solidFill>
                <a:latin typeface="Helvetica 55 Roman"/>
              </a:rPr>
              <a:t>supplémentaires</a:t>
            </a:r>
            <a:endParaRPr lang="en-CA" sz="1800" b="0" i="0" u="none" strike="noStrike" baseline="0" dirty="0">
              <a:solidFill>
                <a:srgbClr val="000000"/>
              </a:solidFill>
              <a:latin typeface="Helvetica 55 Roman"/>
            </a:endParaRPr>
          </a:p>
          <a:p>
            <a:r>
              <a:rPr lang="fr-FR" sz="1800" b="0" i="0" u="none" strike="noStrike" baseline="0" dirty="0">
                <a:solidFill>
                  <a:srgbClr val="000000"/>
                </a:solidFill>
                <a:latin typeface="Helvetica Neue"/>
              </a:rPr>
              <a:t>En plus de la quadruple thérapie, d’autres médicaments qui peuvent être considérés dans le traitement des personnes atteintes de la </a:t>
            </a:r>
            <a:r>
              <a:rPr lang="fr-FR" sz="1800" b="0" i="0" u="none" strike="noStrike" baseline="0" dirty="0" err="1">
                <a:solidFill>
                  <a:srgbClr val="000000"/>
                </a:solidFill>
                <a:latin typeface="Helvetica Neue"/>
              </a:rPr>
              <a:t>HFrEF</a:t>
            </a:r>
            <a:r>
              <a:rPr lang="fr-FR" sz="1800" b="0" i="0" u="none" strike="noStrike" baseline="0" dirty="0">
                <a:solidFill>
                  <a:srgbClr val="000000"/>
                </a:solidFill>
                <a:latin typeface="Helvetica Neue"/>
              </a:rPr>
              <a:t> comprennent les suivants : </a:t>
            </a:r>
          </a:p>
          <a:p>
            <a:pPr marL="285750" indent="-285750">
              <a:buFont typeface="Arial" panose="020B0604020202020204" pitchFamily="34" charset="0"/>
              <a:buChar char="•"/>
            </a:pPr>
            <a:r>
              <a:rPr lang="en-CA" sz="1800" b="0" i="0" u="none" strike="noStrike" baseline="0" dirty="0" err="1">
                <a:solidFill>
                  <a:srgbClr val="000000"/>
                </a:solidFill>
                <a:latin typeface="Helvetica Neue"/>
              </a:rPr>
              <a:t>Diurétiques</a:t>
            </a:r>
            <a:r>
              <a:rPr lang="en-CA" sz="1800" b="0" i="0" u="none" strike="noStrike" baseline="0" dirty="0">
                <a:solidFill>
                  <a:srgbClr val="000000"/>
                </a:solidFill>
                <a:latin typeface="Helvetica Neue"/>
              </a:rPr>
              <a:t> de </a:t>
            </a:r>
            <a:r>
              <a:rPr lang="en-CA" sz="1800" b="0" i="0" u="none" strike="noStrike" baseline="0" dirty="0" err="1">
                <a:solidFill>
                  <a:srgbClr val="000000"/>
                </a:solidFill>
                <a:latin typeface="Helvetica Neue"/>
              </a:rPr>
              <a:t>l’anse</a:t>
            </a:r>
            <a:r>
              <a:rPr lang="en-CA" sz="1800" b="0" i="0" u="none" strike="noStrike" baseline="0" dirty="0">
                <a:solidFill>
                  <a:srgbClr val="000000"/>
                </a:solidFill>
                <a:latin typeface="Helvetica Neue"/>
              </a:rPr>
              <a:t> </a:t>
            </a:r>
          </a:p>
          <a:p>
            <a:pPr marL="285750" indent="-285750">
              <a:buFont typeface="Arial" panose="020B0604020202020204" pitchFamily="34" charset="0"/>
              <a:buChar char="•"/>
            </a:pPr>
            <a:r>
              <a:rPr lang="en-CA" sz="1800" b="0" i="0" u="none" strike="noStrike" baseline="0" dirty="0">
                <a:solidFill>
                  <a:srgbClr val="000000"/>
                </a:solidFill>
                <a:latin typeface="Helvetica Neue"/>
              </a:rPr>
              <a:t>Dinitrate </a:t>
            </a:r>
            <a:r>
              <a:rPr lang="en-CA" sz="1800" b="0" i="0" u="none" strike="noStrike" baseline="0" dirty="0" err="1">
                <a:solidFill>
                  <a:srgbClr val="000000"/>
                </a:solidFill>
                <a:latin typeface="Helvetica Neue"/>
              </a:rPr>
              <a:t>d’hydralazine</a:t>
            </a:r>
            <a:r>
              <a:rPr lang="en-CA" sz="1800" b="0" i="0" u="none" strike="noStrike" baseline="0" dirty="0">
                <a:solidFill>
                  <a:srgbClr val="000000"/>
                </a:solidFill>
                <a:latin typeface="Helvetica Neue"/>
              </a:rPr>
              <a:t>/isosorbide </a:t>
            </a:r>
          </a:p>
          <a:p>
            <a:pPr marL="285750" indent="-285750">
              <a:buFont typeface="Arial" panose="020B0604020202020204" pitchFamily="34" charset="0"/>
              <a:buChar char="•"/>
            </a:pPr>
            <a:r>
              <a:rPr lang="en-CA" sz="1800" b="0" i="0" u="none" strike="noStrike" baseline="0" dirty="0">
                <a:solidFill>
                  <a:srgbClr val="000000"/>
                </a:solidFill>
                <a:latin typeface="Helvetica Neue"/>
              </a:rPr>
              <a:t>Ivabradine</a:t>
            </a:r>
          </a:p>
          <a:p>
            <a:pPr marL="285750" indent="-285750">
              <a:buFont typeface="Arial" panose="020B0604020202020204" pitchFamily="34" charset="0"/>
              <a:buChar char="•"/>
            </a:pPr>
            <a:r>
              <a:rPr lang="en-CA" sz="1800" b="0" i="0" u="none" strike="noStrike" baseline="0" dirty="0" err="1">
                <a:solidFill>
                  <a:srgbClr val="000000"/>
                </a:solidFill>
                <a:latin typeface="Helvetica Neue"/>
              </a:rPr>
              <a:t>Digoxine</a:t>
            </a:r>
            <a:r>
              <a:rPr lang="en-CA" sz="1800" b="0" i="0" u="none" strike="noStrike" baseline="0" dirty="0">
                <a:solidFill>
                  <a:srgbClr val="000000"/>
                </a:solidFill>
                <a:latin typeface="Helvetica Neue"/>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sz="1400" b="1" dirty="0">
                <a:latin typeface="Arial"/>
                <a:ea typeface="Times New Roman" panose="02020603050405020304" pitchFamily="18" charset="0"/>
                <a:cs typeface="Arial"/>
              </a:rPr>
              <a:t>Définitions utilisées dans cet énoncé de qualité</a:t>
            </a:r>
          </a:p>
          <a:p>
            <a:pPr marL="0" marR="0">
              <a:spcBef>
                <a:spcPts val="0"/>
              </a:spcBef>
              <a:spcAft>
                <a:spcPts val="0"/>
              </a:spcAft>
            </a:pPr>
            <a:r>
              <a:rPr lang="fr-CA" b="1" dirty="0">
                <a:latin typeface="Arial"/>
                <a:ea typeface="Times New Roman" panose="02020603050405020304" pitchFamily="18" charset="0"/>
                <a:cs typeface="Arial"/>
              </a:rPr>
              <a:t>Comorbidités non cardiaques</a:t>
            </a:r>
          </a:p>
          <a:p>
            <a:pPr marL="0" marR="0">
              <a:spcBef>
                <a:spcPts val="0"/>
              </a:spcBef>
              <a:spcAft>
                <a:spcPts val="0"/>
              </a:spcAft>
            </a:pPr>
            <a:r>
              <a:rPr lang="fr-CA" dirty="0">
                <a:latin typeface="Arial"/>
                <a:ea typeface="Times New Roman" panose="02020603050405020304" pitchFamily="18" charset="0"/>
                <a:cs typeface="Arial"/>
              </a:rPr>
              <a:t>Les personnes atteintes d’insuffisance cardiaque présentent souvent de multiples comorbidités. La liste suivante n’est pas exhaustive, mais elle comprend les affections courantes chez les personnes atteintes d’insuffisance cardiaque qui peuvent avoir une incidence sur leur plan de soins, leurs options de traitement</a:t>
            </a:r>
            <a:r>
              <a:rPr lang="fr-CA" dirty="0">
                <a:latin typeface="Arial"/>
                <a:ea typeface="Calibri" panose="020F0502020204030204" pitchFamily="34" charset="0"/>
                <a:cs typeface="Arial"/>
              </a:rPr>
              <a:t>, l’observance du traitement, le suivi et le pronostic. </a:t>
            </a:r>
            <a:r>
              <a:rPr lang="fr-CA" dirty="0">
                <a:latin typeface="Arial"/>
                <a:ea typeface="Times New Roman" panose="02020603050405020304" pitchFamily="18" charset="0"/>
                <a:cs typeface="Arial"/>
              </a:rPr>
              <a:t> Une personne atteinte d’insuffisance cardiaque doit être traitée si elle présente des signes ou des symptômes d’une des comorbidités suivantes :</a:t>
            </a:r>
          </a:p>
          <a:p>
            <a:pPr marL="0" marR="0">
              <a:spcBef>
                <a:spcPts val="0"/>
              </a:spcBef>
              <a:spcAft>
                <a:spcPts val="0"/>
              </a:spcAft>
            </a:pPr>
            <a:r>
              <a:rPr lang="fr-CA" dirty="0">
                <a:latin typeface="Arial"/>
                <a:ea typeface="Times New Roman" panose="02020603050405020304" pitchFamily="18" charset="0"/>
                <a:cs typeface="Arial"/>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Anémie ou carence en fer</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Apnée du sommeil centrale ou obstructive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Maladie pulmonaire obstructive chronique (voir la norme de qualité de la </a:t>
            </a:r>
            <a:r>
              <a:rPr lang="fr-CA" i="1" dirty="0">
                <a:latin typeface="Arial"/>
                <a:ea typeface="Times New Roman" panose="02020603050405020304" pitchFamily="18" charset="0"/>
                <a:cs typeface="Arial"/>
              </a:rPr>
              <a:t>maladie pulmonaire obstructive chronique</a:t>
            </a:r>
            <a:r>
              <a:rPr lang="fr-CA" dirty="0">
                <a:latin typeface="Arial"/>
                <a:ea typeface="Times New Roman" panose="02020603050405020304" pitchFamily="18" charset="0"/>
                <a:cs typeface="Arial"/>
              </a:rPr>
              <a:t>)</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Déficience cognitive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Démence (voir les </a:t>
            </a:r>
            <a:r>
              <a:rPr lang="fr-CA" i="1" dirty="0">
                <a:latin typeface="Arial"/>
                <a:ea typeface="Times New Roman" panose="02020603050405020304" pitchFamily="18" charset="0"/>
                <a:cs typeface="Arial"/>
              </a:rPr>
              <a:t>symptômes comportementaux de la démence</a:t>
            </a:r>
            <a:r>
              <a:rPr lang="fr-CA" dirty="0">
                <a:latin typeface="Arial"/>
                <a:ea typeface="Times New Roman" panose="02020603050405020304" pitchFamily="18" charset="0"/>
                <a:cs typeface="Arial"/>
              </a:rPr>
              <a:t> et la Norme de qualité sur les soins
</a:t>
            </a:r>
            <a:br>
              <a:rPr lang="fr-CA" dirty="0">
                <a:latin typeface="Arial"/>
                <a:ea typeface="Times New Roman" panose="02020603050405020304" pitchFamily="18" charset="0"/>
                <a:cs typeface="Arial"/>
              </a:rPr>
            </a:br>
            <a:r>
              <a:rPr lang="fr-CA" dirty="0">
                <a:latin typeface="Arial"/>
                <a:ea typeface="Times New Roman" panose="02020603050405020304" pitchFamily="18" charset="0"/>
                <a:cs typeface="Arial"/>
              </a:rPr>
              <a:t>de la démence dans la collectivité)</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Dépression ou anxiété (voir la Norme de qualité sur les soins de la </a:t>
            </a:r>
            <a:r>
              <a:rPr lang="fr-CA" i="1" dirty="0">
                <a:latin typeface="Arial"/>
                <a:ea typeface="Times New Roman" panose="02020603050405020304" pitchFamily="18" charset="0"/>
                <a:cs typeface="Arial"/>
              </a:rPr>
              <a:t>Dépression clinique</a:t>
            </a:r>
            <a:r>
              <a:rPr lang="fr-CA" dirty="0">
                <a:latin typeface="Arial"/>
                <a:ea typeface="Times New Roman" panose="02020603050405020304" pitchFamily="18" charset="0"/>
                <a:cs typeface="Arial"/>
              </a:rPr>
              <a:t>)</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Diabète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Fragilité</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Dysfonctionnement rénal</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b="1" dirty="0">
                <a:latin typeface="Arial"/>
                <a:ea typeface="Times New Roman" panose="02020603050405020304" pitchFamily="18" charset="0"/>
                <a:cs typeface="Arial"/>
              </a:rPr>
              <a:t>Définitions utilisées dans cet énoncé</a:t>
            </a:r>
          </a:p>
          <a:p>
            <a:pPr marL="0" marR="0">
              <a:spcBef>
                <a:spcPts val="0"/>
              </a:spcBef>
              <a:spcAft>
                <a:spcPts val="0"/>
              </a:spcAft>
            </a:pPr>
            <a:r>
              <a:rPr lang="fr-CA" b="1" dirty="0">
                <a:latin typeface="Arial"/>
                <a:ea typeface="Times New Roman" panose="02020603050405020304" pitchFamily="18" charset="0"/>
                <a:cs typeface="Arial"/>
              </a:rPr>
              <a:t>Soins multidisciplinaires spécialisés</a:t>
            </a:r>
          </a:p>
          <a:p>
            <a:pPr marL="0" marR="0">
              <a:spcBef>
                <a:spcPts val="0"/>
              </a:spcBef>
              <a:spcAft>
                <a:spcPts val="0"/>
              </a:spcAft>
            </a:pPr>
            <a:r>
              <a:rPr lang="fr-CA" dirty="0">
                <a:latin typeface="Arial"/>
                <a:ea typeface="Times New Roman" panose="02020603050405020304" pitchFamily="18" charset="0"/>
                <a:cs typeface="Arial"/>
              </a:rPr>
              <a:t>Les soins multidisciplinaires spécialisés sont des soins fournis par une équipe comprenant un médecin (médecin de famille, interniste ou cardiologue) ou une infirmière praticienne, un pharmacien et une infirmière autorisée. L’équipe devrait comprendre au moins un prestataire de soins ayant reçu une formation spécialisée en insuffisance cardiaque. Ces soins devraient porter au moins sur les éléments suivants :</a:t>
            </a:r>
          </a:p>
          <a:p>
            <a:pPr marL="0" marR="0">
              <a:spcBef>
                <a:spcPts val="0"/>
              </a:spcBef>
              <a:spcAft>
                <a:spcPts val="0"/>
              </a:spcAft>
            </a:pPr>
            <a:r>
              <a:rPr lang="fr-CA" dirty="0">
                <a:latin typeface="Arial"/>
                <a:ea typeface="Times New Roman" panose="02020603050405020304" pitchFamily="18" charset="0"/>
                <a:cs typeface="Arial"/>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Compétences d’autogestion (en particulier pour les personnes qui viennent de recevoir un diagnostic d’insuffisance cardiaque) </a:t>
            </a:r>
            <a:r>
              <a:rPr lang="fr-CA" sz="1200" dirty="0">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Gestion et ajustement des médicaments</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Attention précoce aux signes et symptômes de surcharge liquidienne et de déplétion hydrique</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Promotion de l’</a:t>
            </a:r>
            <a:r>
              <a:rPr lang="fr-CA" dirty="0" err="1">
                <a:latin typeface="Arial"/>
                <a:ea typeface="Times New Roman" panose="02020603050405020304" pitchFamily="18" charset="0"/>
                <a:cs typeface="Arial"/>
              </a:rPr>
              <a:t>autosoin</a:t>
            </a:r>
            <a:r>
              <a:rPr lang="fr-CA" dirty="0">
                <a:latin typeface="Arial"/>
                <a:ea typeface="Times New Roman" panose="02020603050405020304" pitchFamily="18" charset="0"/>
                <a:cs typeface="Arial"/>
              </a:rPr>
              <a:t>, y compris le traitement diurétique autoajusté dans la mesure du possible</a:t>
            </a:r>
          </a:p>
          <a:p>
            <a:pPr marL="742950" marR="0" lvl="1" indent="-285750">
              <a:spcBef>
                <a:spcPts val="0"/>
              </a:spcBef>
              <a:spcAft>
                <a:spcPts val="0"/>
              </a:spcAft>
              <a:buFont typeface="Courier New" panose="02070309020205020404" pitchFamily="49" charset="0"/>
              <a:buChar char="o"/>
            </a:pPr>
            <a:r>
              <a:rPr lang="fr-CA" dirty="0">
                <a:latin typeface="Arial"/>
                <a:ea typeface="Times New Roman" panose="02020603050405020304" pitchFamily="18" charset="0"/>
                <a:cs typeface="Arial"/>
              </a:rPr>
              <a:t>Initiation ou titrage de nouveaux médicaments nécessitant la supervision d’un spécialiste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Accent mis sur les stratégies comportementales pour accroître l’observance du traitement</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Suivi rapide après le congé de l’hôpital et les périodes d’instabilité</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Accès accru aux cliniciens, y compris les aiguillages appropriés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Assistance en matière sociale et financière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L’évaluation et la surveillance exigent un suivi étroit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Approche collaborative en cardiologie et en soins palliatifs </a:t>
            </a:r>
            <a:r>
              <a:rPr lang="fr-CA" sz="1200" dirty="0">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Prise en charge continue de l’insuffisance cardiaque après une intervention telle que l’implantation d’un défibrillateur à synchronisation automatique ou d’un traitement de resynchronisation cardiaque</a:t>
            </a:r>
          </a:p>
          <a:p>
            <a:pPr marL="342900" marR="0" lvl="0" indent="-342900">
              <a:spcBef>
                <a:spcPts val="0"/>
              </a:spcBef>
              <a:spcAft>
                <a:spcPts val="0"/>
              </a:spcAft>
              <a:buFont typeface="Symbol" panose="05050102010706020507" pitchFamily="18" charset="2"/>
              <a:buChar char=""/>
            </a:pPr>
            <a:r>
              <a:rPr lang="fr-CA" dirty="0">
                <a:latin typeface="Arial"/>
                <a:ea typeface="Times New Roman" panose="02020603050405020304" pitchFamily="18" charset="0"/>
                <a:cs typeface="Arial"/>
              </a:rPr>
              <a:t>Prise en charge de l’insuffisance cardiaque qui ne répond pas au traitement actuel</a:t>
            </a:r>
          </a:p>
          <a:p>
            <a:pPr marL="0" marR="0">
              <a:spcBef>
                <a:spcPts val="0"/>
              </a:spcBef>
              <a:spcAft>
                <a:spcPts val="0"/>
              </a:spcAft>
            </a:pPr>
            <a:r>
              <a:rPr lang="fr-CA" b="1" dirty="0">
                <a:latin typeface="Arial"/>
                <a:ea typeface="Times New Roman" panose="02020603050405020304" pitchFamily="18" charset="0"/>
                <a:cs typeface="Arial"/>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sz="1600" b="1" dirty="0">
                <a:solidFill>
                  <a:srgbClr val="00A0AF"/>
                </a:solidFill>
                <a:latin typeface="Arial" panose="020B0604020202020204" pitchFamily="34" charset="0"/>
                <a:ea typeface="Times New Roman" panose="02020603050405020304" pitchFamily="18" charset="0"/>
                <a:cs typeface="Times New Roman" panose="02020603050405020304" pitchFamily="18" charset="0"/>
              </a:rPr>
              <a:t>Définitions utilisées dans cet énoncé de qualité</a:t>
            </a:r>
          </a:p>
          <a:p>
            <a:pPr marL="0" marR="0">
              <a:spcBef>
                <a:spcPts val="0"/>
              </a:spcBef>
              <a:spcAft>
                <a:spcPts val="0"/>
              </a:spcAft>
            </a:pPr>
            <a:r>
              <a:rPr lang="fr-CA" sz="1400" b="1" dirty="0">
                <a:latin typeface="Arial" panose="020B0604020202020204" pitchFamily="34" charset="0"/>
                <a:ea typeface="Times New Roman" panose="02020603050405020304" pitchFamily="18" charset="0"/>
                <a:cs typeface="Times New Roman" panose="02020603050405020304" pitchFamily="18" charset="0"/>
              </a:rPr>
              <a:t>Équipe de soins de santé communautaires</a:t>
            </a:r>
          </a:p>
          <a:p>
            <a:r>
              <a:rPr lang="fr-CA" sz="1400" dirty="0">
                <a:latin typeface="Arial" panose="020B0604020202020204" pitchFamily="34" charset="0"/>
                <a:ea typeface="Times New Roman" panose="02020603050405020304" pitchFamily="18" charset="0"/>
                <a:cs typeface="Times New Roman" panose="02020603050405020304" pitchFamily="18" charset="0"/>
              </a:rPr>
              <a:t>Cette équipe comprend des fournisseurs de soins ayant les connaissances, les compétences et le jugement nécessaires pour réévaluer l’état du volume d’une personne et fournir un bilan comparatif des médicaments. Les fournisseurs potentiels comprennent une infirmière autorisée, une infirmière praticienne ou un médecin</a:t>
            </a: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fr-CA" sz="1800" b="1" dirty="0">
                <a:latin typeface="Arial"/>
                <a:ea typeface="Calibri" panose="020F0502020204030204" pitchFamily="34" charset="0"/>
                <a:cs typeface="Arial"/>
              </a:rPr>
              <a:t>Définitions utilisées dans cet énoncé</a:t>
            </a:r>
          </a:p>
          <a:p>
            <a:pPr marL="0" marR="0">
              <a:spcBef>
                <a:spcPts val="0"/>
              </a:spcBef>
              <a:spcAft>
                <a:spcPts val="0"/>
              </a:spcAft>
            </a:pPr>
            <a:endParaRPr lang="en-CA" sz="16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fr-CA" sz="1600" b="1" dirty="0">
                <a:latin typeface="Arial"/>
                <a:ea typeface="Times New Roman" panose="02020603050405020304" pitchFamily="18" charset="0"/>
                <a:cs typeface="Arial"/>
              </a:rPr>
              <a:t>Besoins en soins palliatifs</a:t>
            </a:r>
            <a:r>
              <a:rPr lang="fr-CA" sz="1600" dirty="0">
                <a:latin typeface="Arial"/>
                <a:ea typeface="Times New Roman" panose="02020603050405020304" pitchFamily="18" charset="0"/>
                <a:cs typeface="Arial"/>
              </a:rPr>
              <a:t> </a:t>
            </a:r>
          </a:p>
          <a:p>
            <a:pPr marL="0" marR="0">
              <a:spcBef>
                <a:spcPts val="0"/>
              </a:spcBef>
              <a:spcAft>
                <a:spcPts val="0"/>
              </a:spcAft>
            </a:pPr>
            <a:r>
              <a:rPr lang="fr-CA" sz="1600" dirty="0">
                <a:latin typeface="Arial"/>
                <a:ea typeface="Times New Roman" panose="02020603050405020304" pitchFamily="18" charset="0"/>
                <a:cs typeface="Arial"/>
              </a:rPr>
              <a:t>Les besoins en soins palliatifs peuvent provenir de n’importe quelle partie de l’éventail complet des besoins d’une personne (par exemple, physiques, psychologiques, sociaux, linguistiques, culturels, juridiques, éthiques ou spirituels) à n’importe quel stade de la maladie. Le but des soins palliatifs est d’aider les gens à atteindre la meilleure qualité de vie possible face à une maladie évolutive et limitant l’espérance de vie.</a:t>
            </a:r>
          </a:p>
          <a:p>
            <a:pPr marL="0" marR="0">
              <a:spcBef>
                <a:spcPts val="0"/>
              </a:spcBef>
              <a:spcAft>
                <a:spcPts val="0"/>
              </a:spcAft>
            </a:pP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fr-CA" sz="1600" dirty="0">
                <a:latin typeface="Arial"/>
                <a:ea typeface="Times New Roman" panose="02020603050405020304" pitchFamily="18" charset="0"/>
                <a:cs typeface="Arial"/>
              </a:rPr>
              <a:t>Pour les personnes atteintes d’insuffisance cardiaque, les soins palliatifs devraient comprendre les éléments suivants :</a:t>
            </a:r>
          </a:p>
          <a:p>
            <a:pPr marL="0" marR="0">
              <a:spcBef>
                <a:spcPts val="0"/>
              </a:spcBef>
              <a:spcAft>
                <a:spcPts val="0"/>
              </a:spcAft>
            </a:pPr>
            <a:r>
              <a:rPr lang="fr-CA" sz="1600">
                <a:latin typeface="Arial"/>
                <a:ea typeface="Times New Roman" panose="02020603050405020304" pitchFamily="18" charset="0"/>
                <a:cs typeface="Arial"/>
              </a:rPr>
              <a:t> </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Gestion active de l’insuffisance cardiaque en conjonction avec le contrôle des symptômes</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Réévaluation des objectifs et gestion actuelle de l’insuffisance cardiaque </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Rationalisation de la thérapie médicale qui ne favorise pas le soulagement ou le contrôle des symptômes</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Discussions au sujet de la désactivation du traitement anti-tachycardique (p. ex., thérapie de choc) si la personne a un défibrillateur à synchronisation automatique implantable </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Soins intégrés par une équipe interdisciplinaire</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Transitions harmonieuses des soins coordonnées entre les milieux et les fournisseurs de soins de santé</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Soutien psychosocial en temps opportun</a:t>
            </a:r>
          </a:p>
          <a:p>
            <a:pPr marL="342900" marR="0" lvl="0" indent="-342900">
              <a:spcBef>
                <a:spcPts val="0"/>
              </a:spcBef>
              <a:spcAft>
                <a:spcPts val="0"/>
              </a:spcAft>
              <a:buFont typeface="Symbol" panose="05050102010706020507" pitchFamily="18" charset="2"/>
              <a:buChar char=""/>
            </a:pPr>
            <a:r>
              <a:rPr lang="fr-CA" sz="1600" dirty="0">
                <a:latin typeface="Arial"/>
                <a:ea typeface="Times New Roman" panose="02020603050405020304" pitchFamily="18" charset="0"/>
                <a:cs typeface="Arial"/>
              </a:rPr>
              <a:t>Accès aux ressources, aux soins de relève et au soutien en cas de deuil pour la famille et les aidants naturels</a:t>
            </a:r>
          </a:p>
          <a:p>
            <a:pPr marL="0" marR="0">
              <a:spcBef>
                <a:spcPts val="0"/>
              </a:spcBef>
              <a:spcAft>
                <a:spcPts val="0"/>
              </a:spcAft>
            </a:pPr>
            <a:r>
              <a:rPr lang="fr-CA" sz="1600">
                <a:latin typeface="Arial"/>
                <a:ea typeface="Times New Roman" panose="02020603050405020304" pitchFamily="18" charset="0"/>
                <a:cs typeface="Arial"/>
              </a:rPr>
              <a:t> </a:t>
            </a:r>
          </a:p>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dirty="0">
                <a:solidFill>
                  <a:schemeClr val="tx1"/>
                </a:solidFill>
                <a:latin typeface="Calibri" pitchFamily="68" charset="0"/>
                <a:ea typeface="MS PGothic" panose="020B0600070205080204" pitchFamily="34" charset="-128"/>
                <a:cs typeface="ＭＳ Ｐゴシック" pitchFamily="68" charset="-128"/>
              </a:rPr>
              <a:t>Le Comité consultatif sur la norme de qualité pour l’insuffisance cardiaque a cerné un petit nombre d’objectifs primordiaux pour cette norme de qualité. Ces indicateurs ont été mis en correspondance avec des indicateurs qui peuvent être utilisés pour évaluer la qualité des soins à l’échelle provinciale et locale.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baseline="0" dirty="0">
                <a:solidFill>
                  <a:schemeClr val="tx1"/>
                </a:solidFill>
                <a:latin typeface="Calibri" pitchFamily="68" charset="0"/>
                <a:ea typeface="MS PGothic" panose="020B0600070205080204" pitchFamily="34" charset="-128"/>
                <a:cs typeface="ＭＳ Ｐゴシック" pitchFamily="68" charset="-128"/>
              </a:rPr>
              <a:t>En plus des indicateurs mesurables à l’échelle provinciale susmentionnés, chaque énoncé de qualité de cette norme de qualité est accompagné d’un ou de plusieurs indicateurs. </a:t>
            </a:r>
          </a:p>
          <a:p>
            <a:r>
              <a:rPr lang="fr-CA" sz="1200" b="0" i="0" u="none" strike="noStrike" baseline="0" dirty="0">
                <a:solidFill>
                  <a:schemeClr val="tx1"/>
                </a:solidFill>
                <a:latin typeface="Calibri" pitchFamily="68" charset="0"/>
                <a:ea typeface="MS PGothic" panose="020B0600070205080204" pitchFamily="34" charset="-128"/>
                <a:cs typeface="ＭＳ Ｐゴシック" pitchFamily="68" charset="-128"/>
              </a:rPr>
              <a:t>Ces indicateurs visent à guider la mesure des efforts d’amélioration de la qualité liés à la mise en œuvre de l’énoncé. </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2595076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fr-CA" sz="1800" dirty="0">
                <a:latin typeface="Calibri"/>
                <a:ea typeface="MS PGothic"/>
                <a:cs typeface="Calibri"/>
              </a:rPr>
              <a:t>Chaque norme de qualité porte sur une question de soins de santé spécifique.  L’élaboration de chaque norme de qualité s’accompagne d’un assortiment de ressources.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800" dirty="0">
                <a:latin typeface="Calibri"/>
                <a:ea typeface="MS PGothic"/>
                <a:cs typeface="Calibri"/>
              </a:rPr>
              <a:t>Au moyen d’énoncés concis et faciles à comprendre, les normes de qualité décrivent à quoi ressemblent des soins de qualité pour une affection ou un sujet en fonction des données probantes.</a:t>
            </a:r>
          </a:p>
          <a:p>
            <a:pPr marL="285750" indent="-285750">
              <a:buFont typeface="Arial" panose="020B0604020202020204" pitchFamily="34" charset="0"/>
              <a:buChar char="•"/>
            </a:pPr>
            <a:r>
              <a:rPr lang="fr-CA" sz="1800" dirty="0">
                <a:latin typeface="Calibri"/>
                <a:ea typeface="MS PGothic"/>
                <a:cs typeface="Calibri"/>
              </a:rPr>
              <a:t>Chaque norme de qualité est accompagnée des documents suivants : </a:t>
            </a:r>
          </a:p>
          <a:p>
            <a:pPr marL="742950" lvl="1" indent="-285750">
              <a:buFont typeface="Arial" panose="020B0604020202020204" pitchFamily="34" charset="0"/>
              <a:buChar char="•"/>
            </a:pPr>
            <a:r>
              <a:rPr lang="fr-CA" sz="1800" i="1" dirty="0">
                <a:latin typeface="Calibri"/>
                <a:ea typeface="MS PGothic"/>
                <a:cs typeface="Calibri"/>
              </a:rPr>
              <a:t>Un guide de référence des patients </a:t>
            </a:r>
          </a:p>
          <a:p>
            <a:pPr marL="742950" lvl="1" indent="-285750">
              <a:buFont typeface="Arial" panose="020B0604020202020204" pitchFamily="34" charset="0"/>
              <a:buChar char="•"/>
            </a:pPr>
            <a:r>
              <a:rPr lang="fr-CA" sz="1800" i="1" dirty="0">
                <a:latin typeface="Calibri"/>
                <a:ea typeface="MS PGothic"/>
                <a:cs typeface="Calibri"/>
              </a:rPr>
              <a:t>Un guide de démarrage</a:t>
            </a:r>
          </a:p>
          <a:p>
            <a:pPr marL="742950" lvl="1" indent="-285750">
              <a:buFont typeface="Arial" panose="020B0604020202020204" pitchFamily="34" charset="0"/>
              <a:buChar char="•"/>
            </a:pPr>
            <a:r>
              <a:rPr lang="fr-CA" sz="1800" i="1" dirty="0">
                <a:latin typeface="Calibri"/>
                <a:ea typeface="MS PGothic"/>
                <a:cs typeface="Calibri"/>
              </a:rPr>
              <a:t>Des tableaux de données</a:t>
            </a:r>
          </a:p>
          <a:p>
            <a:pPr marL="742950" lvl="1" indent="-285750">
              <a:buFont typeface="Arial" panose="020B0604020202020204" pitchFamily="34" charset="0"/>
              <a:buChar char="•"/>
            </a:pPr>
            <a:r>
              <a:rPr lang="fr-CA" sz="1800" i="1" dirty="0">
                <a:latin typeface="Calibri"/>
                <a:ea typeface="MS PGothic"/>
                <a:cs typeface="Calibri"/>
              </a:rPr>
              <a:t>Un guide de mesure</a:t>
            </a:r>
          </a:p>
          <a:p>
            <a:pPr marL="285750" indent="-285750">
              <a:buFont typeface="Arial" panose="020B0604020202020204" pitchFamily="34" charset="0"/>
              <a:buChar char="•"/>
            </a:pPr>
            <a:r>
              <a:rPr lang="fr-CA" sz="1800" dirty="0">
                <a:latin typeface="Calibri"/>
                <a:ea typeface="MS PGothic"/>
                <a:cs typeface="Calibri"/>
              </a:rPr>
              <a:t>Les normes de qualité fournissent un plan d’action afin de permettre au système de soins de santé en Ontario de mieux fonctionner, de faciliter les transitions harmonieuses et de s’assurer que les patients reçoivent les mêmes soins de qualité supérieure, quel que soit l’endroit où ils vivent.</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dirty="0"/>
              <a:t>Chaque norme de qualité comprend un résumé en langage simple pour les patients, les familles, les aidants naturels et le public, appelé le </a:t>
            </a:r>
            <a:r>
              <a:rPr lang="fr-CA" b="1" dirty="0"/>
              <a:t>guide de référence des patients</a:t>
            </a:r>
            <a:r>
              <a:rPr lang="fr-CA" dirty="0"/>
              <a:t>.</a:t>
            </a:r>
          </a:p>
          <a:p>
            <a:endParaRPr lang="en-US" baseline="0" dirty="0"/>
          </a:p>
          <a:p>
            <a:r>
              <a:rPr lang="fr-CA" b="1" baseline="0" dirty="0"/>
              <a:t>Participation des patients aux normes de qualité : </a:t>
            </a:r>
          </a:p>
          <a:p>
            <a:pPr marL="171450" indent="-171450">
              <a:buFont typeface="Arial" panose="020B0604020202020204" pitchFamily="34" charset="0"/>
              <a:buChar char="•"/>
            </a:pPr>
            <a:r>
              <a:rPr lang="fr-CA" sz="1200" dirty="0"/>
              <a:t>Participation à des comités consultatifs en tant que membres</a:t>
            </a:r>
          </a:p>
          <a:p>
            <a:pPr marL="171450" indent="-171450">
              <a:buFont typeface="Arial" panose="020B0604020202020204" pitchFamily="34" charset="0"/>
              <a:buChar char="•"/>
            </a:pPr>
            <a:r>
              <a:rPr lang="fr-CA" sz="1200" dirty="0"/>
              <a:t>Groupes de discussion et entretiens avec des informateurs clés sur des sujets précis (au besoin)</a:t>
            </a:r>
          </a:p>
          <a:p>
            <a:pPr marL="171450" indent="-171450">
              <a:buFont typeface="Arial" panose="020B0604020202020204" pitchFamily="34" charset="0"/>
              <a:buChar char="•"/>
            </a:pPr>
            <a:r>
              <a:rPr lang="fr-CA" sz="1200" dirty="0"/>
              <a:t>Période de commentaires du public pour chaque norme de qualité</a:t>
            </a:r>
          </a:p>
          <a:p>
            <a:pPr marL="171450" indent="-171450">
              <a:buFont typeface="Arial" panose="020B0604020202020204" pitchFamily="34" charset="0"/>
              <a:buChar char="•"/>
            </a:pPr>
            <a:r>
              <a:rPr lang="fr-CA" sz="1200" dirty="0"/>
              <a:t>Consultations sur le guide de référence des patients</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Toutefois, il y a des choses que nous pouvons faire aujourd’hui malgré les vastes obstacles systémiques qui pourraient prendre du temps à surmonter. Le </a:t>
            </a:r>
            <a:r>
              <a:rPr lang="fr-CA" i="1" dirty="0"/>
              <a:t>Guide de démarrage </a:t>
            </a:r>
            <a:r>
              <a:rPr lang="fr-CA" dirty="0"/>
              <a:t>est un document qui décrit le processus d’utilisation des normes de qualité à titre de ressources pour offrir des soins de qualité supérieure. Il compile un certain nombre de ressources afin de soutenir l’adoption des normes, notamment des liens vers des ressources sur la mise en œuvre et l’amélioration de la qualité, des exemples et des activités à des fins de réflexion, ainsi que des modèles et des documents pour soutenir les activités de planification de la mise en œuvre. Le </a:t>
            </a:r>
            <a:r>
              <a:rPr lang="fr-CA" i="1" dirty="0"/>
              <a:t>Guide de démarrage </a:t>
            </a:r>
            <a:r>
              <a:rPr lang="fr-CA" dirty="0"/>
              <a:t>comprend également un modèle de plan d’action et des exemples sur la manière dont les plans d’amélioration de la qualité peuvent aider à faire progresser les normes de qualité.</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7</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12/21/2021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TextBox 6">
            <a:extLst>
              <a:ext uri="{FF2B5EF4-FFF2-40B4-BE49-F238E27FC236}">
                <a16:creationId xmlns:a16="http://schemas.microsoft.com/office/drawing/2014/main" id="{2B7F1639-2F96-A44E-9B34-0D66CE8441FC}"/>
              </a:ext>
            </a:extLst>
          </p:cNvPr>
          <p:cNvSpPr txBox="1"/>
          <p:nvPr userDrawn="1"/>
        </p:nvSpPr>
        <p:spPr>
          <a:xfrm>
            <a:off x="6429095" y="0"/>
            <a:ext cx="2108269" cy="2092881"/>
          </a:xfrm>
          <a:prstGeom prst="rect">
            <a:avLst/>
          </a:prstGeom>
          <a:noFill/>
        </p:spPr>
        <p:txBody>
          <a:bodyPr wrap="none" rtlCol="0">
            <a:spAutoFit/>
          </a:bodyPr>
          <a:lstStyle/>
          <a:p>
            <a:r>
              <a:rPr lang="en-US" sz="13000" b="1" u="none" spc="-300" dirty="0">
                <a:solidFill>
                  <a:srgbClr val="00A0AF"/>
                </a:solidFill>
                <a:latin typeface="ITC Century Std Book" panose="02040604060705020304" pitchFamily="18" charset="0"/>
              </a:rPr>
              <a:t>&gt;&gt;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TextBox 8">
            <a:extLst>
              <a:ext uri="{FF2B5EF4-FFF2-40B4-BE49-F238E27FC236}">
                <a16:creationId xmlns:a16="http://schemas.microsoft.com/office/drawing/2014/main" id="{2C7B773F-2A3D-CC45-9E60-3DE1EBC1CA3C}"/>
              </a:ext>
            </a:extLst>
          </p:cNvPr>
          <p:cNvSpPr txBox="1"/>
          <p:nvPr userDrawn="1"/>
        </p:nvSpPr>
        <p:spPr>
          <a:xfrm>
            <a:off x="6429095" y="0"/>
            <a:ext cx="2108269" cy="2092881"/>
          </a:xfrm>
          <a:prstGeom prst="rect">
            <a:avLst/>
          </a:prstGeom>
          <a:noFill/>
        </p:spPr>
        <p:txBody>
          <a:bodyPr wrap="none" rtlCol="0">
            <a:spAutoFit/>
          </a:bodyPr>
          <a:lstStyle/>
          <a:p>
            <a:r>
              <a:rPr lang="en-US" sz="13000" b="1" u="none" spc="-300" dirty="0">
                <a:solidFill>
                  <a:srgbClr val="00A0AF"/>
                </a:solidFill>
                <a:latin typeface="ITC Century Std Book" panose="02040604060705020304" pitchFamily="18" charset="0"/>
              </a:rPr>
              <a:t>&gt;&gt;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25DC83-794F-3847-BC73-61C28B21E1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48"/>
            <a:ext cx="9175333" cy="6916508"/>
          </a:xfrm>
          <a:prstGeom prst="rect">
            <a:avLst/>
          </a:prstGeom>
        </p:spPr>
      </p:pic>
      <p:sp>
        <p:nvSpPr>
          <p:cNvPr id="5" name="Rectangle 4">
            <a:extLst>
              <a:ext uri="{FF2B5EF4-FFF2-40B4-BE49-F238E27FC236}">
                <a16:creationId xmlns:a16="http://schemas.microsoft.com/office/drawing/2014/main" id="{63547F1D-3B8A-B945-B026-95EA0452AB1D}"/>
              </a:ext>
            </a:extLst>
          </p:cNvPr>
          <p:cNvSpPr/>
          <p:nvPr userDrawn="1"/>
        </p:nvSpPr>
        <p:spPr>
          <a:xfrm>
            <a:off x="5387207" y="2604274"/>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000" b="1" u="none">
                <a:solidFill>
                  <a:srgbClr val="FFFFFF"/>
                </a:solidFill>
                <a:latin typeface="Arial"/>
                <a:cs typeface="Arial"/>
              </a:rPr>
            </a:br>
            <a:endParaRPr lang="en-CA" sz="2000" b="1" u="none">
              <a:solidFill>
                <a:srgbClr val="FFFFFF"/>
              </a:solidFill>
              <a:latin typeface="Arial"/>
              <a:cs typeface="Arial"/>
            </a:endParaRPr>
          </a:p>
          <a:p>
            <a:pPr eaLnBrk="0" hangingPunct="0"/>
            <a:endParaRPr lang="en-CA" sz="2000" b="1" u="none">
              <a:solidFill>
                <a:srgbClr val="FFFFFF"/>
              </a:solidFill>
              <a:latin typeface="Arial"/>
              <a:cs typeface="Arial"/>
            </a:endParaRPr>
          </a:p>
          <a:p>
            <a:pPr eaLnBrk="0" hangingPunct="0"/>
            <a:br>
              <a:rPr lang="en-CA" sz="2000" b="1" u="none">
                <a:solidFill>
                  <a:srgbClr val="FFFFFF"/>
                </a:solidFill>
                <a:latin typeface="Arial"/>
                <a:cs typeface="Arial"/>
              </a:rPr>
            </a:br>
            <a:r>
              <a:rPr lang="en-CA" sz="2000" u="none" err="1">
                <a:solidFill>
                  <a:srgbClr val="FFFFFF"/>
                </a:solidFill>
                <a:latin typeface="Arial"/>
                <a:cs typeface="Arial"/>
              </a:rPr>
              <a:t>Venez</a:t>
            </a:r>
            <a:r>
              <a:rPr lang="en-CA" sz="2000" u="none">
                <a:solidFill>
                  <a:srgbClr val="FFFFFF"/>
                </a:solidFill>
                <a:latin typeface="Arial"/>
                <a:cs typeface="Arial"/>
              </a:rPr>
              <a:t> nous y rejoinder :</a:t>
            </a:r>
            <a:br>
              <a:rPr lang="en-CA" sz="2000" u="none">
                <a:solidFill>
                  <a:srgbClr val="FFFFFF"/>
                </a:solidFill>
                <a:latin typeface="Arial"/>
                <a:cs typeface="Arial"/>
              </a:rPr>
            </a:br>
            <a:r>
              <a:rPr lang="en-CA" sz="2000" b="1" u="none" err="1">
                <a:solidFill>
                  <a:srgbClr val="FFFFFF"/>
                </a:solidFill>
                <a:latin typeface="Arial"/>
                <a:cs typeface="Arial"/>
              </a:rPr>
              <a:t>quorum.hqontario.ca</a:t>
            </a:r>
            <a:r>
              <a:rPr lang="en-CA" sz="2000" b="1" u="none">
                <a:solidFill>
                  <a:srgbClr val="FFFFFF"/>
                </a:solidFill>
                <a:latin typeface="Arial"/>
                <a:cs typeface="Arial"/>
              </a:rPr>
              <a:t>/</a:t>
            </a:r>
          </a:p>
        </p:txBody>
      </p:sp>
      <p:sp>
        <p:nvSpPr>
          <p:cNvPr id="6" name="TextBox 5">
            <a:extLst>
              <a:ext uri="{FF2B5EF4-FFF2-40B4-BE49-F238E27FC236}">
                <a16:creationId xmlns:a16="http://schemas.microsoft.com/office/drawing/2014/main" id="{7EEA73D6-1F40-1C4B-B25F-BD5A326D9EFA}"/>
              </a:ext>
            </a:extLst>
          </p:cNvPr>
          <p:cNvSpPr txBox="1"/>
          <p:nvPr userDrawn="1"/>
        </p:nvSpPr>
        <p:spPr>
          <a:xfrm>
            <a:off x="732330" y="6184374"/>
            <a:ext cx="2989921" cy="261610"/>
          </a:xfrm>
          <a:prstGeom prst="rect">
            <a:avLst/>
          </a:prstGeom>
          <a:noFill/>
        </p:spPr>
        <p:txBody>
          <a:bodyPr wrap="none" rtlCol="0" anchor="t">
            <a:spAutoFit/>
          </a:bodyPr>
          <a:lstStyle/>
          <a:p>
            <a:r>
              <a:rPr lang="en-CA" sz="1100" u="none">
                <a:solidFill>
                  <a:schemeClr val="bg1"/>
                </a:solidFill>
                <a:latin typeface="Arial"/>
                <a:cs typeface="Arial"/>
              </a:rPr>
              <a:t>© </a:t>
            </a:r>
            <a:r>
              <a:rPr lang="en-CA" sz="1100" u="none" err="1">
                <a:solidFill>
                  <a:schemeClr val="bg1"/>
                </a:solidFill>
                <a:latin typeface="Arial"/>
                <a:cs typeface="Arial"/>
              </a:rPr>
              <a:t>Imprimeur</a:t>
            </a:r>
            <a:r>
              <a:rPr lang="en-CA" sz="1100" u="none">
                <a:solidFill>
                  <a:schemeClr val="bg1"/>
                </a:solidFill>
                <a:latin typeface="Arial"/>
                <a:cs typeface="Arial"/>
              </a:rPr>
              <a:t> de la Reine pour </a:t>
            </a:r>
            <a:r>
              <a:rPr lang="en-CA" sz="1100" u="none" err="1">
                <a:solidFill>
                  <a:schemeClr val="bg1"/>
                </a:solidFill>
                <a:latin typeface="Arial"/>
                <a:cs typeface="Arial"/>
              </a:rPr>
              <a:t>l’Ontario</a:t>
            </a:r>
            <a:r>
              <a:rPr lang="en-CA" sz="1100" u="none">
                <a:solidFill>
                  <a:schemeClr val="bg1"/>
                </a:solidFill>
                <a:latin typeface="Arial"/>
                <a:cs typeface="Arial"/>
              </a:rPr>
              <a:t>, 2019</a:t>
            </a:r>
            <a:endParaRPr lang="en-US" sz="1100">
              <a:solidFill>
                <a:schemeClr val="bg1"/>
              </a:solidFill>
            </a:endParaRPr>
          </a:p>
        </p:txBody>
      </p:sp>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2.xml"/><Relationship Id="rId5" Type="http://schemas.openxmlformats.org/officeDocument/2006/relationships/tags" Target="../tags/tag6.xml"/><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2.pn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9.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corhealthontario.ca/resources-for-healthcare-planners-&amp;-providers/heart-failure/CorHealth-Spoke-Hub-Node_August-23,2018.pdf" TargetMode="External"/><Relationship Id="rId3" Type="http://schemas.openxmlformats.org/officeDocument/2006/relationships/tags" Target="../tags/tag55.xml"/><Relationship Id="rId7" Type="http://schemas.openxmlformats.org/officeDocument/2006/relationships/image" Target="../media/image40.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56.xml"/><Relationship Id="rId9" Type="http://schemas.openxmlformats.org/officeDocument/2006/relationships/hyperlink" Target="https://www.corhealthontario.ca/resources-for-healthcare-planners-&amp;-providers/integrating-heart-failure-care/Roadmap"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tags" Target="../tags/tag61.xml"/><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tags" Target="../tags/tag60.xml"/><Relationship Id="rId16" Type="http://schemas.openxmlformats.org/officeDocument/2006/relationships/image" Target="../media/image51.png"/><Relationship Id="rId1" Type="http://schemas.openxmlformats.org/officeDocument/2006/relationships/tags" Target="../tags/tag59.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notesSlide" Target="../notesSlides/notesSlide13.xml"/><Relationship Id="rId15" Type="http://schemas.openxmlformats.org/officeDocument/2006/relationships/image" Target="../media/image50.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slideLayout" Target="../slideLayouts/slideLayout5.xml"/><Relationship Id="rId9" Type="http://schemas.openxmlformats.org/officeDocument/2006/relationships/image" Target="../media/image44.svg"/><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5.emf"/><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chart" Target="../charts/chart1.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tags" Target="../tags/tag71.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56.emf"/><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57.emf"/><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8.emf"/><Relationship Id="rId5" Type="http://schemas.openxmlformats.org/officeDocument/2006/relationships/notesSlide" Target="../notesSlides/notesSlide19.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59.png"/><Relationship Id="rId5" Type="http://schemas.openxmlformats.org/officeDocument/2006/relationships/notesSlide" Target="../notesSlides/notesSlide20.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chart" Target="../charts/chart2.xml"/><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9.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8.jp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Layout" Target="../slideLayouts/slideLayout3.xml"/><Relationship Id="rId4" Type="http://schemas.openxmlformats.org/officeDocument/2006/relationships/tags" Target="../tags/tag117.xml"/></Relationships>
</file>

<file path=ppt/slides/_rels/slide34.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35.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125.xml"/></Relationships>
</file>

<file path=ppt/slides/_rels/slide36.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34.xml"/><Relationship Id="rId5" Type="http://schemas.openxmlformats.org/officeDocument/2006/relationships/slideLayout" Target="../slideLayouts/slideLayout3.xml"/><Relationship Id="rId4" Type="http://schemas.openxmlformats.org/officeDocument/2006/relationships/tags" Target="../tags/tag129.xml"/></Relationships>
</file>

<file path=ppt/slides/_rels/slide37.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35.xml"/><Relationship Id="rId5" Type="http://schemas.openxmlformats.org/officeDocument/2006/relationships/slideLayout" Target="../slideLayouts/slideLayout3.xml"/><Relationship Id="rId4" Type="http://schemas.openxmlformats.org/officeDocument/2006/relationships/tags" Target="../tags/tag13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5.xml"/><Relationship Id="rId7" Type="http://schemas.openxmlformats.org/officeDocument/2006/relationships/diagramLayout" Target="../diagrams/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145.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3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notesSlide" Target="../notesSlides/notesSlide4.xml"/><Relationship Id="rId17" Type="http://schemas.openxmlformats.org/officeDocument/2006/relationships/image" Target="../media/image34.png"/><Relationship Id="rId2" Type="http://schemas.openxmlformats.org/officeDocument/2006/relationships/tags" Target="../tags/tag17.xml"/><Relationship Id="rId16" Type="http://schemas.openxmlformats.org/officeDocument/2006/relationships/image" Target="../media/image33.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5.xml"/><Relationship Id="rId5" Type="http://schemas.openxmlformats.org/officeDocument/2006/relationships/tags" Target="../tags/tag20.xml"/><Relationship Id="rId15" Type="http://schemas.openxmlformats.org/officeDocument/2006/relationships/image" Target="../media/image32.pn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31.jpg"/></Relationships>
</file>

<file path=ppt/slides/_rels/slide6.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35.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11.xml"/><Relationship Id="rId5" Type="http://schemas.openxmlformats.org/officeDocument/2006/relationships/tags" Target="../tags/tag30.xml"/><Relationship Id="rId15" Type="http://schemas.openxmlformats.org/officeDocument/2006/relationships/image" Target="../media/image37.png"/><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4.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1.jp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quorum.hqontario.ca/en/Home/Posts?tags=quality+standards+adoption" TargetMode="External"/><Relationship Id="rId3" Type="http://schemas.openxmlformats.org/officeDocument/2006/relationships/tags" Target="../tags/tag44.xml"/><Relationship Id="rId7" Type="http://schemas.openxmlformats.org/officeDocument/2006/relationships/notesSlide" Target="../notesSlides/notesSlide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5.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BD9B8-7583-45D1-9272-6F5E355416AD}"/>
              </a:ext>
            </a:extLst>
          </p:cNvPr>
          <p:cNvPicPr>
            <a:picLocks noChangeAspect="1"/>
          </p:cNvPicPr>
          <p:nvPr>
            <p:custDataLst>
              <p:tags r:id="rId2"/>
            </p:custDataLst>
          </p:nvPr>
        </p:nvPicPr>
        <p:blipFill rotWithShape="1">
          <a:blip r:embed="rId8"/>
          <a:srcRect l="34309" t="11268" r="25744" b="17162"/>
          <a:stretch/>
        </p:blipFill>
        <p:spPr>
          <a:xfrm>
            <a:off x="3176341" y="54391"/>
            <a:ext cx="5787790" cy="5832673"/>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custDataLst>
              <p:tags r:id="rId3"/>
            </p:custDataLst>
          </p:nvPr>
        </p:nvSpPr>
        <p:spPr>
          <a:xfrm>
            <a:off x="292174" y="1539566"/>
            <a:ext cx="4839018" cy="2862322"/>
          </a:xfrm>
          <a:prstGeom prst="rect">
            <a:avLst/>
          </a:prstGeom>
          <a:noFill/>
        </p:spPr>
        <p:txBody>
          <a:bodyPr wrap="square" rtlCol="0">
            <a:spAutoFit/>
          </a:bodyPr>
          <a:lstStyle/>
          <a:p>
            <a:r>
              <a:rPr lang="fr-CA" sz="3600" u="none" dirty="0">
                <a:solidFill>
                  <a:srgbClr val="429EAD"/>
                </a:solidFill>
                <a:ea typeface="Helvetica Neue Light" panose="02000403000000020004" pitchFamily="2" charset="0"/>
                <a:cs typeface="Arial" panose="020B0604020202020204" pitchFamily="34" charset="0"/>
              </a:rPr>
              <a:t>Norme de qualité sur les soins fournis dans la collectivité pour l’insuffisance cardiaque</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custDataLst>
              <p:tags r:id="rId4"/>
            </p:custDataLst>
          </p:nvPr>
        </p:nvPicPr>
        <p:blipFill>
          <a:blip r:embed="rId9"/>
          <a:stretch>
            <a:fillRect/>
          </a:stretch>
        </p:blipFill>
        <p:spPr>
          <a:xfrm>
            <a:off x="389287" y="354670"/>
            <a:ext cx="942698" cy="942698"/>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5"/>
            </p:custDataLst>
          </p:nvPr>
        </p:nvSpPr>
        <p:spPr bwMode="auto">
          <a:xfrm>
            <a:off x="292174" y="4575696"/>
            <a:ext cx="4349159"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r>
              <a:rPr lang="fr-CA" sz="1700" b="1" u="none" dirty="0">
                <a:solidFill>
                  <a:srgbClr val="00A0AF"/>
                </a:solidFill>
              </a:rPr>
              <a:t>Une norme de qualité pour orienter des soins fondés sur des données probantes pour les personnes atteintes d’insuffisance cardiaque en Ontario</a:t>
            </a:r>
          </a:p>
        </p:txBody>
      </p:sp>
      <p:pic>
        <p:nvPicPr>
          <p:cNvPr id="1026" name="Picture 2">
            <a:extLst>
              <a:ext uri="{FF2B5EF4-FFF2-40B4-BE49-F238E27FC236}">
                <a16:creationId xmlns:a16="http://schemas.microsoft.com/office/drawing/2014/main" id="{90E43536-045C-4601-8990-ED617B455C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19" y="5892970"/>
            <a:ext cx="1959314" cy="965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D959CB-9FB2-4BBD-87A4-87A0C229357B}"/>
              </a:ext>
            </a:extLst>
          </p:cNvPr>
          <p:cNvSpPr txBox="1"/>
          <p:nvPr/>
        </p:nvSpPr>
        <p:spPr>
          <a:xfrm>
            <a:off x="389287" y="5887064"/>
            <a:ext cx="6180189" cy="861774"/>
          </a:xfrm>
          <a:prstGeom prst="rect">
            <a:avLst/>
          </a:prstGeom>
          <a:noFill/>
        </p:spPr>
        <p:txBody>
          <a:bodyPr wrap="square" rtlCol="0">
            <a:spAutoFit/>
          </a:bodyPr>
          <a:lstStyle/>
          <a:p>
            <a:r>
              <a:rPr lang="en-CA" sz="1000" u="none" dirty="0">
                <a:effectLst/>
                <a:latin typeface="+mn-lt"/>
                <a:ea typeface="Times New Roman" panose="02020603050405020304" pitchFamily="18" charset="0"/>
                <a:cs typeface="Times New Roman" panose="02020603050405020304" pitchFamily="18" charset="0"/>
              </a:rPr>
              <a:t>Ce jeu de diapositives et la </a:t>
            </a:r>
            <a:r>
              <a:rPr lang="en-CA" sz="1000" u="none" dirty="0" err="1">
                <a:effectLst/>
                <a:latin typeface="+mn-lt"/>
                <a:ea typeface="Times New Roman" panose="02020603050405020304" pitchFamily="18" charset="0"/>
                <a:cs typeface="Times New Roman" panose="02020603050405020304" pitchFamily="18" charset="0"/>
              </a:rPr>
              <a:t>norme</a:t>
            </a:r>
            <a:r>
              <a:rPr lang="en-CA" sz="1000" u="none" dirty="0">
                <a:effectLst/>
                <a:latin typeface="+mn-lt"/>
                <a:ea typeface="Times New Roman" panose="02020603050405020304" pitchFamily="18" charset="0"/>
                <a:cs typeface="Times New Roman" panose="02020603050405020304" pitchFamily="18" charset="0"/>
              </a:rPr>
              <a:t> de </a:t>
            </a:r>
            <a:r>
              <a:rPr lang="en-CA" sz="1000" u="none" dirty="0" err="1">
                <a:effectLst/>
                <a:latin typeface="+mn-lt"/>
                <a:ea typeface="Times New Roman" panose="02020603050405020304" pitchFamily="18" charset="0"/>
                <a:cs typeface="Times New Roman" panose="02020603050405020304" pitchFamily="18" charset="0"/>
              </a:rPr>
              <a:t>qualité</a:t>
            </a:r>
            <a:r>
              <a:rPr lang="en-CA" sz="1000" u="none" dirty="0">
                <a:effectLst/>
                <a:latin typeface="+mn-lt"/>
                <a:ea typeface="Times New Roman" panose="02020603050405020304" pitchFamily="18" charset="0"/>
                <a:cs typeface="Times New Roman" panose="02020603050405020304" pitchFamily="18" charset="0"/>
              </a:rPr>
              <a:t> qui </a:t>
            </a:r>
            <a:r>
              <a:rPr lang="en-CA" sz="1000" u="none" dirty="0" err="1">
                <a:effectLst/>
                <a:latin typeface="+mn-lt"/>
                <a:ea typeface="Times New Roman" panose="02020603050405020304" pitchFamily="18" charset="0"/>
                <a:cs typeface="Times New Roman" panose="02020603050405020304" pitchFamily="18" charset="0"/>
              </a:rPr>
              <a:t>lui</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est</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associée</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ont</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été</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élaborés</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en</a:t>
            </a:r>
            <a:r>
              <a:rPr lang="en-CA" sz="1000" u="none" dirty="0">
                <a:effectLst/>
                <a:latin typeface="+mn-lt"/>
                <a:ea typeface="Times New Roman" panose="02020603050405020304" pitchFamily="18" charset="0"/>
                <a:cs typeface="Times New Roman" panose="02020603050405020304" pitchFamily="18" charset="0"/>
              </a:rPr>
              <a:t> 2019 par </a:t>
            </a:r>
            <a:r>
              <a:rPr lang="en-CA" sz="1000" u="none" dirty="0" err="1">
                <a:effectLst/>
                <a:latin typeface="+mn-lt"/>
                <a:ea typeface="Times New Roman" panose="02020603050405020304" pitchFamily="18" charset="0"/>
                <a:cs typeface="Times New Roman" panose="02020603050405020304" pitchFamily="18" charset="0"/>
              </a:rPr>
              <a:t>Qualité</a:t>
            </a:r>
            <a:r>
              <a:rPr lang="en-CA" sz="1000" u="none" dirty="0">
                <a:effectLst/>
                <a:latin typeface="+mn-lt"/>
                <a:ea typeface="Times New Roman" panose="02020603050405020304" pitchFamily="18" charset="0"/>
                <a:cs typeface="Times New Roman" panose="02020603050405020304" pitchFamily="18" charset="0"/>
              </a:rPr>
              <a:t> des services de </a:t>
            </a:r>
            <a:r>
              <a:rPr lang="en-CA" sz="1000" u="none" dirty="0" err="1">
                <a:effectLst/>
                <a:latin typeface="+mn-lt"/>
                <a:ea typeface="Times New Roman" panose="02020603050405020304" pitchFamily="18" charset="0"/>
                <a:cs typeface="Times New Roman" panose="02020603050405020304" pitchFamily="18" charset="0"/>
              </a:rPr>
              <a:t>santé</a:t>
            </a:r>
            <a:r>
              <a:rPr lang="en-CA" sz="1000" u="none" dirty="0">
                <a:effectLst/>
                <a:latin typeface="+mn-lt"/>
                <a:ea typeface="Times New Roman" panose="02020603050405020304" pitchFamily="18" charset="0"/>
                <a:cs typeface="Times New Roman" panose="02020603050405020304" pitchFamily="18" charset="0"/>
              </a:rPr>
              <a:t> Ontario et CorHealth Ontario, qui font </a:t>
            </a:r>
            <a:r>
              <a:rPr lang="en-CA" sz="1000" u="none" dirty="0" err="1">
                <a:effectLst/>
                <a:latin typeface="+mn-lt"/>
                <a:ea typeface="Times New Roman" panose="02020603050405020304" pitchFamily="18" charset="0"/>
                <a:cs typeface="Times New Roman" panose="02020603050405020304" pitchFamily="18" charset="0"/>
              </a:rPr>
              <a:t>maintenant</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partie</a:t>
            </a:r>
            <a:r>
              <a:rPr lang="en-CA" sz="1000" u="none" dirty="0">
                <a:effectLst/>
                <a:latin typeface="+mn-lt"/>
                <a:ea typeface="Times New Roman" panose="02020603050405020304" pitchFamily="18" charset="0"/>
                <a:cs typeface="Times New Roman" panose="02020603050405020304" pitchFamily="18" charset="0"/>
              </a:rPr>
              <a:t> de </a:t>
            </a:r>
            <a:r>
              <a:rPr lang="en-CA" sz="1000" u="none" dirty="0" err="1">
                <a:effectLst/>
                <a:latin typeface="+mn-lt"/>
                <a:ea typeface="Times New Roman" panose="02020603050405020304" pitchFamily="18" charset="0"/>
                <a:cs typeface="Times New Roman" panose="02020603050405020304" pitchFamily="18" charset="0"/>
              </a:rPr>
              <a:t>Santé</a:t>
            </a:r>
            <a:r>
              <a:rPr lang="en-CA" sz="1000" u="none" dirty="0">
                <a:effectLst/>
                <a:latin typeface="+mn-lt"/>
                <a:ea typeface="Times New Roman" panose="02020603050405020304" pitchFamily="18" charset="0"/>
                <a:cs typeface="Times New Roman" panose="02020603050405020304" pitchFamily="18" charset="0"/>
              </a:rPr>
              <a:t> Ontario. Nous </a:t>
            </a:r>
            <a:r>
              <a:rPr lang="en-CA" sz="1000" u="none" dirty="0" err="1">
                <a:effectLst/>
                <a:latin typeface="+mn-lt"/>
                <a:ea typeface="Times New Roman" panose="02020603050405020304" pitchFamily="18" charset="0"/>
                <a:cs typeface="Times New Roman" panose="02020603050405020304" pitchFamily="18" charset="0"/>
              </a:rPr>
              <a:t>avons</a:t>
            </a:r>
            <a:r>
              <a:rPr lang="en-CA" sz="1000" u="none" dirty="0">
                <a:effectLst/>
                <a:latin typeface="+mn-lt"/>
                <a:ea typeface="Times New Roman" panose="02020603050405020304" pitchFamily="18" charset="0"/>
                <a:cs typeface="Times New Roman" panose="02020603050405020304" pitchFamily="18" charset="0"/>
              </a:rPr>
              <a:t> mis à jour </a:t>
            </a:r>
            <a:r>
              <a:rPr lang="en-CA" sz="1000" u="none" dirty="0" err="1">
                <a:effectLst/>
                <a:latin typeface="+mn-lt"/>
                <a:ea typeface="Times New Roman" panose="02020603050405020304" pitchFamily="18" charset="0"/>
                <a:cs typeface="Times New Roman" panose="02020603050405020304" pitchFamily="18" charset="0"/>
              </a:rPr>
              <a:t>cette</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norme</a:t>
            </a:r>
            <a:r>
              <a:rPr lang="en-CA" sz="1000" u="none" dirty="0">
                <a:effectLst/>
                <a:latin typeface="+mn-lt"/>
                <a:ea typeface="Times New Roman" panose="02020603050405020304" pitchFamily="18" charset="0"/>
                <a:cs typeface="Times New Roman" panose="02020603050405020304" pitchFamily="18" charset="0"/>
              </a:rPr>
              <a:t> de </a:t>
            </a:r>
            <a:r>
              <a:rPr lang="en-CA" sz="1000" u="none" dirty="0" err="1">
                <a:effectLst/>
                <a:latin typeface="+mn-lt"/>
                <a:ea typeface="Times New Roman" panose="02020603050405020304" pitchFamily="18" charset="0"/>
                <a:cs typeface="Times New Roman" panose="02020603050405020304" pitchFamily="18" charset="0"/>
              </a:rPr>
              <a:t>qualité</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en</a:t>
            </a:r>
            <a:r>
              <a:rPr lang="en-CA" sz="1000" u="none" dirty="0">
                <a:effectLst/>
                <a:latin typeface="+mn-lt"/>
                <a:ea typeface="Times New Roman" panose="02020603050405020304" pitchFamily="18" charset="0"/>
                <a:cs typeface="Times New Roman" panose="02020603050405020304" pitchFamily="18" charset="0"/>
              </a:rPr>
              <a:t> 2022 pour </a:t>
            </a:r>
            <a:r>
              <a:rPr lang="en-CA" sz="1000" u="none" dirty="0" err="1">
                <a:effectLst/>
                <a:latin typeface="+mn-lt"/>
                <a:ea typeface="Times New Roman" panose="02020603050405020304" pitchFamily="18" charset="0"/>
                <a:cs typeface="Times New Roman" panose="02020603050405020304" pitchFamily="18" charset="0"/>
              </a:rPr>
              <a:t>tenir</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compte</a:t>
            </a:r>
            <a:r>
              <a:rPr lang="en-CA" sz="1000" u="none" dirty="0">
                <a:effectLst/>
                <a:latin typeface="+mn-lt"/>
                <a:ea typeface="Times New Roman" panose="02020603050405020304" pitchFamily="18" charset="0"/>
                <a:cs typeface="Times New Roman" panose="02020603050405020304" pitchFamily="18" charset="0"/>
              </a:rPr>
              <a:t> des </a:t>
            </a:r>
            <a:r>
              <a:rPr lang="en-CA" sz="1000" u="none" dirty="0" err="1">
                <a:effectLst/>
                <a:latin typeface="+mn-lt"/>
                <a:ea typeface="Times New Roman" panose="02020603050405020304" pitchFamily="18" charset="0"/>
                <a:cs typeface="Times New Roman" panose="02020603050405020304" pitchFamily="18" charset="0"/>
              </a:rPr>
              <a:t>nouvelles</a:t>
            </a:r>
            <a:r>
              <a:rPr lang="en-CA" sz="1000" u="none" dirty="0">
                <a:effectLst/>
                <a:latin typeface="+mn-lt"/>
                <a:ea typeface="Times New Roman" panose="02020603050405020304" pitchFamily="18" charset="0"/>
                <a:cs typeface="Times New Roman" panose="02020603050405020304" pitchFamily="18" charset="0"/>
              </a:rPr>
              <a:t> directives de la Société </a:t>
            </a:r>
            <a:r>
              <a:rPr lang="en-CA" sz="1000" u="none" dirty="0" err="1">
                <a:effectLst/>
                <a:latin typeface="+mn-lt"/>
                <a:ea typeface="Times New Roman" panose="02020603050405020304" pitchFamily="18" charset="0"/>
                <a:cs typeface="Times New Roman" panose="02020603050405020304" pitchFamily="18" charset="0"/>
              </a:rPr>
              <a:t>canadienne</a:t>
            </a:r>
            <a:r>
              <a:rPr lang="en-CA" sz="1000" u="none" dirty="0">
                <a:effectLst/>
                <a:latin typeface="+mn-lt"/>
                <a:ea typeface="Times New Roman" panose="02020603050405020304" pitchFamily="18" charset="0"/>
                <a:cs typeface="Times New Roman" panose="02020603050405020304" pitchFamily="18" charset="0"/>
              </a:rPr>
              <a:t> de </a:t>
            </a:r>
            <a:r>
              <a:rPr lang="en-CA" sz="1000" u="none" dirty="0" err="1">
                <a:effectLst/>
                <a:latin typeface="+mn-lt"/>
                <a:ea typeface="Times New Roman" panose="02020603050405020304" pitchFamily="18" charset="0"/>
                <a:cs typeface="Times New Roman" panose="02020603050405020304" pitchFamily="18" charset="0"/>
              </a:rPr>
              <a:t>cardiologie</a:t>
            </a:r>
            <a:r>
              <a:rPr lang="en-CA" sz="1000" u="none" dirty="0">
                <a:effectLst/>
                <a:latin typeface="+mn-lt"/>
                <a:ea typeface="Times New Roman" panose="02020603050405020304" pitchFamily="18" charset="0"/>
                <a:cs typeface="Times New Roman" panose="02020603050405020304" pitchFamily="18" charset="0"/>
              </a:rPr>
              <a:t> et de la Société </a:t>
            </a:r>
            <a:r>
              <a:rPr lang="en-CA" sz="1000" u="none" dirty="0" err="1">
                <a:effectLst/>
                <a:latin typeface="+mn-lt"/>
                <a:ea typeface="Times New Roman" panose="02020603050405020304" pitchFamily="18" charset="0"/>
                <a:cs typeface="Times New Roman" panose="02020603050405020304" pitchFamily="18" charset="0"/>
              </a:rPr>
              <a:t>européenne</a:t>
            </a:r>
            <a:r>
              <a:rPr lang="en-CA" sz="1000" u="none" dirty="0">
                <a:effectLst/>
                <a:latin typeface="+mn-lt"/>
                <a:ea typeface="Times New Roman" panose="02020603050405020304" pitchFamily="18" charset="0"/>
                <a:cs typeface="Times New Roman" panose="02020603050405020304" pitchFamily="18" charset="0"/>
              </a:rPr>
              <a:t> de </a:t>
            </a:r>
            <a:r>
              <a:rPr lang="en-CA" sz="1000" u="none" dirty="0" err="1">
                <a:effectLst/>
                <a:latin typeface="+mn-lt"/>
                <a:ea typeface="Times New Roman" panose="02020603050405020304" pitchFamily="18" charset="0"/>
                <a:cs typeface="Times New Roman" panose="02020603050405020304" pitchFamily="18" charset="0"/>
              </a:rPr>
              <a:t>cardiologie</a:t>
            </a:r>
            <a:r>
              <a:rPr lang="en-CA" sz="1000" u="none" dirty="0">
                <a:effectLst/>
                <a:latin typeface="+mn-lt"/>
                <a:ea typeface="Times New Roman" panose="02020603050405020304" pitchFamily="18" charset="0"/>
                <a:cs typeface="Times New Roman" panose="02020603050405020304" pitchFamily="18" charset="0"/>
              </a:rPr>
              <a:t> sur la gestion des </a:t>
            </a:r>
            <a:r>
              <a:rPr lang="en-CA" sz="1000" u="none" dirty="0" err="1">
                <a:effectLst/>
                <a:latin typeface="+mn-lt"/>
                <a:ea typeface="Times New Roman" panose="02020603050405020304" pitchFamily="18" charset="0"/>
                <a:cs typeface="Times New Roman" panose="02020603050405020304" pitchFamily="18" charset="0"/>
              </a:rPr>
              <a:t>médicaments</a:t>
            </a:r>
            <a:r>
              <a:rPr lang="en-CA" sz="1000" u="none" dirty="0">
                <a:effectLst/>
                <a:latin typeface="+mn-lt"/>
                <a:ea typeface="Times New Roman" panose="02020603050405020304" pitchFamily="18" charset="0"/>
                <a:cs typeface="Times New Roman" panose="02020603050405020304" pitchFamily="18" charset="0"/>
              </a:rPr>
              <a:t> pour les </a:t>
            </a:r>
            <a:r>
              <a:rPr lang="en-CA" sz="1000" u="none" dirty="0" err="1">
                <a:effectLst/>
                <a:latin typeface="+mn-lt"/>
                <a:ea typeface="Times New Roman" panose="02020603050405020304" pitchFamily="18" charset="0"/>
                <a:cs typeface="Times New Roman" panose="02020603050405020304" pitchFamily="18" charset="0"/>
              </a:rPr>
              <a:t>personnes</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atteintes</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d’insuffisance</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cardiaque</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ayant</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une</a:t>
            </a:r>
            <a:r>
              <a:rPr lang="en-CA" sz="1000" u="none" dirty="0">
                <a:effectLst/>
                <a:latin typeface="+mn-lt"/>
                <a:ea typeface="Times New Roman" panose="02020603050405020304" pitchFamily="18" charset="0"/>
                <a:cs typeface="Times New Roman" panose="02020603050405020304" pitchFamily="18" charset="0"/>
              </a:rPr>
              <a:t> fraction </a:t>
            </a:r>
            <a:r>
              <a:rPr lang="en-CA" sz="1000" u="none" dirty="0" err="1">
                <a:effectLst/>
                <a:latin typeface="+mn-lt"/>
                <a:ea typeface="Times New Roman" panose="02020603050405020304" pitchFamily="18" charset="0"/>
                <a:cs typeface="Times New Roman" panose="02020603050405020304" pitchFamily="18" charset="0"/>
              </a:rPr>
              <a:t>d’éjection</a:t>
            </a:r>
            <a:r>
              <a:rPr lang="en-CA" sz="1000" u="none" dirty="0">
                <a:effectLst/>
                <a:latin typeface="+mn-lt"/>
                <a:ea typeface="Times New Roman" panose="02020603050405020304" pitchFamily="18" charset="0"/>
                <a:cs typeface="Times New Roman" panose="02020603050405020304" pitchFamily="18" charset="0"/>
              </a:rPr>
              <a:t> </a:t>
            </a:r>
            <a:r>
              <a:rPr lang="en-CA" sz="1000" u="none" dirty="0" err="1">
                <a:effectLst/>
                <a:latin typeface="+mn-lt"/>
                <a:ea typeface="Times New Roman" panose="02020603050405020304" pitchFamily="18" charset="0"/>
                <a:cs typeface="Times New Roman" panose="02020603050405020304" pitchFamily="18" charset="0"/>
              </a:rPr>
              <a:t>réduite</a:t>
            </a:r>
            <a:r>
              <a:rPr lang="en-CA" sz="1000" u="none" dirty="0">
                <a:effectLst/>
                <a:latin typeface="+mn-lt"/>
                <a:ea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t>Normes de qualité</a:t>
            </a:r>
            <a:br>
              <a:rPr lang="fr-CA"/>
            </a:br>
            <a:r>
              <a:rPr lang="fr-CA"/>
              <a:t>Guide de mesure</a:t>
            </a:r>
          </a:p>
        </p:txBody>
      </p:sp>
      <p:sp>
        <p:nvSpPr>
          <p:cNvPr id="5" name="Content Placeholder 4"/>
          <p:cNvSpPr>
            <a:spLocks noGrp="1"/>
          </p:cNvSpPr>
          <p:nvPr>
            <p:ph idx="4294967295"/>
            <p:custDataLst>
              <p:tags r:id="rId3"/>
            </p:custDataLst>
          </p:nvPr>
        </p:nvSpPr>
        <p:spPr>
          <a:xfrm>
            <a:off x="457200" y="2040123"/>
            <a:ext cx="4438891" cy="3121523"/>
          </a:xfrm>
        </p:spPr>
        <p:txBody>
          <a:bodyPr/>
          <a:lstStyle/>
          <a:p>
            <a:pPr marL="0" indent="0">
              <a:buNone/>
            </a:pPr>
            <a:r>
              <a:rPr lang="fr-CA" sz="1800"/>
              <a:t>Le </a:t>
            </a:r>
            <a:r>
              <a:rPr lang="fr-CA" sz="1800" b="1"/>
              <a:t>guide de mesure </a:t>
            </a:r>
            <a:r>
              <a:rPr lang="fr-CA" sz="1800"/>
              <a:t>comporte deux sections dédiées :</a:t>
            </a:r>
          </a:p>
          <a:p>
            <a:pPr lvl="0"/>
            <a:r>
              <a:rPr lang="fr-CA" sz="1800" b="1"/>
              <a:t>Mesure locale :</a:t>
            </a:r>
            <a:r>
              <a:rPr lang="fr-CA" sz="1800"/>
              <a:t> ce que vous pouvez faire pour évaluer la qualité des soins que vous fournissez à l’échelle locale.</a:t>
            </a:r>
          </a:p>
          <a:p>
            <a:pPr lvl="0"/>
            <a:r>
              <a:rPr lang="fr-CA" sz="1800" b="1"/>
              <a:t>Mesure provinciale :</a:t>
            </a:r>
            <a:r>
              <a:rPr lang="fr-CA" sz="1800"/>
              <a:t> ce que vous pouvez faire pour mesurer le succès de la norme de qualité à l’échelle provinciale.</a:t>
            </a:r>
          </a:p>
          <a:p>
            <a:pPr marL="0" indent="0">
              <a:buNone/>
            </a:pPr>
            <a:endParaRPr lang="en-US" sz="1800"/>
          </a:p>
        </p:txBody>
      </p:sp>
      <p:pic>
        <p:nvPicPr>
          <p:cNvPr id="4" name="Picture 3">
            <a:extLst>
              <a:ext uri="{FF2B5EF4-FFF2-40B4-BE49-F238E27FC236}">
                <a16:creationId xmlns:a16="http://schemas.microsoft.com/office/drawing/2014/main" id="{6E45FC81-9E2B-4E7D-ABA5-C07B519CF4CA}"/>
              </a:ext>
            </a:extLst>
          </p:cNvPr>
          <p:cNvPicPr>
            <a:picLocks noChangeAspect="1"/>
          </p:cNvPicPr>
          <p:nvPr/>
        </p:nvPicPr>
        <p:blipFill>
          <a:blip r:embed="rId6"/>
          <a:stretch>
            <a:fillRect/>
          </a:stretch>
        </p:blipFill>
        <p:spPr>
          <a:xfrm>
            <a:off x="4896091" y="1440547"/>
            <a:ext cx="3291418" cy="425167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55588"/>
            <a:ext cx="8244584" cy="1165909"/>
          </a:xfrm>
        </p:spPr>
        <p:txBody>
          <a:bodyPr/>
          <a:lstStyle/>
          <a:p>
            <a:r>
              <a:rPr lang="fr-CA" sz="2800" b="0"/>
              <a:t>Normes de qualité</a:t>
            </a:r>
            <a:br>
              <a:rPr lang="fr-CA">
                <a:highlight>
                  <a:srgbClr val="FFFF00"/>
                </a:highlight>
              </a:rPr>
            </a:br>
            <a:r>
              <a:rPr lang="fr-CA"/>
              <a:t>Tableaux de données</a:t>
            </a:r>
          </a:p>
        </p:txBody>
      </p:sp>
      <p:sp>
        <p:nvSpPr>
          <p:cNvPr id="5" name="Content Placeholder 4"/>
          <p:cNvSpPr>
            <a:spLocks noGrp="1"/>
          </p:cNvSpPr>
          <p:nvPr>
            <p:ph idx="4294967295"/>
            <p:custDataLst>
              <p:tags r:id="rId3"/>
            </p:custDataLst>
          </p:nvPr>
        </p:nvSpPr>
        <p:spPr>
          <a:xfrm>
            <a:off x="306281" y="1868238"/>
            <a:ext cx="4068771" cy="3715816"/>
          </a:xfrm>
        </p:spPr>
        <p:txBody>
          <a:bodyPr/>
          <a:lstStyle/>
          <a:p>
            <a:pPr marL="0" indent="0">
              <a:buNone/>
            </a:pPr>
            <a:r>
              <a:rPr lang="fr-CA" sz="1800"/>
              <a:t>Les </a:t>
            </a:r>
            <a:r>
              <a:rPr lang="fr-CA" sz="1800" b="1"/>
              <a:t>tableaux de données </a:t>
            </a:r>
            <a:r>
              <a:rPr lang="fr-CA" sz="1800"/>
              <a:t>peuvent être utilisés pour examiner les variations dans les résultats des indicateurs dans l’ensemble de la province. Ils comprennent des données sur les indicateurs clés :</a:t>
            </a:r>
          </a:p>
          <a:p>
            <a:pPr>
              <a:buFontTx/>
              <a:buChar char="-"/>
            </a:pPr>
            <a:r>
              <a:rPr lang="fr-CA" sz="1800"/>
              <a:t>Au fil du temps pour l’Ontario</a:t>
            </a:r>
          </a:p>
          <a:p>
            <a:pPr>
              <a:buFontTx/>
              <a:buChar char="-"/>
            </a:pPr>
            <a:r>
              <a:rPr lang="fr-CA" sz="1800"/>
              <a:t>Dans toutes les régions de l’Ontario</a:t>
            </a:r>
          </a:p>
          <a:p>
            <a:pPr>
              <a:buFontTx/>
              <a:buChar char="-"/>
            </a:pPr>
            <a:r>
              <a:rPr lang="fr-CA" sz="1800"/>
              <a:t>Pour des mesures précises de l’équité (âge, sexe, ruralité et revenu du ménage)</a:t>
            </a:r>
          </a:p>
        </p:txBody>
      </p:sp>
      <p:pic>
        <p:nvPicPr>
          <p:cNvPr id="7" name="Picture 6">
            <a:extLst>
              <a:ext uri="{FF2B5EF4-FFF2-40B4-BE49-F238E27FC236}">
                <a16:creationId xmlns:a16="http://schemas.microsoft.com/office/drawing/2014/main" id="{86973814-EDD6-7349-B995-0F165B400900}"/>
              </a:ext>
            </a:extLst>
          </p:cNvPr>
          <p:cNvPicPr>
            <a:picLocks noChangeAspect="1"/>
          </p:cNvPicPr>
          <p:nvPr/>
        </p:nvPicPr>
        <p:blipFill>
          <a:blip r:embed="rId6"/>
          <a:stretch>
            <a:fillRect/>
          </a:stretch>
        </p:blipFill>
        <p:spPr>
          <a:xfrm>
            <a:off x="4389547" y="2015974"/>
            <a:ext cx="4452369" cy="234730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751589" y="5013451"/>
            <a:ext cx="1434684" cy="1116278"/>
          </a:xfrm>
          <a:prstGeom prst="rect">
            <a:avLst/>
          </a:prstGeom>
        </p:spPr>
      </p:pic>
      <p:sp>
        <p:nvSpPr>
          <p:cNvPr id="29" name="Rectangle 28">
            <a:extLst>
              <a:ext uri="{FF2B5EF4-FFF2-40B4-BE49-F238E27FC236}">
                <a16:creationId xmlns:a16="http://schemas.microsoft.com/office/drawing/2014/main" id="{2E15B6D5-B05A-4AA1-83A0-0343AB96BC27}"/>
              </a:ext>
            </a:extLst>
          </p:cNvPr>
          <p:cNvSpPr/>
          <p:nvPr>
            <p:custDataLst>
              <p:tags r:id="rId3"/>
            </p:custDataLst>
          </p:nvPr>
        </p:nvSpPr>
        <p:spPr>
          <a:xfrm>
            <a:off x="754281" y="1960165"/>
            <a:ext cx="7729962" cy="3339376"/>
          </a:xfrm>
          <a:prstGeom prst="rect">
            <a:avLst/>
          </a:prstGeom>
        </p:spPr>
        <p:txBody>
          <a:bodyPr wrap="square">
            <a:spAutoFit/>
          </a:bodyPr>
          <a:lstStyle/>
          <a:p>
            <a:pPr defTabSz="342900"/>
            <a:r>
              <a:rPr lang="fr-CA" sz="1800" b="1" i="1" u="none" dirty="0">
                <a:solidFill>
                  <a:srgbClr val="000000"/>
                </a:solidFill>
                <a:latin typeface="Arial"/>
                <a:ea typeface="Calibri" panose="020F0502020204030204" pitchFamily="34" charset="0"/>
                <a:cs typeface="Calibri"/>
              </a:rPr>
              <a:t>Qu’est-ce que la feuille de route?</a:t>
            </a:r>
            <a:br>
              <a:rPr lang="fr-CA" sz="1800" b="1" i="1" u="none" dirty="0">
                <a:latin typeface="Arial"/>
                <a:ea typeface="Calibri" panose="020F0502020204030204" pitchFamily="34" charset="0"/>
                <a:cs typeface="Calibri" panose="020F0502020204030204" pitchFamily="34" charset="0"/>
              </a:rPr>
            </a:br>
            <a:endParaRPr lang="fr-CA" sz="1800" b="1" i="1" u="none" dirty="0">
              <a:latin typeface="Arial"/>
              <a:ea typeface="Calibri" panose="020F0502020204030204" pitchFamily="34" charset="0"/>
              <a:cs typeface="Calibri" panose="020F0502020204030204" pitchFamily="34" charset="0"/>
            </a:endParaRPr>
          </a:p>
          <a:p>
            <a:pPr marL="285750" indent="-285750" defTabSz="342900">
              <a:buFont typeface="Arial" panose="020B0604020202020204" pitchFamily="34" charset="0"/>
              <a:buChar char="•"/>
            </a:pPr>
            <a:r>
              <a:rPr lang="fr-CA" sz="1600" i="1" u="none" dirty="0">
                <a:solidFill>
                  <a:srgbClr val="000000"/>
                </a:solidFill>
                <a:latin typeface="Arial"/>
                <a:ea typeface="Calibri" panose="020F0502020204030204" pitchFamily="34" charset="0"/>
                <a:cs typeface="Calibri"/>
              </a:rPr>
              <a:t>Recommandations</a:t>
            </a:r>
            <a:r>
              <a:rPr lang="fr-CA" sz="1600" u="none" dirty="0">
                <a:solidFill>
                  <a:srgbClr val="000000"/>
                </a:solidFill>
                <a:latin typeface="Arial"/>
                <a:ea typeface="Calibri" panose="020F0502020204030204" pitchFamily="34" charset="0"/>
                <a:cs typeface="Calibri"/>
              </a:rPr>
              <a:t> éclairées par les leçons tirées des sites d’adoption précoce de l’Ontario qui </a:t>
            </a:r>
            <a:r>
              <a:rPr lang="fr-CA" sz="1600" u="none" dirty="0">
                <a:latin typeface="Arial"/>
                <a:ea typeface="Calibri" panose="020F0502020204030204" pitchFamily="34" charset="0"/>
                <a:cs typeface="Calibri"/>
              </a:rPr>
              <a:t>entreprennent la </a:t>
            </a:r>
            <a:r>
              <a:rPr lang="fr-CA" sz="1600" u="none" dirty="0">
                <a:solidFill>
                  <a:srgbClr val="000000"/>
                </a:solidFill>
                <a:latin typeface="Arial"/>
                <a:ea typeface="Calibri" panose="020F0502020204030204" pitchFamily="34" charset="0"/>
                <a:cs typeface="Calibri"/>
              </a:rPr>
              <a:t>mise en œuvre d’un modèle intégré de soins pour l’insuffisance cardiaque (</a:t>
            </a:r>
            <a:r>
              <a:rPr lang="fr-CA" sz="1600" u="none" dirty="0">
                <a:solidFill>
                  <a:srgbClr val="000000"/>
                </a:solidFill>
                <a:latin typeface="Arial"/>
                <a:ea typeface="Calibri" panose="020F0502020204030204" pitchFamily="34" charset="0"/>
                <a:cs typeface="Calibri"/>
                <a:hlinkClick r:id="rId8"/>
              </a:rPr>
              <a:t>le modèle « </a:t>
            </a:r>
            <a:r>
              <a:rPr lang="fr-CA" sz="1600" u="none" dirty="0" err="1">
                <a:solidFill>
                  <a:srgbClr val="000000"/>
                </a:solidFill>
                <a:latin typeface="Arial"/>
                <a:ea typeface="Calibri" panose="020F0502020204030204" pitchFamily="34" charset="0"/>
                <a:cs typeface="Calibri"/>
                <a:hlinkClick r:id="rId8"/>
              </a:rPr>
              <a:t>Spoke</a:t>
            </a:r>
            <a:r>
              <a:rPr lang="fr-CA" sz="1600" u="none" dirty="0">
                <a:solidFill>
                  <a:srgbClr val="000000"/>
                </a:solidFill>
                <a:latin typeface="Arial"/>
                <a:ea typeface="Calibri" panose="020F0502020204030204" pitchFamily="34" charset="0"/>
                <a:cs typeface="Calibri"/>
                <a:hlinkClick r:id="rId8"/>
              </a:rPr>
              <a:t>-Hub-Node »</a:t>
            </a:r>
            <a:r>
              <a:rPr lang="fr-CA" sz="1600" u="none" dirty="0">
                <a:solidFill>
                  <a:srgbClr val="000000"/>
                </a:solidFill>
                <a:latin typeface="Arial"/>
                <a:ea typeface="Calibri" panose="020F0502020204030204" pitchFamily="34" charset="0"/>
                <a:cs typeface="Calibri"/>
              </a:rPr>
              <a:t>) et la norme de qualité sur les soins fournis dans la collectivité pour l’insuffisance cardiaque </a:t>
            </a:r>
          </a:p>
          <a:p>
            <a:pPr defTabSz="342900"/>
            <a:endParaRPr lang="en-US" sz="1600" u="none" dirty="0">
              <a:solidFill>
                <a:srgbClr val="000000"/>
              </a:solidFill>
              <a:ea typeface="Calibri" panose="020F0502020204030204" pitchFamily="34" charset="0"/>
              <a:cs typeface="Calibri" panose="020F0502020204030204" pitchFamily="34" charset="0"/>
            </a:endParaRPr>
          </a:p>
          <a:p>
            <a:pPr marL="285750" indent="-285750" defTabSz="342900">
              <a:buFont typeface="Arial" panose="020B0604020202020204" pitchFamily="34" charset="0"/>
              <a:buChar char="•"/>
            </a:pPr>
            <a:r>
              <a:rPr lang="fr-CA" sz="1600" b="1" i="1" u="none" dirty="0">
                <a:solidFill>
                  <a:srgbClr val="000000"/>
                </a:solidFill>
                <a:latin typeface="Arial"/>
                <a:ea typeface="Calibri" panose="020F0502020204030204" pitchFamily="34" charset="0"/>
                <a:cs typeface="Arial"/>
              </a:rPr>
              <a:t>La feuille de route pour l’amélioration des soins intégrés pour l’insuffisance cardiaque</a:t>
            </a:r>
            <a:r>
              <a:rPr lang="fr-CA" sz="1600" u="none" dirty="0">
                <a:solidFill>
                  <a:srgbClr val="000000"/>
                </a:solidFill>
                <a:latin typeface="Arial"/>
                <a:ea typeface="Calibri" panose="020F0502020204030204" pitchFamily="34" charset="0"/>
                <a:cs typeface="Calibri"/>
              </a:rPr>
              <a:t>, un </a:t>
            </a:r>
            <a:r>
              <a:rPr lang="fr-CA" sz="1600" b="1" i="1" u="none" dirty="0">
                <a:solidFill>
                  <a:srgbClr val="000000"/>
                </a:solidFill>
                <a:latin typeface="Arial"/>
                <a:ea typeface="Calibri" panose="020F0502020204030204" pitchFamily="34" charset="0"/>
                <a:cs typeface="Calibri"/>
              </a:rPr>
              <a:t>rapport d’évaluation</a:t>
            </a:r>
            <a:r>
              <a:rPr lang="fr-CA" sz="1600" u="none" dirty="0">
                <a:solidFill>
                  <a:srgbClr val="000000"/>
                </a:solidFill>
                <a:latin typeface="Arial"/>
                <a:ea typeface="Calibri" panose="020F0502020204030204" pitchFamily="34" charset="0"/>
                <a:cs typeface="Calibri"/>
              </a:rPr>
              <a:t> supplémentaire et une </a:t>
            </a:r>
            <a:r>
              <a:rPr lang="fr-CA" sz="1600" b="1" i="1" u="none" dirty="0">
                <a:solidFill>
                  <a:srgbClr val="000000"/>
                </a:solidFill>
                <a:latin typeface="Arial"/>
                <a:ea typeface="Calibri" panose="020F0502020204030204" pitchFamily="34" charset="0"/>
                <a:cs typeface="Calibri"/>
              </a:rPr>
              <a:t>trousse d’outils d’aide à la mise en œuvre </a:t>
            </a:r>
            <a:r>
              <a:rPr lang="fr-CA" sz="1600" u="none" dirty="0">
                <a:solidFill>
                  <a:srgbClr val="000000"/>
                </a:solidFill>
                <a:latin typeface="Arial"/>
                <a:ea typeface="Calibri" panose="020F0502020204030204" pitchFamily="34" charset="0"/>
                <a:cs typeface="Calibri"/>
              </a:rPr>
              <a:t>sont</a:t>
            </a:r>
            <a:r>
              <a:rPr lang="fr-CA" sz="1600" u="none" dirty="0">
                <a:latin typeface="Arial"/>
                <a:ea typeface="Calibri" panose="020F0502020204030204" pitchFamily="34" charset="0"/>
                <a:cs typeface="Calibri"/>
              </a:rPr>
              <a:t> ciblés pour la publication sur </a:t>
            </a:r>
            <a:r>
              <a:rPr lang="fr-CA" sz="1600" u="none" dirty="0">
                <a:latin typeface="Arial"/>
                <a:ea typeface="Calibri" panose="020F0502020204030204" pitchFamily="34" charset="0"/>
                <a:cs typeface="Calibri"/>
                <a:hlinkClick r:id="rId9"/>
              </a:rPr>
              <a:t>le </a:t>
            </a:r>
            <a:r>
              <a:rPr lang="fr-CA" sz="1600" u="none" dirty="0">
                <a:solidFill>
                  <a:srgbClr val="000000"/>
                </a:solidFill>
                <a:latin typeface="Arial"/>
                <a:ea typeface="Calibri" panose="020F0502020204030204" pitchFamily="34" charset="0"/>
                <a:cs typeface="Calibri"/>
                <a:hlinkClick r:id="rId9"/>
              </a:rPr>
              <a:t>site Web de CorHealth Ontario</a:t>
            </a:r>
            <a:r>
              <a:rPr lang="fr-CA" sz="1600" u="none" dirty="0">
                <a:solidFill>
                  <a:srgbClr val="000000"/>
                </a:solidFill>
                <a:latin typeface="Arial"/>
                <a:ea typeface="Calibri" panose="020F0502020204030204" pitchFamily="34" charset="0"/>
                <a:cs typeface="Calibri"/>
              </a:rPr>
              <a:t> </a:t>
            </a:r>
            <a:r>
              <a:rPr lang="fr-CA" sz="1600" i="1" u="none" dirty="0">
                <a:solidFill>
                  <a:srgbClr val="000000"/>
                </a:solidFill>
                <a:latin typeface="Arial"/>
                <a:ea typeface="Calibri" panose="020F0502020204030204" pitchFamily="34" charset="0"/>
                <a:cs typeface="Calibri"/>
              </a:rPr>
              <a:t>(disponible seulement en anglais)</a:t>
            </a:r>
          </a:p>
          <a:p>
            <a:pPr marL="742950" lvl="1" indent="-285750" defTabSz="342900">
              <a:buFont typeface="Arial" panose="020B0604020202020204" pitchFamily="34" charset="0"/>
              <a:buChar char="•"/>
            </a:pPr>
            <a:endParaRPr lang="en-US" sz="1600" u="none" dirty="0">
              <a:solidFill>
                <a:srgbClr val="000000"/>
              </a:solidFill>
              <a:ea typeface="Calibri" panose="020F0502020204030204" pitchFamily="34" charset="0"/>
              <a:cs typeface="Calibri" panose="020F0502020204030204" pitchFamily="34" charset="0"/>
            </a:endParaRPr>
          </a:p>
          <a:p>
            <a:pPr defTabSz="342900"/>
            <a:endParaRPr lang="en-US" sz="1500" dirty="0">
              <a:solidFill>
                <a:srgbClr val="000000"/>
              </a:solidFill>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278488EB-BD7F-4699-9FD6-2907E58878AE}"/>
              </a:ext>
            </a:extLst>
          </p:cNvPr>
          <p:cNvSpPr>
            <a:spLocks noGrp="1"/>
          </p:cNvSpPr>
          <p:nvPr>
            <p:ph type="title"/>
            <p:custDataLst>
              <p:tags r:id="rId4"/>
            </p:custDataLst>
          </p:nvPr>
        </p:nvSpPr>
        <p:spPr>
          <a:xfrm>
            <a:off x="754281" y="1376198"/>
            <a:ext cx="7916861" cy="962705"/>
          </a:xfrm>
        </p:spPr>
        <p:txBody>
          <a:bodyPr/>
          <a:lstStyle/>
          <a:p>
            <a:r>
              <a:rPr lang="fr-CA" sz="3200" dirty="0"/>
              <a:t>Feuille de route de CorHealth Ontario pour l’amélioration des soins intégrés pour l’insuffisance cardiaque</a:t>
            </a:r>
            <a:br>
              <a:rPr lang="fr-CA" sz="3200" dirty="0"/>
            </a:br>
            <a:br>
              <a:rPr lang="fr-CA" sz="3200" dirty="0"/>
            </a:br>
            <a:br>
              <a:rPr lang="fr-CA" sz="2000" i="1" dirty="0">
                <a:solidFill>
                  <a:srgbClr val="000000"/>
                </a:solidFill>
                <a:ea typeface="Calibri" panose="020F0502020204030204" pitchFamily="34" charset="0"/>
                <a:cs typeface="Calibri" panose="020F0502020204030204" pitchFamily="34" charset="0"/>
              </a:rPr>
            </a:br>
            <a:br>
              <a:rPr lang="fr-CA" sz="2000" i="1" dirty="0">
                <a:solidFill>
                  <a:srgbClr val="000000"/>
                </a:solidFill>
                <a:ea typeface="Calibri" panose="020F0502020204030204" pitchFamily="34" charset="0"/>
                <a:cs typeface="Calibri" panose="020F0502020204030204" pitchFamily="34" charset="0"/>
              </a:rPr>
            </a:br>
            <a:br>
              <a:rPr lang="fr-CA" sz="2000" i="1" dirty="0">
                <a:solidFill>
                  <a:srgbClr val="000000"/>
                </a:solidFill>
                <a:ea typeface="Calibri" panose="020F0502020204030204" pitchFamily="34" charset="0"/>
                <a:cs typeface="Calibri" panose="020F0502020204030204" pitchFamily="34" charset="0"/>
              </a:rPr>
            </a:br>
            <a:endParaRPr lang="fr-CA" sz="2000" i="1" dirty="0">
              <a:solidFill>
                <a:srgbClr val="000000"/>
              </a:solidFill>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8247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7448" y="1593747"/>
            <a:ext cx="7765023" cy="1969761"/>
          </a:xfrm>
        </p:spPr>
        <p:txBody>
          <a:bodyPr/>
          <a:lstStyle/>
          <a:p>
            <a:r>
              <a:rPr lang="fr-CA" sz="4800"/>
              <a:t>Pourquoi une norme de qualité pour l’insuffisance cardiaque en Ontario?</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custDataLst>
              <p:tags r:id="rId2"/>
            </p:custDataLst>
          </p:nvPr>
        </p:nvSpPr>
        <p:spPr>
          <a:xfrm>
            <a:off x="4679213" y="1740096"/>
            <a:ext cx="3657775" cy="3970318"/>
          </a:xfrm>
          <a:prstGeom prst="rect">
            <a:avLst/>
          </a:prstGeom>
          <a:noFill/>
        </p:spPr>
        <p:txBody>
          <a:bodyPr wrap="square" rtlCol="0" anchor="t">
            <a:spAutoFit/>
          </a:bodyPr>
          <a:lstStyle/>
          <a:p>
            <a:pPr algn="ctr">
              <a:defRPr/>
            </a:pPr>
            <a:r>
              <a:rPr lang="fr-CA" sz="3600" b="1" u="none" dirty="0">
                <a:solidFill>
                  <a:srgbClr val="00A0AF"/>
                </a:solidFill>
                <a:latin typeface="Arial"/>
                <a:ea typeface="MS PGothic"/>
                <a:cs typeface="Arial"/>
              </a:rPr>
              <a:t>1 personne sur 25 âgée</a:t>
            </a:r>
            <a:r>
              <a:rPr lang="fr-CA" sz="3600" u="none" dirty="0">
                <a:solidFill>
                  <a:srgbClr val="00A0AF"/>
                </a:solidFill>
                <a:latin typeface="Arial"/>
                <a:ea typeface="MS PGothic"/>
                <a:cs typeface="Arial"/>
              </a:rPr>
              <a:t> </a:t>
            </a:r>
            <a:r>
              <a:rPr lang="fr-CA" sz="3600" u="none" dirty="0">
                <a:solidFill>
                  <a:srgbClr val="000000"/>
                </a:solidFill>
                <a:latin typeface="Arial"/>
                <a:ea typeface="MS PGothic"/>
                <a:cs typeface="Arial"/>
              </a:rPr>
              <a:t>de 40 ans et plus </a:t>
            </a:r>
            <a:r>
              <a:rPr lang="fr-CA" sz="3600" u="none" dirty="0">
                <a:latin typeface="Arial"/>
                <a:ea typeface="MS PGothic"/>
                <a:cs typeface="Arial"/>
              </a:rPr>
              <a:t>est atteinte d’</a:t>
            </a:r>
            <a:r>
              <a:rPr lang="fr-CA" sz="3600" u="none" dirty="0">
                <a:solidFill>
                  <a:srgbClr val="000000"/>
                </a:solidFill>
                <a:latin typeface="Arial"/>
                <a:ea typeface="MS PGothic"/>
                <a:cs typeface="Arial"/>
              </a:rPr>
              <a:t>insuffisance cardiaque</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 name="TextBox 15">
            <a:extLst>
              <a:ext uri="{FF2B5EF4-FFF2-40B4-BE49-F238E27FC236}">
                <a16:creationId xmlns:a16="http://schemas.microsoft.com/office/drawing/2014/main" id="{36D89380-1101-474D-88FC-0961DC0B338A}"/>
              </a:ext>
            </a:extLst>
          </p:cNvPr>
          <p:cNvSpPr txBox="1"/>
          <p:nvPr>
            <p:custDataLst>
              <p:tags r:id="rId3"/>
            </p:custDataLst>
          </p:nvPr>
        </p:nvSpPr>
        <p:spPr>
          <a:xfrm>
            <a:off x="35979" y="6393669"/>
            <a:ext cx="8335697" cy="430887"/>
          </a:xfrm>
          <a:prstGeom prst="rect">
            <a:avLst/>
          </a:prstGeom>
          <a:noFill/>
        </p:spPr>
        <p:txBody>
          <a:bodyPr wrap="square" rtlCol="0">
            <a:spAutoFit/>
          </a:bodyPr>
          <a:lstStyle/>
          <a:p>
            <a:r>
              <a:rPr lang="fr-CA" sz="1100" u="none" dirty="0"/>
              <a:t>Source : </a:t>
            </a:r>
            <a:r>
              <a:rPr lang="fr-CA" sz="1100" u="none" dirty="0" err="1"/>
              <a:t>Heart</a:t>
            </a:r>
            <a:r>
              <a:rPr lang="fr-CA" sz="1100" u="none" dirty="0"/>
              <a:t> Failure </a:t>
            </a:r>
            <a:r>
              <a:rPr lang="fr-CA" sz="1100" u="none" dirty="0" err="1"/>
              <a:t>Cohort</a:t>
            </a:r>
            <a:r>
              <a:rPr lang="fr-CA" sz="1100" u="none" dirty="0"/>
              <a:t> (Schultz SE, et al.), 2017-2018, fourni par l’Institute for </a:t>
            </a:r>
            <a:r>
              <a:rPr lang="fr-CA" sz="1100" u="none" dirty="0" err="1"/>
              <a:t>Clinical</a:t>
            </a:r>
            <a:r>
              <a:rPr lang="fr-CA" sz="1100" u="none" dirty="0"/>
              <a:t> </a:t>
            </a:r>
            <a:r>
              <a:rPr lang="fr-CA" sz="1100" u="none" dirty="0" err="1">
                <a:cs typeface="Arial"/>
              </a:rPr>
              <a:t>Evaluative</a:t>
            </a:r>
            <a:r>
              <a:rPr lang="fr-CA" sz="1100" u="none" dirty="0">
                <a:cs typeface="Arial"/>
              </a:rPr>
              <a:t> Sciences (ICES)</a:t>
            </a:r>
            <a:r>
              <a:rPr lang="fr-CA" sz="1100" u="none" dirty="0"/>
              <a:t>.</a:t>
            </a:r>
            <a:r>
              <a:rPr lang="fr-CA" sz="1100" u="none" dirty="0">
                <a:cs typeface="Arial"/>
              </a:rPr>
              <a:t> Tableau 17-10-0086-01, Statistique Canada. </a:t>
            </a:r>
          </a:p>
        </p:txBody>
      </p:sp>
      <p:pic>
        <p:nvPicPr>
          <p:cNvPr id="33" name="Graphic 32">
            <a:extLst>
              <a:ext uri="{FF2B5EF4-FFF2-40B4-BE49-F238E27FC236}">
                <a16:creationId xmlns:a16="http://schemas.microsoft.com/office/drawing/2014/main" id="{3B7A2C36-560A-294D-9D43-06D4800F2C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59117" y="1699464"/>
            <a:ext cx="601349" cy="601349"/>
          </a:xfrm>
          <a:prstGeom prst="rect">
            <a:avLst/>
          </a:prstGeom>
        </p:spPr>
      </p:pic>
      <p:pic>
        <p:nvPicPr>
          <p:cNvPr id="34" name="Graphic 33">
            <a:extLst>
              <a:ext uri="{FF2B5EF4-FFF2-40B4-BE49-F238E27FC236}">
                <a16:creationId xmlns:a16="http://schemas.microsoft.com/office/drawing/2014/main" id="{C311E33F-F67F-8344-AEC4-E84342811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01630" y="3160150"/>
            <a:ext cx="716322" cy="716322"/>
          </a:xfrm>
          <a:prstGeom prst="rect">
            <a:avLst/>
          </a:prstGeom>
        </p:spPr>
      </p:pic>
      <p:pic>
        <p:nvPicPr>
          <p:cNvPr id="35" name="Graphic 34">
            <a:extLst>
              <a:ext uri="{FF2B5EF4-FFF2-40B4-BE49-F238E27FC236}">
                <a16:creationId xmlns:a16="http://schemas.microsoft.com/office/drawing/2014/main" id="{F8E9725E-1F9D-6D44-90C4-FEFA4D50A5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5943" y="3199586"/>
            <a:ext cx="653873" cy="653873"/>
          </a:xfrm>
          <a:prstGeom prst="rect">
            <a:avLst/>
          </a:prstGeom>
        </p:spPr>
      </p:pic>
      <p:pic>
        <p:nvPicPr>
          <p:cNvPr id="36" name="Graphic 35">
            <a:extLst>
              <a:ext uri="{FF2B5EF4-FFF2-40B4-BE49-F238E27FC236}">
                <a16:creationId xmlns:a16="http://schemas.microsoft.com/office/drawing/2014/main" id="{27ADE615-1527-CD4B-ADF2-20A6D6AA39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5760" y="4640492"/>
            <a:ext cx="740593" cy="740593"/>
          </a:xfrm>
          <a:prstGeom prst="rect">
            <a:avLst/>
          </a:prstGeom>
        </p:spPr>
      </p:pic>
      <p:pic>
        <p:nvPicPr>
          <p:cNvPr id="37" name="Graphic 36">
            <a:extLst>
              <a:ext uri="{FF2B5EF4-FFF2-40B4-BE49-F238E27FC236}">
                <a16:creationId xmlns:a16="http://schemas.microsoft.com/office/drawing/2014/main" id="{AD16BE39-A583-BE49-A2ED-F1BE9D2482F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73172" y="3103334"/>
            <a:ext cx="858682" cy="858682"/>
          </a:xfrm>
          <a:prstGeom prst="rect">
            <a:avLst/>
          </a:prstGeom>
        </p:spPr>
      </p:pic>
      <p:pic>
        <p:nvPicPr>
          <p:cNvPr id="38" name="Graphic 37">
            <a:extLst>
              <a:ext uri="{FF2B5EF4-FFF2-40B4-BE49-F238E27FC236}">
                <a16:creationId xmlns:a16="http://schemas.microsoft.com/office/drawing/2014/main" id="{1DC18E9D-9A63-1C46-884F-0324D1C738A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73172" y="1557543"/>
            <a:ext cx="858682" cy="858682"/>
          </a:xfrm>
          <a:prstGeom prst="rect">
            <a:avLst/>
          </a:prstGeom>
        </p:spPr>
      </p:pic>
      <p:pic>
        <p:nvPicPr>
          <p:cNvPr id="39" name="Graphic 38">
            <a:extLst>
              <a:ext uri="{FF2B5EF4-FFF2-40B4-BE49-F238E27FC236}">
                <a16:creationId xmlns:a16="http://schemas.microsoft.com/office/drawing/2014/main" id="{10231FF1-22DA-D145-8725-2DB2F40311C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39694" y="2434448"/>
            <a:ext cx="626370" cy="626370"/>
          </a:xfrm>
          <a:prstGeom prst="rect">
            <a:avLst/>
          </a:prstGeom>
        </p:spPr>
      </p:pic>
      <p:pic>
        <p:nvPicPr>
          <p:cNvPr id="40" name="Graphic 39">
            <a:extLst>
              <a:ext uri="{FF2B5EF4-FFF2-40B4-BE49-F238E27FC236}">
                <a16:creationId xmlns:a16="http://schemas.microsoft.com/office/drawing/2014/main" id="{EA81DB9F-73D0-944D-9E36-5230E4828D2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63480" y="2455816"/>
            <a:ext cx="685152" cy="685152"/>
          </a:xfrm>
          <a:prstGeom prst="rect">
            <a:avLst/>
          </a:prstGeom>
        </p:spPr>
      </p:pic>
      <p:pic>
        <p:nvPicPr>
          <p:cNvPr id="41" name="Graphic 40">
            <a:extLst>
              <a:ext uri="{FF2B5EF4-FFF2-40B4-BE49-F238E27FC236}">
                <a16:creationId xmlns:a16="http://schemas.microsoft.com/office/drawing/2014/main" id="{7AE0AFD8-7D98-1444-B3CE-B019C13795D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18468" y="1655433"/>
            <a:ext cx="668823" cy="668823"/>
          </a:xfrm>
          <a:prstGeom prst="rect">
            <a:avLst/>
          </a:prstGeom>
        </p:spPr>
      </p:pic>
      <p:pic>
        <p:nvPicPr>
          <p:cNvPr id="42" name="Graphic 41">
            <a:extLst>
              <a:ext uri="{FF2B5EF4-FFF2-40B4-BE49-F238E27FC236}">
                <a16:creationId xmlns:a16="http://schemas.microsoft.com/office/drawing/2014/main" id="{1BAC5DCE-6910-9246-8442-5607A316D4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4485" y="4625518"/>
            <a:ext cx="740593" cy="740593"/>
          </a:xfrm>
          <a:prstGeom prst="rect">
            <a:avLst/>
          </a:prstGeom>
        </p:spPr>
      </p:pic>
      <p:pic>
        <p:nvPicPr>
          <p:cNvPr id="43" name="Graphic 42">
            <a:extLst>
              <a:ext uri="{FF2B5EF4-FFF2-40B4-BE49-F238E27FC236}">
                <a16:creationId xmlns:a16="http://schemas.microsoft.com/office/drawing/2014/main" id="{88FA1098-F405-2C4E-86BF-1E94DD8717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9120" y="1652730"/>
            <a:ext cx="653873" cy="653873"/>
          </a:xfrm>
          <a:prstGeom prst="rect">
            <a:avLst/>
          </a:prstGeom>
        </p:spPr>
      </p:pic>
      <p:pic>
        <p:nvPicPr>
          <p:cNvPr id="44" name="Graphic 43">
            <a:extLst>
              <a:ext uri="{FF2B5EF4-FFF2-40B4-BE49-F238E27FC236}">
                <a16:creationId xmlns:a16="http://schemas.microsoft.com/office/drawing/2014/main" id="{204C03B9-A7F6-BE40-8360-54052F0A6D6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71645" y="3218741"/>
            <a:ext cx="668823" cy="668823"/>
          </a:xfrm>
          <a:prstGeom prst="rect">
            <a:avLst/>
          </a:prstGeom>
        </p:spPr>
      </p:pic>
      <p:pic>
        <p:nvPicPr>
          <p:cNvPr id="45" name="Graphic 44">
            <a:extLst>
              <a:ext uri="{FF2B5EF4-FFF2-40B4-BE49-F238E27FC236}">
                <a16:creationId xmlns:a16="http://schemas.microsoft.com/office/drawing/2014/main" id="{CC07758B-367F-FA40-B16E-FA5D7D6D8E5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291240" y="2455650"/>
            <a:ext cx="622547" cy="622547"/>
          </a:xfrm>
          <a:prstGeom prst="rect">
            <a:avLst/>
          </a:prstGeom>
        </p:spPr>
      </p:pic>
      <p:pic>
        <p:nvPicPr>
          <p:cNvPr id="48" name="Graphic 47">
            <a:extLst>
              <a:ext uri="{FF2B5EF4-FFF2-40B4-BE49-F238E27FC236}">
                <a16:creationId xmlns:a16="http://schemas.microsoft.com/office/drawing/2014/main" id="{A4ED9B6A-77DA-F944-B588-EBC8F78889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876" y="1684009"/>
            <a:ext cx="601348" cy="601348"/>
          </a:xfrm>
          <a:prstGeom prst="rect">
            <a:avLst/>
          </a:prstGeom>
        </p:spPr>
      </p:pic>
      <p:pic>
        <p:nvPicPr>
          <p:cNvPr id="50" name="Graphic 49">
            <a:extLst>
              <a:ext uri="{FF2B5EF4-FFF2-40B4-BE49-F238E27FC236}">
                <a16:creationId xmlns:a16="http://schemas.microsoft.com/office/drawing/2014/main" id="{67F71CC9-1F4E-D744-BB40-D662B3AE90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8518" y="2462072"/>
            <a:ext cx="622547" cy="622547"/>
          </a:xfrm>
          <a:prstGeom prst="rect">
            <a:avLst/>
          </a:prstGeom>
        </p:spPr>
      </p:pic>
      <p:pic>
        <p:nvPicPr>
          <p:cNvPr id="52" name="Graphic 51">
            <a:extLst>
              <a:ext uri="{FF2B5EF4-FFF2-40B4-BE49-F238E27FC236}">
                <a16:creationId xmlns:a16="http://schemas.microsoft.com/office/drawing/2014/main" id="{8BE45998-1EB1-AA49-AA0D-42FAB86614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59117" y="3994867"/>
            <a:ext cx="601349" cy="601349"/>
          </a:xfrm>
          <a:prstGeom prst="rect">
            <a:avLst/>
          </a:prstGeom>
        </p:spPr>
      </p:pic>
      <p:pic>
        <p:nvPicPr>
          <p:cNvPr id="57" name="Graphic 56">
            <a:extLst>
              <a:ext uri="{FF2B5EF4-FFF2-40B4-BE49-F238E27FC236}">
                <a16:creationId xmlns:a16="http://schemas.microsoft.com/office/drawing/2014/main" id="{ABFBC5C1-3CDD-464B-88EE-CC409AF3D0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815" y="3858271"/>
            <a:ext cx="716322" cy="716322"/>
          </a:xfrm>
          <a:prstGeom prst="rect">
            <a:avLst/>
          </a:prstGeom>
        </p:spPr>
      </p:pic>
      <p:pic>
        <p:nvPicPr>
          <p:cNvPr id="58" name="Graphic 57">
            <a:extLst>
              <a:ext uri="{FF2B5EF4-FFF2-40B4-BE49-F238E27FC236}">
                <a16:creationId xmlns:a16="http://schemas.microsoft.com/office/drawing/2014/main" id="{5AF8E925-A513-6A41-9ECD-F07BBAED696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5370" y="3070360"/>
            <a:ext cx="858682" cy="858682"/>
          </a:xfrm>
          <a:prstGeom prst="rect">
            <a:avLst/>
          </a:prstGeom>
        </p:spPr>
      </p:pic>
      <p:pic>
        <p:nvPicPr>
          <p:cNvPr id="59" name="Graphic 58">
            <a:extLst>
              <a:ext uri="{FF2B5EF4-FFF2-40B4-BE49-F238E27FC236}">
                <a16:creationId xmlns:a16="http://schemas.microsoft.com/office/drawing/2014/main" id="{02CF5D48-3780-484B-A648-EF91E7E588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73172" y="3887137"/>
            <a:ext cx="858682" cy="858682"/>
          </a:xfrm>
          <a:prstGeom prst="rect">
            <a:avLst/>
          </a:prstGeom>
        </p:spPr>
      </p:pic>
      <p:pic>
        <p:nvPicPr>
          <p:cNvPr id="60" name="Graphic 59">
            <a:extLst>
              <a:ext uri="{FF2B5EF4-FFF2-40B4-BE49-F238E27FC236}">
                <a16:creationId xmlns:a16="http://schemas.microsoft.com/office/drawing/2014/main" id="{4C5810B9-294B-E84F-8BEE-8269F61EF17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39694" y="3977939"/>
            <a:ext cx="626370" cy="626370"/>
          </a:xfrm>
          <a:prstGeom prst="rect">
            <a:avLst/>
          </a:prstGeom>
        </p:spPr>
      </p:pic>
      <p:pic>
        <p:nvPicPr>
          <p:cNvPr id="61" name="Graphic 60">
            <a:extLst>
              <a:ext uri="{FF2B5EF4-FFF2-40B4-BE49-F238E27FC236}">
                <a16:creationId xmlns:a16="http://schemas.microsoft.com/office/drawing/2014/main" id="{530BC3F3-A1D9-5544-8D0B-149FEF07F24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71645" y="3936761"/>
            <a:ext cx="668823" cy="668823"/>
          </a:xfrm>
          <a:prstGeom prst="rect">
            <a:avLst/>
          </a:prstGeom>
        </p:spPr>
      </p:pic>
      <p:pic>
        <p:nvPicPr>
          <p:cNvPr id="62" name="Graphic 61">
            <a:extLst>
              <a:ext uri="{FF2B5EF4-FFF2-40B4-BE49-F238E27FC236}">
                <a16:creationId xmlns:a16="http://schemas.microsoft.com/office/drawing/2014/main" id="{0AC6958D-12F8-BD4F-A920-8DA91FA7EA3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18468" y="4685926"/>
            <a:ext cx="668823" cy="668823"/>
          </a:xfrm>
          <a:prstGeom prst="rect">
            <a:avLst/>
          </a:prstGeom>
        </p:spPr>
      </p:pic>
      <p:pic>
        <p:nvPicPr>
          <p:cNvPr id="63" name="Graphic 62">
            <a:extLst>
              <a:ext uri="{FF2B5EF4-FFF2-40B4-BE49-F238E27FC236}">
                <a16:creationId xmlns:a16="http://schemas.microsoft.com/office/drawing/2014/main" id="{2EDCCF34-0038-594A-8B5E-8616877027E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291240" y="4742380"/>
            <a:ext cx="622547" cy="622547"/>
          </a:xfrm>
          <a:prstGeom prst="rect">
            <a:avLst/>
          </a:prstGeom>
        </p:spPr>
      </p:pic>
      <p:pic>
        <p:nvPicPr>
          <p:cNvPr id="64" name="Graphic 63">
            <a:extLst>
              <a:ext uri="{FF2B5EF4-FFF2-40B4-BE49-F238E27FC236}">
                <a16:creationId xmlns:a16="http://schemas.microsoft.com/office/drawing/2014/main" id="{D71ED397-0D19-B540-A7DC-E75EFDF8EA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8518" y="4714611"/>
            <a:ext cx="622547" cy="622547"/>
          </a:xfrm>
          <a:prstGeom prst="rect">
            <a:avLst/>
          </a:prstGeom>
        </p:spPr>
      </p:pic>
      <p:pic>
        <p:nvPicPr>
          <p:cNvPr id="65" name="Graphic 64">
            <a:extLst>
              <a:ext uri="{FF2B5EF4-FFF2-40B4-BE49-F238E27FC236}">
                <a16:creationId xmlns:a16="http://schemas.microsoft.com/office/drawing/2014/main" id="{719A186C-2C5B-CB49-82F2-BD5E99F989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762" y="2459089"/>
            <a:ext cx="601349" cy="601349"/>
          </a:xfrm>
          <a:prstGeom prst="rect">
            <a:avLst/>
          </a:prstGeom>
        </p:spPr>
      </p:pic>
    </p:spTree>
    <p:custDataLst>
      <p:tags r:id="rId1"/>
    </p:custDataLst>
    <p:extLst>
      <p:ext uri="{BB962C8B-B14F-4D97-AF65-F5344CB8AC3E}">
        <p14:creationId xmlns:p14="http://schemas.microsoft.com/office/powerpoint/2010/main" val="375564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51657-5B4A-45D7-A7D9-35E292CCC666}"/>
              </a:ext>
            </a:extLst>
          </p:cNvPr>
          <p:cNvSpPr txBox="1"/>
          <p:nvPr>
            <p:custDataLst>
              <p:tags r:id="rId2"/>
            </p:custDataLst>
          </p:nvPr>
        </p:nvSpPr>
        <p:spPr>
          <a:xfrm>
            <a:off x="425552" y="792321"/>
            <a:ext cx="4146448" cy="5386090"/>
          </a:xfrm>
          <a:prstGeom prst="rect">
            <a:avLst/>
          </a:prstGeom>
          <a:noFill/>
        </p:spPr>
        <p:txBody>
          <a:bodyPr wrap="square" rtlCol="0" anchor="t">
            <a:spAutoFit/>
          </a:bodyPr>
          <a:lstStyle/>
          <a:p>
            <a:pPr algn="ctr"/>
            <a:r>
              <a:rPr lang="fr-CA" sz="3600" u="none" dirty="0">
                <a:solidFill>
                  <a:srgbClr val="000000"/>
                </a:solidFill>
                <a:latin typeface="Arial"/>
                <a:ea typeface="MS PGothic"/>
                <a:cs typeface="Arial"/>
              </a:rPr>
              <a:t> </a:t>
            </a:r>
            <a:r>
              <a:rPr lang="fr-CA" sz="2800" u="none" dirty="0">
                <a:solidFill>
                  <a:srgbClr val="000000"/>
                </a:solidFill>
                <a:latin typeface="Arial"/>
                <a:ea typeface="MS PGothic"/>
                <a:cs typeface="Arial"/>
              </a:rPr>
              <a:t>Plus de </a:t>
            </a:r>
            <a:r>
              <a:rPr lang="fr-CA" sz="2800" b="1" u="none" dirty="0">
                <a:solidFill>
                  <a:schemeClr val="accent2"/>
                </a:solidFill>
                <a:latin typeface="Arial"/>
                <a:ea typeface="MS PGothic"/>
                <a:cs typeface="Arial"/>
              </a:rPr>
              <a:t>9 personnes sur 10</a:t>
            </a:r>
            <a:r>
              <a:rPr lang="fr-CA" sz="2800" u="none" dirty="0">
                <a:solidFill>
                  <a:srgbClr val="000000"/>
                </a:solidFill>
                <a:latin typeface="Arial"/>
                <a:ea typeface="MS PGothic"/>
                <a:cs typeface="Arial"/>
              </a:rPr>
              <a:t> âgées de 40 ans et plus atteintes d’insuffisance cardiaque souffrent d’au </a:t>
            </a:r>
            <a:r>
              <a:rPr lang="fr-CA" sz="2800" b="1" u="none" dirty="0">
                <a:solidFill>
                  <a:schemeClr val="accent2"/>
                </a:solidFill>
                <a:latin typeface="Arial"/>
                <a:ea typeface="MS PGothic"/>
                <a:cs typeface="Arial"/>
              </a:rPr>
              <a:t>moins une autre maladie associée</a:t>
            </a:r>
            <a:r>
              <a:rPr lang="fr-CA" sz="2800" u="none" dirty="0">
                <a:solidFill>
                  <a:srgbClr val="000000"/>
                </a:solidFill>
                <a:latin typeface="Arial"/>
                <a:ea typeface="MS PGothic"/>
                <a:cs typeface="Arial"/>
              </a:rPr>
              <a:t> (comme l’hypertension ou le diabète), et plus de la moitié sont atteints d’au moins 3 maladies associées.</a:t>
            </a:r>
          </a:p>
        </p:txBody>
      </p:sp>
      <p:sp>
        <p:nvSpPr>
          <p:cNvPr id="4" name="Rectangle 3">
            <a:extLst>
              <a:ext uri="{FF2B5EF4-FFF2-40B4-BE49-F238E27FC236}">
                <a16:creationId xmlns:a16="http://schemas.microsoft.com/office/drawing/2014/main" id="{7766B3D3-B215-49D2-B631-E22DA3C6F9FD}"/>
              </a:ext>
            </a:extLst>
          </p:cNvPr>
          <p:cNvSpPr/>
          <p:nvPr>
            <p:custDataLst>
              <p:tags r:id="rId3"/>
            </p:custDataLst>
          </p:nvPr>
        </p:nvSpPr>
        <p:spPr>
          <a:xfrm>
            <a:off x="0" y="6237106"/>
            <a:ext cx="8701785" cy="769441"/>
          </a:xfrm>
          <a:prstGeom prst="rect">
            <a:avLst/>
          </a:prstGeom>
        </p:spPr>
        <p:txBody>
          <a:bodyPr wrap="square">
            <a:spAutoFit/>
          </a:bodyPr>
          <a:lstStyle/>
          <a:p>
            <a:r>
              <a:rPr lang="fr-CA" sz="1100" u="none" dirty="0">
                <a:latin typeface="Arial"/>
                <a:ea typeface="MS PGothic"/>
                <a:cs typeface="Arial"/>
              </a:rPr>
              <a:t>Remarque : Taux normalisés selon l’âge et le sexe. </a:t>
            </a:r>
          </a:p>
          <a:p>
            <a:r>
              <a:rPr lang="fr-CA" sz="1100" u="none" dirty="0"/>
              <a:t>Source : </a:t>
            </a:r>
            <a:r>
              <a:rPr lang="fr-CA" sz="1100" u="none" dirty="0" err="1"/>
              <a:t>Heart</a:t>
            </a:r>
            <a:r>
              <a:rPr lang="fr-CA" sz="1100" u="none" dirty="0"/>
              <a:t> Failure </a:t>
            </a:r>
            <a:r>
              <a:rPr lang="fr-CA" sz="1100" u="none" dirty="0" err="1"/>
              <a:t>Cohort</a:t>
            </a:r>
            <a:r>
              <a:rPr lang="fr-CA" sz="1100" u="none" dirty="0"/>
              <a:t> (Schultz SE, et al.), Ontario </a:t>
            </a:r>
            <a:r>
              <a:rPr lang="fr-CA" sz="1100" u="none" dirty="0" err="1"/>
              <a:t>Health</a:t>
            </a:r>
            <a:r>
              <a:rPr lang="fr-CA" sz="1100" u="none" dirty="0"/>
              <a:t> </a:t>
            </a:r>
            <a:r>
              <a:rPr lang="fr-CA" sz="1100" u="none" dirty="0" err="1"/>
              <a:t>Insurance</a:t>
            </a:r>
            <a:r>
              <a:rPr lang="fr-CA" sz="1100" u="none" dirty="0"/>
              <a:t> Plan Claims </a:t>
            </a:r>
            <a:r>
              <a:rPr lang="fr-CA" sz="1100" u="none" dirty="0" err="1"/>
              <a:t>Database</a:t>
            </a:r>
            <a:r>
              <a:rPr lang="fr-CA" sz="1100" u="none" dirty="0"/>
              <a:t> (OHIP), Système national d’information sur les soins ambulatoires (SNISA), Base de données sur les congés des patients (BDCP), 2015, fourni par </a:t>
            </a:r>
            <a:r>
              <a:rPr lang="fr-CA" sz="1100" u="none" dirty="0">
                <a:cs typeface="Arial"/>
              </a:rPr>
              <a:t>ICES</a:t>
            </a:r>
            <a:r>
              <a:rPr lang="fr-CA" sz="1100" u="none" dirty="0"/>
              <a:t>.</a:t>
            </a:r>
          </a:p>
          <a:p>
            <a:endParaRPr lang="en-CA" sz="1100" u="none" dirty="0"/>
          </a:p>
        </p:txBody>
      </p:sp>
      <p:pic>
        <p:nvPicPr>
          <p:cNvPr id="10" name="Picture 9">
            <a:extLst>
              <a:ext uri="{FF2B5EF4-FFF2-40B4-BE49-F238E27FC236}">
                <a16:creationId xmlns:a16="http://schemas.microsoft.com/office/drawing/2014/main" id="{D7B950E2-AFF7-814A-BF0E-5FEB633C561F}"/>
              </a:ext>
            </a:extLst>
          </p:cNvPr>
          <p:cNvPicPr>
            <a:picLocks noChangeAspect="1"/>
          </p:cNvPicPr>
          <p:nvPr/>
        </p:nvPicPr>
        <p:blipFill>
          <a:blip r:embed="rId6"/>
          <a:stretch>
            <a:fillRect/>
          </a:stretch>
        </p:blipFill>
        <p:spPr>
          <a:xfrm>
            <a:off x="4822963" y="1286525"/>
            <a:ext cx="3838990" cy="4013489"/>
          </a:xfrm>
          <a:prstGeom prst="rect">
            <a:avLst/>
          </a:prstGeom>
        </p:spPr>
      </p:pic>
    </p:spTree>
    <p:custDataLst>
      <p:tags r:id="rId1"/>
    </p:custDataLst>
    <p:extLst>
      <p:ext uri="{BB962C8B-B14F-4D97-AF65-F5344CB8AC3E}">
        <p14:creationId xmlns:p14="http://schemas.microsoft.com/office/powerpoint/2010/main" val="221330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custDataLst>
              <p:tags r:id="rId2"/>
            </p:custDataLst>
          </p:nvPr>
        </p:nvSpPr>
        <p:spPr>
          <a:xfrm>
            <a:off x="457200" y="224288"/>
            <a:ext cx="8229600" cy="985740"/>
          </a:xfrm>
        </p:spPr>
        <p:txBody>
          <a:bodyPr>
            <a:noAutofit/>
          </a:bodyPr>
          <a:lstStyle/>
          <a:p>
            <a:pPr algn="just"/>
            <a:r>
              <a:rPr lang="fr-CA" sz="2100">
                <a:ea typeface="MS PGothic"/>
              </a:rPr>
              <a:t>La mortalité chez les personnes ayant reçu un diagnostic d’insuffisance cardiaque en Ontario est plus élevée chez les femmes que chez les hommes.  </a:t>
            </a:r>
          </a:p>
        </p:txBody>
      </p:sp>
      <p:sp>
        <p:nvSpPr>
          <p:cNvPr id="7" name="TextBox 6">
            <a:extLst>
              <a:ext uri="{FF2B5EF4-FFF2-40B4-BE49-F238E27FC236}">
                <a16:creationId xmlns:a16="http://schemas.microsoft.com/office/drawing/2014/main" id="{F6396D16-49C2-4F2D-A543-FE4ED299C5E9}"/>
              </a:ext>
            </a:extLst>
          </p:cNvPr>
          <p:cNvSpPr txBox="1"/>
          <p:nvPr>
            <p:custDataLst>
              <p:tags r:id="rId3"/>
            </p:custDataLst>
          </p:nvPr>
        </p:nvSpPr>
        <p:spPr>
          <a:xfrm>
            <a:off x="119920" y="5864271"/>
            <a:ext cx="8688199" cy="769441"/>
          </a:xfrm>
          <a:prstGeom prst="rect">
            <a:avLst/>
          </a:prstGeom>
          <a:noFill/>
        </p:spPr>
        <p:txBody>
          <a:bodyPr wrap="square" rtlCol="0" anchor="t">
            <a:spAutoFit/>
          </a:bodyPr>
          <a:lstStyle/>
          <a:p>
            <a:r>
              <a:rPr lang="fr-CA" sz="1100" u="none" dirty="0">
                <a:latin typeface="Arial"/>
                <a:ea typeface="MS PGothic"/>
                <a:cs typeface="Arial"/>
              </a:rPr>
              <a:t>Remarque : Ajustement des risques en fonction de l’âge et de l’indice de comorbidité de </a:t>
            </a:r>
            <a:r>
              <a:rPr lang="fr-CA" sz="1100" u="none" dirty="0" err="1">
                <a:latin typeface="Arial"/>
                <a:ea typeface="MS PGothic"/>
                <a:cs typeface="Arial"/>
              </a:rPr>
              <a:t>Charlson</a:t>
            </a:r>
            <a:r>
              <a:rPr lang="fr-CA" sz="1100" u="none" dirty="0">
                <a:latin typeface="Arial"/>
                <a:ea typeface="MS PGothic"/>
                <a:cs typeface="Arial"/>
              </a:rPr>
              <a:t>. </a:t>
            </a:r>
            <a:r>
              <a:rPr lang="fr-FR" sz="1100" u="none" dirty="0">
                <a:latin typeface="Arial"/>
                <a:ea typeface="MS PGothic"/>
                <a:cs typeface="Arial"/>
              </a:rPr>
              <a:t>Par sexe, on entend le sexe biologique tel qu'il est indiqué dans les bases de données administratives. </a:t>
            </a:r>
            <a:r>
              <a:rPr lang="en-US" sz="1100" u="none" dirty="0">
                <a:latin typeface="Arial"/>
                <a:ea typeface="MS PGothic"/>
                <a:cs typeface="Arial"/>
              </a:rPr>
              <a:t> </a:t>
            </a:r>
            <a:endParaRPr lang="fr-CA" sz="1100" u="none" dirty="0">
              <a:latin typeface="Arial"/>
              <a:ea typeface="MS PGothic"/>
              <a:cs typeface="Arial"/>
            </a:endParaRPr>
          </a:p>
          <a:p>
            <a:endParaRPr lang="fr-CA" sz="1100" u="none" dirty="0">
              <a:cs typeface="Arial"/>
            </a:endParaRPr>
          </a:p>
          <a:p>
            <a:r>
              <a:rPr lang="fr-CA" sz="1100" u="none" dirty="0"/>
              <a:t>Source : </a:t>
            </a:r>
            <a:r>
              <a:rPr lang="fr-CA" sz="1100" u="none" dirty="0" err="1"/>
              <a:t>Heart</a:t>
            </a:r>
            <a:r>
              <a:rPr lang="fr-CA" sz="1100" u="none" dirty="0"/>
              <a:t> Failure </a:t>
            </a:r>
            <a:r>
              <a:rPr lang="fr-CA" sz="1100" u="none" dirty="0" err="1"/>
              <a:t>Cohort</a:t>
            </a:r>
            <a:r>
              <a:rPr lang="fr-CA" sz="1100" u="none" dirty="0"/>
              <a:t> (Schultz SE, et al.), Registered </a:t>
            </a:r>
            <a:r>
              <a:rPr lang="fr-CA" sz="1100" u="none" dirty="0" err="1"/>
              <a:t>Persons</a:t>
            </a:r>
            <a:r>
              <a:rPr lang="fr-CA" sz="1100" u="none" dirty="0"/>
              <a:t> </a:t>
            </a:r>
            <a:r>
              <a:rPr lang="fr-CA" sz="1100" u="none" dirty="0" err="1"/>
              <a:t>Database</a:t>
            </a:r>
            <a:r>
              <a:rPr lang="fr-CA" sz="1100" u="none" dirty="0"/>
              <a:t> (RPDB), fourni par </a:t>
            </a:r>
            <a:r>
              <a:rPr lang="fr-CA" sz="1100" u="none" dirty="0">
                <a:cs typeface="Arial"/>
              </a:rPr>
              <a:t>ICES.</a:t>
            </a:r>
          </a:p>
        </p:txBody>
      </p:sp>
      <p:graphicFrame>
        <p:nvGraphicFramePr>
          <p:cNvPr id="5" name="Chart 4">
            <a:extLst>
              <a:ext uri="{FF2B5EF4-FFF2-40B4-BE49-F238E27FC236}">
                <a16:creationId xmlns:a16="http://schemas.microsoft.com/office/drawing/2014/main" id="{CAFDCE18-EBB5-40F4-934D-82B5C5F5347A}"/>
              </a:ext>
            </a:extLst>
          </p:cNvPr>
          <p:cNvGraphicFramePr>
            <a:graphicFrameLocks/>
          </p:cNvGraphicFramePr>
          <p:nvPr>
            <p:extLst>
              <p:ext uri="{D42A27DB-BD31-4B8C-83A1-F6EECF244321}">
                <p14:modId xmlns:p14="http://schemas.microsoft.com/office/powerpoint/2010/main" val="824676256"/>
              </p:ext>
            </p:extLst>
          </p:nvPr>
        </p:nvGraphicFramePr>
        <p:xfrm>
          <a:off x="559593" y="1302543"/>
          <a:ext cx="8024814" cy="425291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54815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2"/>
            </p:custDataLst>
          </p:nvPr>
        </p:nvSpPr>
        <p:spPr>
          <a:xfrm>
            <a:off x="4413487" y="1884824"/>
            <a:ext cx="4315669" cy="3416320"/>
          </a:xfrm>
          <a:prstGeom prst="rect">
            <a:avLst/>
          </a:prstGeom>
        </p:spPr>
        <p:txBody>
          <a:bodyPr wrap="square">
            <a:spAutoFit/>
          </a:bodyPr>
          <a:lstStyle/>
          <a:p>
            <a:pPr algn="ctr"/>
            <a:r>
              <a:rPr lang="fr-CA" sz="3600" u="none" dirty="0"/>
              <a:t>L’insuffisance cardiaque </a:t>
            </a:r>
            <a:r>
              <a:rPr lang="fr-CA" sz="3600" b="1" u="none" dirty="0">
                <a:solidFill>
                  <a:srgbClr val="00A0AF"/>
                </a:solidFill>
              </a:rPr>
              <a:t>est l’une des cinq principales causes </a:t>
            </a:r>
            <a:r>
              <a:rPr lang="fr-CA" sz="3600" u="none" dirty="0"/>
              <a:t>d’hospitalisation les plus courantes</a:t>
            </a:r>
          </a:p>
        </p:txBody>
      </p:sp>
      <p:sp>
        <p:nvSpPr>
          <p:cNvPr id="7" name="TextBox 6">
            <a:extLst>
              <a:ext uri="{FF2B5EF4-FFF2-40B4-BE49-F238E27FC236}">
                <a16:creationId xmlns:a16="http://schemas.microsoft.com/office/drawing/2014/main" id="{963C2469-0F15-4133-9D2B-E197ECC46A87}"/>
              </a:ext>
            </a:extLst>
          </p:cNvPr>
          <p:cNvSpPr txBox="1"/>
          <p:nvPr>
            <p:custDataLst>
              <p:tags r:id="rId3"/>
            </p:custDataLst>
          </p:nvPr>
        </p:nvSpPr>
        <p:spPr>
          <a:xfrm>
            <a:off x="24064" y="6530729"/>
            <a:ext cx="8530478" cy="261610"/>
          </a:xfrm>
          <a:prstGeom prst="rect">
            <a:avLst/>
          </a:prstGeom>
          <a:noFill/>
        </p:spPr>
        <p:txBody>
          <a:bodyPr wrap="square" rtlCol="0" anchor="t">
            <a:spAutoFit/>
          </a:bodyPr>
          <a:lstStyle/>
          <a:p>
            <a:r>
              <a:rPr lang="fr-CA" sz="1100" u="none"/>
              <a:t>Source : Indicateurs sur les hospitalisations, les chirurgies, les nouveau-nés, 2016-2017, Institut canadien d’information sur la santé.</a:t>
            </a:r>
          </a:p>
        </p:txBody>
      </p:sp>
      <p:grpSp>
        <p:nvGrpSpPr>
          <p:cNvPr id="16" name="Graphic 14">
            <a:extLst>
              <a:ext uri="{FF2B5EF4-FFF2-40B4-BE49-F238E27FC236}">
                <a16:creationId xmlns:a16="http://schemas.microsoft.com/office/drawing/2014/main" id="{87D09A58-F593-2A4E-93F8-918AD25279AB}"/>
              </a:ext>
            </a:extLst>
          </p:cNvPr>
          <p:cNvGrpSpPr/>
          <p:nvPr>
            <p:custDataLst>
              <p:tags r:id="rId4"/>
            </p:custDataLst>
          </p:nvPr>
        </p:nvGrpSpPr>
        <p:grpSpPr>
          <a:xfrm>
            <a:off x="469642" y="1625286"/>
            <a:ext cx="3771124" cy="3369569"/>
            <a:chOff x="711200" y="571500"/>
            <a:chExt cx="5486400" cy="4902200"/>
          </a:xfrm>
        </p:grpSpPr>
        <p:sp>
          <p:nvSpPr>
            <p:cNvPr id="17" name="Freeform 16">
              <a:extLst>
                <a:ext uri="{FF2B5EF4-FFF2-40B4-BE49-F238E27FC236}">
                  <a16:creationId xmlns:a16="http://schemas.microsoft.com/office/drawing/2014/main" id="{BBC501F6-0CA3-6947-8F82-ECC450950A78}"/>
                </a:ext>
              </a:extLst>
            </p:cNvPr>
            <p:cNvSpPr/>
            <p:nvPr/>
          </p:nvSpPr>
          <p:spPr>
            <a:xfrm>
              <a:off x="1263841" y="3728517"/>
              <a:ext cx="4391025" cy="380753"/>
            </a:xfrm>
            <a:custGeom>
              <a:avLst/>
              <a:gdLst>
                <a:gd name="connsiteX0" fmla="*/ 4391692 w 4391025"/>
                <a:gd name="connsiteY0" fmla="*/ 7139 h 380753"/>
                <a:gd name="connsiteX1" fmla="*/ 4391692 w 4391025"/>
                <a:gd name="connsiteY1" fmla="*/ 380849 h 380753"/>
                <a:gd name="connsiteX2" fmla="*/ 7144 w 4391025"/>
                <a:gd name="connsiteY2" fmla="*/ 371806 h 380753"/>
                <a:gd name="connsiteX3" fmla="*/ 7144 w 4391025"/>
                <a:gd name="connsiteY3" fmla="*/ 7139 h 380753"/>
              </a:gdLst>
              <a:ahLst/>
              <a:cxnLst>
                <a:cxn ang="0">
                  <a:pos x="connsiteX0" y="connsiteY0"/>
                </a:cxn>
                <a:cxn ang="0">
                  <a:pos x="connsiteX1" y="connsiteY1"/>
                </a:cxn>
                <a:cxn ang="0">
                  <a:pos x="connsiteX2" y="connsiteY2"/>
                </a:cxn>
                <a:cxn ang="0">
                  <a:pos x="connsiteX3" y="connsiteY3"/>
                </a:cxn>
              </a:cxnLst>
              <a:rect l="l" t="t" r="r" b="b"/>
              <a:pathLst>
                <a:path w="4391025" h="380753">
                  <a:moveTo>
                    <a:pt x="4391692" y="7139"/>
                  </a:moveTo>
                  <a:lnTo>
                    <a:pt x="4391692" y="380849"/>
                  </a:lnTo>
                  <a:lnTo>
                    <a:pt x="7144" y="371806"/>
                  </a:lnTo>
                  <a:lnTo>
                    <a:pt x="7144" y="7139"/>
                  </a:lnTo>
                  <a:close/>
                </a:path>
              </a:pathLst>
            </a:custGeom>
            <a:solidFill>
              <a:srgbClr val="231F20"/>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E319AD2-CD59-5F4D-945A-59EC07E5B07B}"/>
                </a:ext>
              </a:extLst>
            </p:cNvPr>
            <p:cNvSpPr/>
            <p:nvPr/>
          </p:nvSpPr>
          <p:spPr>
            <a:xfrm>
              <a:off x="1482820" y="2880297"/>
              <a:ext cx="933450" cy="685356"/>
            </a:xfrm>
            <a:custGeom>
              <a:avLst/>
              <a:gdLst>
                <a:gd name="connsiteX0" fmla="*/ 837248 w 933450"/>
                <a:gd name="connsiteY0" fmla="*/ 680212 h 685356"/>
                <a:gd name="connsiteX1" fmla="*/ 407575 w 933450"/>
                <a:gd name="connsiteY1" fmla="*/ 680212 h 685356"/>
                <a:gd name="connsiteX2" fmla="*/ 7144 w 933450"/>
                <a:gd name="connsiteY2" fmla="*/ 280040 h 685356"/>
                <a:gd name="connsiteX3" fmla="*/ 7144 w 933450"/>
                <a:gd name="connsiteY3" fmla="*/ 102324 h 685356"/>
                <a:gd name="connsiteX4" fmla="*/ 57150 w 933450"/>
                <a:gd name="connsiteY4" fmla="*/ 18558 h 685356"/>
                <a:gd name="connsiteX5" fmla="*/ 154686 w 933450"/>
                <a:gd name="connsiteY5" fmla="*/ 22746 h 685356"/>
                <a:gd name="connsiteX6" fmla="*/ 889540 w 933450"/>
                <a:gd name="connsiteY6" fmla="*/ 505351 h 685356"/>
                <a:gd name="connsiteX7" fmla="*/ 928497 w 933450"/>
                <a:gd name="connsiteY7" fmla="*/ 612152 h 685356"/>
                <a:gd name="connsiteX8" fmla="*/ 837248 w 933450"/>
                <a:gd name="connsiteY8" fmla="*/ 680212 h 68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85356">
                  <a:moveTo>
                    <a:pt x="837248" y="680212"/>
                  </a:moveTo>
                  <a:lnTo>
                    <a:pt x="407575" y="680212"/>
                  </a:lnTo>
                  <a:cubicBezTo>
                    <a:pt x="186785" y="680212"/>
                    <a:pt x="7144" y="500687"/>
                    <a:pt x="7144" y="280040"/>
                  </a:cubicBezTo>
                  <a:lnTo>
                    <a:pt x="7144" y="102324"/>
                  </a:lnTo>
                  <a:cubicBezTo>
                    <a:pt x="7144" y="67294"/>
                    <a:pt x="26384" y="35121"/>
                    <a:pt x="57150" y="18558"/>
                  </a:cubicBezTo>
                  <a:cubicBezTo>
                    <a:pt x="88011" y="1900"/>
                    <a:pt x="125444" y="3613"/>
                    <a:pt x="154686" y="22746"/>
                  </a:cubicBezTo>
                  <a:lnTo>
                    <a:pt x="889540" y="505351"/>
                  </a:lnTo>
                  <a:cubicBezTo>
                    <a:pt x="924687" y="528482"/>
                    <a:pt x="940499" y="571888"/>
                    <a:pt x="928497" y="612152"/>
                  </a:cubicBezTo>
                  <a:cubicBezTo>
                    <a:pt x="916495" y="652417"/>
                    <a:pt x="879348" y="680212"/>
                    <a:pt x="837248" y="680212"/>
                  </a:cubicBezTo>
                  <a:close/>
                </a:path>
              </a:pathLst>
            </a:custGeom>
            <a:solidFill>
              <a:srgbClr val="231F20"/>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D329D06-10F1-F54D-A971-77C675E45146}"/>
                </a:ext>
              </a:extLst>
            </p:cNvPr>
            <p:cNvSpPr/>
            <p:nvPr/>
          </p:nvSpPr>
          <p:spPr>
            <a:xfrm>
              <a:off x="2989008" y="1432098"/>
              <a:ext cx="466725" cy="1075628"/>
            </a:xfrm>
            <a:custGeom>
              <a:avLst/>
              <a:gdLst>
                <a:gd name="connsiteX0" fmla="*/ 378142 w 466725"/>
                <a:gd name="connsiteY0" fmla="*/ 573986 h 1075628"/>
                <a:gd name="connsiteX1" fmla="*/ 282797 w 466725"/>
                <a:gd name="connsiteY1" fmla="*/ 573986 h 1075628"/>
                <a:gd name="connsiteX2" fmla="*/ 282797 w 466725"/>
                <a:gd name="connsiteY2" fmla="*/ 1075819 h 1075628"/>
                <a:gd name="connsiteX3" fmla="*/ 187547 w 466725"/>
                <a:gd name="connsiteY3" fmla="*/ 1075819 h 1075628"/>
                <a:gd name="connsiteX4" fmla="*/ 187547 w 466725"/>
                <a:gd name="connsiteY4" fmla="*/ 573986 h 1075628"/>
                <a:gd name="connsiteX5" fmla="*/ 92202 w 466725"/>
                <a:gd name="connsiteY5" fmla="*/ 573986 h 1075628"/>
                <a:gd name="connsiteX6" fmla="*/ 7144 w 466725"/>
                <a:gd name="connsiteY6" fmla="*/ 488983 h 1075628"/>
                <a:gd name="connsiteX7" fmla="*/ 7144 w 466725"/>
                <a:gd name="connsiteY7" fmla="*/ 92142 h 1075628"/>
                <a:gd name="connsiteX8" fmla="*/ 92202 w 466725"/>
                <a:gd name="connsiteY8" fmla="*/ 7139 h 1075628"/>
                <a:gd name="connsiteX9" fmla="*/ 378142 w 466725"/>
                <a:gd name="connsiteY9" fmla="*/ 7139 h 1075628"/>
                <a:gd name="connsiteX10" fmla="*/ 463201 w 466725"/>
                <a:gd name="connsiteY10" fmla="*/ 92142 h 1075628"/>
                <a:gd name="connsiteX11" fmla="*/ 463201 w 466725"/>
                <a:gd name="connsiteY11" fmla="*/ 488983 h 1075628"/>
                <a:gd name="connsiteX12" fmla="*/ 378142 w 466725"/>
                <a:gd name="connsiteY12" fmla="*/ 573986 h 10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5" h="1075628">
                  <a:moveTo>
                    <a:pt x="378142" y="573986"/>
                  </a:moveTo>
                  <a:lnTo>
                    <a:pt x="282797" y="573986"/>
                  </a:lnTo>
                  <a:lnTo>
                    <a:pt x="282797" y="1075819"/>
                  </a:lnTo>
                  <a:lnTo>
                    <a:pt x="187547" y="1075819"/>
                  </a:lnTo>
                  <a:lnTo>
                    <a:pt x="187547" y="573986"/>
                  </a:lnTo>
                  <a:lnTo>
                    <a:pt x="92202" y="573986"/>
                  </a:lnTo>
                  <a:cubicBezTo>
                    <a:pt x="45434" y="573986"/>
                    <a:pt x="7144" y="535720"/>
                    <a:pt x="7144" y="488983"/>
                  </a:cubicBezTo>
                  <a:lnTo>
                    <a:pt x="7144" y="92142"/>
                  </a:lnTo>
                  <a:cubicBezTo>
                    <a:pt x="7144" y="45405"/>
                    <a:pt x="45434" y="7139"/>
                    <a:pt x="92202" y="7139"/>
                  </a:cubicBezTo>
                  <a:lnTo>
                    <a:pt x="378142" y="7139"/>
                  </a:lnTo>
                  <a:cubicBezTo>
                    <a:pt x="424910" y="7139"/>
                    <a:pt x="463201" y="45405"/>
                    <a:pt x="463201" y="92142"/>
                  </a:cubicBezTo>
                  <a:lnTo>
                    <a:pt x="463201" y="488983"/>
                  </a:lnTo>
                  <a:cubicBezTo>
                    <a:pt x="463201" y="535720"/>
                    <a:pt x="425006" y="573986"/>
                    <a:pt x="378142" y="573986"/>
                  </a:cubicBezTo>
                  <a:close/>
                </a:path>
              </a:pathLst>
            </a:custGeom>
            <a:solidFill>
              <a:schemeClr val="bg2"/>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5706AF-B365-6241-958E-0210D1177CD1}"/>
                </a:ext>
              </a:extLst>
            </p:cNvPr>
            <p:cNvSpPr/>
            <p:nvPr/>
          </p:nvSpPr>
          <p:spPr>
            <a:xfrm>
              <a:off x="1156018" y="1749361"/>
              <a:ext cx="4610100" cy="3369668"/>
            </a:xfrm>
            <a:custGeom>
              <a:avLst/>
              <a:gdLst>
                <a:gd name="connsiteX0" fmla="*/ 102394 w 4610100"/>
                <a:gd name="connsiteY0" fmla="*/ 7139 h 3369667"/>
                <a:gd name="connsiteX1" fmla="*/ 197644 w 4610100"/>
                <a:gd name="connsiteY1" fmla="*/ 102328 h 3369667"/>
                <a:gd name="connsiteX2" fmla="*/ 197644 w 4610100"/>
                <a:gd name="connsiteY2" fmla="*/ 2522015 h 3369667"/>
                <a:gd name="connsiteX3" fmla="*/ 4416838 w 4610100"/>
                <a:gd name="connsiteY3" fmla="*/ 2522015 h 3369667"/>
                <a:gd name="connsiteX4" fmla="*/ 4416838 w 4610100"/>
                <a:gd name="connsiteY4" fmla="*/ 893343 h 3369667"/>
                <a:gd name="connsiteX5" fmla="*/ 4512088 w 4610100"/>
                <a:gd name="connsiteY5" fmla="*/ 798154 h 3369667"/>
                <a:gd name="connsiteX6" fmla="*/ 4607338 w 4610100"/>
                <a:gd name="connsiteY6" fmla="*/ 893343 h 3369667"/>
                <a:gd name="connsiteX7" fmla="*/ 4607338 w 4610100"/>
                <a:gd name="connsiteY7" fmla="*/ 3267531 h 3369667"/>
                <a:gd name="connsiteX8" fmla="*/ 4512088 w 4610100"/>
                <a:gd name="connsiteY8" fmla="*/ 3362719 h 3369667"/>
                <a:gd name="connsiteX9" fmla="*/ 4416838 w 4610100"/>
                <a:gd name="connsiteY9" fmla="*/ 3267531 h 3369667"/>
                <a:gd name="connsiteX10" fmla="*/ 4416838 w 4610100"/>
                <a:gd name="connsiteY10" fmla="*/ 2712392 h 3369667"/>
                <a:gd name="connsiteX11" fmla="*/ 197644 w 4610100"/>
                <a:gd name="connsiteY11" fmla="*/ 2712392 h 3369667"/>
                <a:gd name="connsiteX12" fmla="*/ 197644 w 4610100"/>
                <a:gd name="connsiteY12" fmla="*/ 3267531 h 3369667"/>
                <a:gd name="connsiteX13" fmla="*/ 102394 w 4610100"/>
                <a:gd name="connsiteY13" fmla="*/ 3362719 h 3369667"/>
                <a:gd name="connsiteX14" fmla="*/ 7144 w 4610100"/>
                <a:gd name="connsiteY14" fmla="*/ 3267531 h 3369667"/>
                <a:gd name="connsiteX15" fmla="*/ 7144 w 4610100"/>
                <a:gd name="connsiteY15" fmla="*/ 102328 h 3369667"/>
                <a:gd name="connsiteX16" fmla="*/ 102394 w 4610100"/>
                <a:gd name="connsiteY16" fmla="*/ 7139 h 336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0100" h="3369667">
                  <a:moveTo>
                    <a:pt x="102394" y="7139"/>
                  </a:moveTo>
                  <a:cubicBezTo>
                    <a:pt x="154972" y="7139"/>
                    <a:pt x="197644" y="49784"/>
                    <a:pt x="197644" y="102328"/>
                  </a:cubicBezTo>
                  <a:lnTo>
                    <a:pt x="197644" y="2522015"/>
                  </a:lnTo>
                  <a:lnTo>
                    <a:pt x="4416838" y="2522015"/>
                  </a:lnTo>
                  <a:lnTo>
                    <a:pt x="4416838" y="893343"/>
                  </a:lnTo>
                  <a:cubicBezTo>
                    <a:pt x="4416838" y="840799"/>
                    <a:pt x="4459510" y="798154"/>
                    <a:pt x="4512088" y="798154"/>
                  </a:cubicBezTo>
                  <a:cubicBezTo>
                    <a:pt x="4564666" y="798154"/>
                    <a:pt x="4607338" y="840799"/>
                    <a:pt x="4607338" y="893343"/>
                  </a:cubicBezTo>
                  <a:lnTo>
                    <a:pt x="4607338" y="3267531"/>
                  </a:lnTo>
                  <a:cubicBezTo>
                    <a:pt x="4607338" y="3320075"/>
                    <a:pt x="4564666" y="3362719"/>
                    <a:pt x="4512088" y="3362719"/>
                  </a:cubicBezTo>
                  <a:cubicBezTo>
                    <a:pt x="4459510" y="3362719"/>
                    <a:pt x="4416838" y="3320075"/>
                    <a:pt x="4416838" y="3267531"/>
                  </a:cubicBezTo>
                  <a:lnTo>
                    <a:pt x="4416838" y="2712392"/>
                  </a:lnTo>
                  <a:lnTo>
                    <a:pt x="197644" y="2712392"/>
                  </a:lnTo>
                  <a:lnTo>
                    <a:pt x="197644" y="3267531"/>
                  </a:lnTo>
                  <a:cubicBezTo>
                    <a:pt x="197644" y="3320075"/>
                    <a:pt x="154972" y="3362719"/>
                    <a:pt x="102394" y="3362719"/>
                  </a:cubicBezTo>
                  <a:cubicBezTo>
                    <a:pt x="49816" y="3362719"/>
                    <a:pt x="7144" y="3320075"/>
                    <a:pt x="7144" y="3267531"/>
                  </a:cubicBezTo>
                  <a:lnTo>
                    <a:pt x="7144" y="102328"/>
                  </a:lnTo>
                  <a:cubicBezTo>
                    <a:pt x="7144" y="49688"/>
                    <a:pt x="49816" y="7139"/>
                    <a:pt x="102394" y="7139"/>
                  </a:cubicBezTo>
                  <a:close/>
                </a:path>
              </a:pathLst>
            </a:custGeom>
            <a:solidFill>
              <a:srgbClr val="231F20"/>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7AC160-D523-D747-99DD-0ED19BC0A1DA}"/>
                </a:ext>
              </a:extLst>
            </p:cNvPr>
            <p:cNvSpPr/>
            <p:nvPr/>
          </p:nvSpPr>
          <p:spPr>
            <a:xfrm>
              <a:off x="1781893" y="2384469"/>
              <a:ext cx="714375" cy="704394"/>
            </a:xfrm>
            <a:custGeom>
              <a:avLst/>
              <a:gdLst>
                <a:gd name="connsiteX0" fmla="*/ 651236 w 714375"/>
                <a:gd name="connsiteY0" fmla="*/ 626232 h 704393"/>
                <a:gd name="connsiteX1" fmla="*/ 695432 w 714375"/>
                <a:gd name="connsiteY1" fmla="*/ 340287 h 704393"/>
                <a:gd name="connsiteX2" fmla="*/ 553700 w 714375"/>
                <a:gd name="connsiteY2" fmla="*/ 93368 h 704393"/>
                <a:gd name="connsiteX3" fmla="*/ 319576 w 714375"/>
                <a:gd name="connsiteY3" fmla="*/ 7413 h 704393"/>
                <a:gd name="connsiteX4" fmla="*/ 93262 w 714375"/>
                <a:gd name="connsiteY4" fmla="*/ 112120 h 704393"/>
                <a:gd name="connsiteX5" fmla="*/ 112026 w 714375"/>
                <a:gd name="connsiteY5" fmla="*/ 572261 h 704393"/>
                <a:gd name="connsiteX6" fmla="*/ 369772 w 714375"/>
                <a:gd name="connsiteY6" fmla="*/ 693435 h 704393"/>
                <a:gd name="connsiteX7" fmla="*/ 454164 w 714375"/>
                <a:gd name="connsiteY7" fmla="*/ 701526 h 704393"/>
                <a:gd name="connsiteX8" fmla="*/ 651236 w 714375"/>
                <a:gd name="connsiteY8" fmla="*/ 626232 h 704393"/>
                <a:gd name="connsiteX9" fmla="*/ 546175 w 714375"/>
                <a:gd name="connsiteY9" fmla="*/ 529426 h 704393"/>
                <a:gd name="connsiteX10" fmla="*/ 395395 w 714375"/>
                <a:gd name="connsiteY10" fmla="*/ 553033 h 704393"/>
                <a:gd name="connsiteX11" fmla="*/ 208705 w 714375"/>
                <a:gd name="connsiteY11" fmla="*/ 467363 h 704393"/>
                <a:gd name="connsiteX12" fmla="*/ 198132 w 714375"/>
                <a:gd name="connsiteY12" fmla="*/ 208927 h 704393"/>
                <a:gd name="connsiteX13" fmla="*/ 325291 w 714375"/>
                <a:gd name="connsiteY13" fmla="*/ 150195 h 704393"/>
                <a:gd name="connsiteX14" fmla="*/ 332911 w 714375"/>
                <a:gd name="connsiteY14" fmla="*/ 150005 h 704393"/>
                <a:gd name="connsiteX15" fmla="*/ 456736 w 714375"/>
                <a:gd name="connsiteY15" fmla="*/ 198456 h 704393"/>
                <a:gd name="connsiteX16" fmla="*/ 557320 w 714375"/>
                <a:gd name="connsiteY16" fmla="*/ 377410 h 704393"/>
                <a:gd name="connsiteX17" fmla="*/ 546175 w 714375"/>
                <a:gd name="connsiteY17" fmla="*/ 529426 h 7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375" h="704393">
                  <a:moveTo>
                    <a:pt x="651236" y="626232"/>
                  </a:moveTo>
                  <a:cubicBezTo>
                    <a:pt x="711720" y="560743"/>
                    <a:pt x="727341" y="459177"/>
                    <a:pt x="695432" y="340287"/>
                  </a:cubicBezTo>
                  <a:cubicBezTo>
                    <a:pt x="669810" y="244908"/>
                    <a:pt x="615517" y="150291"/>
                    <a:pt x="553700" y="93368"/>
                  </a:cubicBezTo>
                  <a:cubicBezTo>
                    <a:pt x="489692" y="34446"/>
                    <a:pt x="406444" y="3891"/>
                    <a:pt x="319576" y="7413"/>
                  </a:cubicBezTo>
                  <a:cubicBezTo>
                    <a:pt x="232612" y="10935"/>
                    <a:pt x="152221" y="48154"/>
                    <a:pt x="93262" y="112120"/>
                  </a:cubicBezTo>
                  <a:cubicBezTo>
                    <a:pt x="-28563" y="244146"/>
                    <a:pt x="-20086" y="450610"/>
                    <a:pt x="112026" y="572261"/>
                  </a:cubicBezTo>
                  <a:cubicBezTo>
                    <a:pt x="173843" y="629183"/>
                    <a:pt x="272617" y="675635"/>
                    <a:pt x="369772" y="693435"/>
                  </a:cubicBezTo>
                  <a:cubicBezTo>
                    <a:pt x="399205" y="698861"/>
                    <a:pt x="427494" y="701526"/>
                    <a:pt x="454164" y="701526"/>
                  </a:cubicBezTo>
                  <a:cubicBezTo>
                    <a:pt x="537222" y="701526"/>
                    <a:pt x="605516" y="675825"/>
                    <a:pt x="651236" y="626232"/>
                  </a:cubicBezTo>
                  <a:close/>
                  <a:moveTo>
                    <a:pt x="546175" y="529426"/>
                  </a:moveTo>
                  <a:cubicBezTo>
                    <a:pt x="520839" y="556840"/>
                    <a:pt x="464546" y="565693"/>
                    <a:pt x="395395" y="553033"/>
                  </a:cubicBezTo>
                  <a:cubicBezTo>
                    <a:pt x="324433" y="540087"/>
                    <a:pt x="251091" y="506390"/>
                    <a:pt x="208705" y="467363"/>
                  </a:cubicBezTo>
                  <a:cubicBezTo>
                    <a:pt x="134505" y="399018"/>
                    <a:pt x="129742" y="283078"/>
                    <a:pt x="198132" y="208927"/>
                  </a:cubicBezTo>
                  <a:cubicBezTo>
                    <a:pt x="231279" y="173041"/>
                    <a:pt x="276427" y="152099"/>
                    <a:pt x="325291" y="150195"/>
                  </a:cubicBezTo>
                  <a:cubicBezTo>
                    <a:pt x="327862" y="150100"/>
                    <a:pt x="330339" y="150005"/>
                    <a:pt x="332911" y="150005"/>
                  </a:cubicBezTo>
                  <a:cubicBezTo>
                    <a:pt x="378916" y="150005"/>
                    <a:pt x="422731" y="167044"/>
                    <a:pt x="456736" y="198456"/>
                  </a:cubicBezTo>
                  <a:cubicBezTo>
                    <a:pt x="499122" y="237483"/>
                    <a:pt x="538651" y="307732"/>
                    <a:pt x="557320" y="377410"/>
                  </a:cubicBezTo>
                  <a:cubicBezTo>
                    <a:pt x="575703" y="445184"/>
                    <a:pt x="571512" y="502012"/>
                    <a:pt x="546175" y="529426"/>
                  </a:cubicBezTo>
                  <a:close/>
                </a:path>
              </a:pathLst>
            </a:custGeom>
            <a:solidFill>
              <a:srgbClr val="231F20"/>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E4FB410-896E-4941-BAD6-7CB829F6374E}"/>
                </a:ext>
              </a:extLst>
            </p:cNvPr>
            <p:cNvSpPr/>
            <p:nvPr/>
          </p:nvSpPr>
          <p:spPr>
            <a:xfrm>
              <a:off x="2464657" y="2636992"/>
              <a:ext cx="2981325" cy="932846"/>
            </a:xfrm>
            <a:custGeom>
              <a:avLst/>
              <a:gdLst>
                <a:gd name="connsiteX0" fmla="*/ 2982945 w 2981325"/>
                <a:gd name="connsiteY0" fmla="*/ 741232 h 932845"/>
                <a:gd name="connsiteX1" fmla="*/ 2982945 w 2981325"/>
                <a:gd name="connsiteY1" fmla="*/ 286136 h 932845"/>
                <a:gd name="connsiteX2" fmla="*/ 2797207 w 2981325"/>
                <a:gd name="connsiteY2" fmla="*/ 100519 h 932845"/>
                <a:gd name="connsiteX3" fmla="*/ 1004316 w 2981325"/>
                <a:gd name="connsiteY3" fmla="*/ 100519 h 932845"/>
                <a:gd name="connsiteX4" fmla="*/ 843344 w 2981325"/>
                <a:gd name="connsiteY4" fmla="*/ 7139 h 932845"/>
                <a:gd name="connsiteX5" fmla="*/ 621983 w 2981325"/>
                <a:gd name="connsiteY5" fmla="*/ 7139 h 932845"/>
                <a:gd name="connsiteX6" fmla="*/ 436245 w 2981325"/>
                <a:gd name="connsiteY6" fmla="*/ 195707 h 932845"/>
                <a:gd name="connsiteX7" fmla="*/ 325184 w 2981325"/>
                <a:gd name="connsiteY7" fmla="*/ 195707 h 932845"/>
                <a:gd name="connsiteX8" fmla="*/ 7144 w 2981325"/>
                <a:gd name="connsiteY8" fmla="*/ 513541 h 932845"/>
                <a:gd name="connsiteX9" fmla="*/ 325184 w 2981325"/>
                <a:gd name="connsiteY9" fmla="*/ 831375 h 932845"/>
                <a:gd name="connsiteX10" fmla="*/ 459677 w 2981325"/>
                <a:gd name="connsiteY10" fmla="*/ 831375 h 932845"/>
                <a:gd name="connsiteX11" fmla="*/ 621887 w 2981325"/>
                <a:gd name="connsiteY11" fmla="*/ 926849 h 932845"/>
                <a:gd name="connsiteX12" fmla="*/ 2797112 w 2981325"/>
                <a:gd name="connsiteY12" fmla="*/ 926849 h 932845"/>
                <a:gd name="connsiteX13" fmla="*/ 2982945 w 2981325"/>
                <a:gd name="connsiteY13" fmla="*/ 741232 h 932845"/>
                <a:gd name="connsiteX14" fmla="*/ 436245 w 2981325"/>
                <a:gd name="connsiteY14" fmla="*/ 688497 h 932845"/>
                <a:gd name="connsiteX15" fmla="*/ 325184 w 2981325"/>
                <a:gd name="connsiteY15" fmla="*/ 688497 h 932845"/>
                <a:gd name="connsiteX16" fmla="*/ 150019 w 2981325"/>
                <a:gd name="connsiteY16" fmla="*/ 513446 h 932845"/>
                <a:gd name="connsiteX17" fmla="*/ 325184 w 2981325"/>
                <a:gd name="connsiteY17" fmla="*/ 338394 h 932845"/>
                <a:gd name="connsiteX18" fmla="*/ 436245 w 2981325"/>
                <a:gd name="connsiteY18" fmla="*/ 338394 h 932845"/>
                <a:gd name="connsiteX19" fmla="*/ 436245 w 2981325"/>
                <a:gd name="connsiteY19" fmla="*/ 688497 h 932845"/>
                <a:gd name="connsiteX20" fmla="*/ 886301 w 2981325"/>
                <a:gd name="connsiteY20" fmla="*/ 741232 h 932845"/>
                <a:gd name="connsiteX21" fmla="*/ 843439 w 2981325"/>
                <a:gd name="connsiteY21" fmla="*/ 784066 h 932845"/>
                <a:gd name="connsiteX22" fmla="*/ 622078 w 2981325"/>
                <a:gd name="connsiteY22" fmla="*/ 784066 h 932845"/>
                <a:gd name="connsiteX23" fmla="*/ 579215 w 2981325"/>
                <a:gd name="connsiteY23" fmla="*/ 741232 h 932845"/>
                <a:gd name="connsiteX24" fmla="*/ 579215 w 2981325"/>
                <a:gd name="connsiteY24" fmla="*/ 192756 h 932845"/>
                <a:gd name="connsiteX25" fmla="*/ 622078 w 2981325"/>
                <a:gd name="connsiteY25" fmla="*/ 149922 h 932845"/>
                <a:gd name="connsiteX26" fmla="*/ 843439 w 2981325"/>
                <a:gd name="connsiteY26" fmla="*/ 149922 h 932845"/>
                <a:gd name="connsiteX27" fmla="*/ 886301 w 2981325"/>
                <a:gd name="connsiteY27" fmla="*/ 192756 h 932845"/>
                <a:gd name="connsiteX28" fmla="*/ 886301 w 2981325"/>
                <a:gd name="connsiteY28" fmla="*/ 741232 h 93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1325" h="932845">
                  <a:moveTo>
                    <a:pt x="2982945" y="741232"/>
                  </a:moveTo>
                  <a:lnTo>
                    <a:pt x="2982945" y="286136"/>
                  </a:lnTo>
                  <a:cubicBezTo>
                    <a:pt x="2982945" y="183809"/>
                    <a:pt x="2899601" y="100519"/>
                    <a:pt x="2797207" y="100519"/>
                  </a:cubicBezTo>
                  <a:lnTo>
                    <a:pt x="1004316" y="100519"/>
                  </a:lnTo>
                  <a:cubicBezTo>
                    <a:pt x="972217" y="44834"/>
                    <a:pt x="912209" y="7139"/>
                    <a:pt x="843344" y="7139"/>
                  </a:cubicBezTo>
                  <a:lnTo>
                    <a:pt x="621983" y="7139"/>
                  </a:lnTo>
                  <a:cubicBezTo>
                    <a:pt x="519589" y="7139"/>
                    <a:pt x="436245" y="93380"/>
                    <a:pt x="436245" y="195707"/>
                  </a:cubicBezTo>
                  <a:lnTo>
                    <a:pt x="325184" y="195707"/>
                  </a:lnTo>
                  <a:cubicBezTo>
                    <a:pt x="149828" y="195707"/>
                    <a:pt x="7144" y="338299"/>
                    <a:pt x="7144" y="513541"/>
                  </a:cubicBezTo>
                  <a:cubicBezTo>
                    <a:pt x="7144" y="688783"/>
                    <a:pt x="149828" y="831375"/>
                    <a:pt x="325184" y="831375"/>
                  </a:cubicBezTo>
                  <a:lnTo>
                    <a:pt x="459677" y="831375"/>
                  </a:lnTo>
                  <a:cubicBezTo>
                    <a:pt x="491490" y="888298"/>
                    <a:pt x="552260" y="926849"/>
                    <a:pt x="621887" y="926849"/>
                  </a:cubicBezTo>
                  <a:lnTo>
                    <a:pt x="2797112" y="926849"/>
                  </a:lnTo>
                  <a:cubicBezTo>
                    <a:pt x="2899601" y="926849"/>
                    <a:pt x="2982945" y="843559"/>
                    <a:pt x="2982945" y="741232"/>
                  </a:cubicBezTo>
                  <a:close/>
                  <a:moveTo>
                    <a:pt x="436245" y="688497"/>
                  </a:moveTo>
                  <a:lnTo>
                    <a:pt x="325184" y="688497"/>
                  </a:lnTo>
                  <a:cubicBezTo>
                    <a:pt x="228600" y="688497"/>
                    <a:pt x="150019" y="609967"/>
                    <a:pt x="150019" y="513446"/>
                  </a:cubicBezTo>
                  <a:cubicBezTo>
                    <a:pt x="150019" y="416925"/>
                    <a:pt x="228600" y="338394"/>
                    <a:pt x="325184" y="338394"/>
                  </a:cubicBezTo>
                  <a:lnTo>
                    <a:pt x="436245" y="338394"/>
                  </a:lnTo>
                  <a:lnTo>
                    <a:pt x="436245" y="688497"/>
                  </a:lnTo>
                  <a:close/>
                  <a:moveTo>
                    <a:pt x="886301" y="741232"/>
                  </a:moveTo>
                  <a:cubicBezTo>
                    <a:pt x="886301" y="764457"/>
                    <a:pt x="866680" y="784066"/>
                    <a:pt x="843439" y="784066"/>
                  </a:cubicBezTo>
                  <a:lnTo>
                    <a:pt x="622078" y="784066"/>
                  </a:lnTo>
                  <a:cubicBezTo>
                    <a:pt x="598837" y="784066"/>
                    <a:pt x="579215" y="764457"/>
                    <a:pt x="579215" y="741232"/>
                  </a:cubicBezTo>
                  <a:lnTo>
                    <a:pt x="579215" y="192756"/>
                  </a:lnTo>
                  <a:cubicBezTo>
                    <a:pt x="579215" y="169530"/>
                    <a:pt x="598837" y="149922"/>
                    <a:pt x="622078" y="149922"/>
                  </a:cubicBezTo>
                  <a:lnTo>
                    <a:pt x="843439" y="149922"/>
                  </a:lnTo>
                  <a:cubicBezTo>
                    <a:pt x="866680" y="149922"/>
                    <a:pt x="886301" y="169530"/>
                    <a:pt x="886301" y="192756"/>
                  </a:cubicBezTo>
                  <a:lnTo>
                    <a:pt x="886301" y="741232"/>
                  </a:lnTo>
                  <a:close/>
                </a:path>
              </a:pathLst>
            </a:custGeom>
            <a:solidFill>
              <a:srgbClr val="231F20"/>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E5FA19-379A-984D-879F-8DAD86AAD3D5}"/>
                </a:ext>
              </a:extLst>
            </p:cNvPr>
            <p:cNvSpPr/>
            <p:nvPr/>
          </p:nvSpPr>
          <p:spPr>
            <a:xfrm>
              <a:off x="2577147" y="1043349"/>
              <a:ext cx="981075" cy="1675315"/>
            </a:xfrm>
            <a:custGeom>
              <a:avLst/>
              <a:gdLst>
                <a:gd name="connsiteX0" fmla="*/ 796004 w 981075"/>
                <a:gd name="connsiteY0" fmla="*/ 287374 h 1675314"/>
                <a:gd name="connsiteX1" fmla="*/ 150019 w 981075"/>
                <a:gd name="connsiteY1" fmla="*/ 287374 h 1675314"/>
                <a:gd name="connsiteX2" fmla="*/ 150019 w 981075"/>
                <a:gd name="connsiteY2" fmla="*/ 1599355 h 1675314"/>
                <a:gd name="connsiteX3" fmla="*/ 78581 w 981075"/>
                <a:gd name="connsiteY3" fmla="*/ 1670746 h 1675314"/>
                <a:gd name="connsiteX4" fmla="*/ 7144 w 981075"/>
                <a:gd name="connsiteY4" fmla="*/ 1599355 h 1675314"/>
                <a:gd name="connsiteX5" fmla="*/ 7144 w 981075"/>
                <a:gd name="connsiteY5" fmla="*/ 78530 h 1675314"/>
                <a:gd name="connsiteX6" fmla="*/ 78581 w 981075"/>
                <a:gd name="connsiteY6" fmla="*/ 7139 h 1675314"/>
                <a:gd name="connsiteX7" fmla="*/ 150019 w 981075"/>
                <a:gd name="connsiteY7" fmla="*/ 78530 h 1675314"/>
                <a:gd name="connsiteX8" fmla="*/ 150019 w 981075"/>
                <a:gd name="connsiteY8" fmla="*/ 144591 h 1675314"/>
                <a:gd name="connsiteX9" fmla="*/ 796004 w 981075"/>
                <a:gd name="connsiteY9" fmla="*/ 144591 h 1675314"/>
                <a:gd name="connsiteX10" fmla="*/ 838867 w 981075"/>
                <a:gd name="connsiteY10" fmla="*/ 101756 h 1675314"/>
                <a:gd name="connsiteX11" fmla="*/ 838867 w 981075"/>
                <a:gd name="connsiteY11" fmla="*/ 78530 h 1675314"/>
                <a:gd name="connsiteX12" fmla="*/ 910304 w 981075"/>
                <a:gd name="connsiteY12" fmla="*/ 7139 h 1675314"/>
                <a:gd name="connsiteX13" fmla="*/ 981742 w 981075"/>
                <a:gd name="connsiteY13" fmla="*/ 78530 h 1675314"/>
                <a:gd name="connsiteX14" fmla="*/ 981742 w 981075"/>
                <a:gd name="connsiteY14" fmla="*/ 101756 h 1675314"/>
                <a:gd name="connsiteX15" fmla="*/ 796004 w 981075"/>
                <a:gd name="connsiteY15" fmla="*/ 287374 h 16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5" h="1675314">
                  <a:moveTo>
                    <a:pt x="796004" y="287374"/>
                  </a:moveTo>
                  <a:lnTo>
                    <a:pt x="150019" y="287374"/>
                  </a:lnTo>
                  <a:lnTo>
                    <a:pt x="150019" y="1599355"/>
                  </a:lnTo>
                  <a:cubicBezTo>
                    <a:pt x="150019" y="1638763"/>
                    <a:pt x="118015" y="1670746"/>
                    <a:pt x="78581" y="1670746"/>
                  </a:cubicBezTo>
                  <a:cubicBezTo>
                    <a:pt x="39148" y="1670746"/>
                    <a:pt x="7144" y="1638763"/>
                    <a:pt x="7144" y="1599355"/>
                  </a:cubicBezTo>
                  <a:lnTo>
                    <a:pt x="7144" y="78530"/>
                  </a:lnTo>
                  <a:cubicBezTo>
                    <a:pt x="7144" y="39122"/>
                    <a:pt x="39148" y="7139"/>
                    <a:pt x="78581" y="7139"/>
                  </a:cubicBezTo>
                  <a:cubicBezTo>
                    <a:pt x="118015" y="7139"/>
                    <a:pt x="150019" y="39122"/>
                    <a:pt x="150019" y="78530"/>
                  </a:cubicBezTo>
                  <a:lnTo>
                    <a:pt x="150019" y="144591"/>
                  </a:lnTo>
                  <a:lnTo>
                    <a:pt x="796004" y="144591"/>
                  </a:lnTo>
                  <a:cubicBezTo>
                    <a:pt x="819245" y="144591"/>
                    <a:pt x="838867" y="124982"/>
                    <a:pt x="838867" y="101756"/>
                  </a:cubicBezTo>
                  <a:lnTo>
                    <a:pt x="838867" y="78530"/>
                  </a:lnTo>
                  <a:cubicBezTo>
                    <a:pt x="838867" y="39122"/>
                    <a:pt x="870871" y="7139"/>
                    <a:pt x="910304" y="7139"/>
                  </a:cubicBezTo>
                  <a:cubicBezTo>
                    <a:pt x="949738" y="7139"/>
                    <a:pt x="981742" y="39122"/>
                    <a:pt x="981742" y="78530"/>
                  </a:cubicBezTo>
                  <a:lnTo>
                    <a:pt x="981742" y="101756"/>
                  </a:lnTo>
                  <a:cubicBezTo>
                    <a:pt x="981742" y="204084"/>
                    <a:pt x="898398" y="287374"/>
                    <a:pt x="796004" y="287374"/>
                  </a:cubicBezTo>
                  <a:close/>
                </a:path>
              </a:pathLst>
            </a:custGeom>
            <a:solidFill>
              <a:schemeClr val="bg2"/>
            </a:solid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179362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2"/>
            </p:custDataLst>
          </p:nvPr>
        </p:nvSpPr>
        <p:spPr>
          <a:xfrm>
            <a:off x="37681" y="6144768"/>
            <a:ext cx="8414665" cy="600164"/>
          </a:xfrm>
          <a:prstGeom prst="rect">
            <a:avLst/>
          </a:prstGeom>
        </p:spPr>
        <p:txBody>
          <a:bodyPr wrap="square">
            <a:spAutoFit/>
          </a:bodyPr>
          <a:lstStyle/>
          <a:p>
            <a:r>
              <a:rPr lang="fr-CA" sz="1100" u="none" dirty="0">
                <a:latin typeface="Arial"/>
                <a:ea typeface="MS PGothic"/>
                <a:cs typeface="Arial"/>
              </a:rPr>
              <a:t>Remarque : Ajustement des risques en fonction de l’âge, du sexe et de l’indice de comorbidité de </a:t>
            </a:r>
            <a:r>
              <a:rPr lang="fr-CA" sz="1100" u="none" dirty="0" err="1">
                <a:latin typeface="Arial"/>
                <a:ea typeface="MS PGothic"/>
                <a:cs typeface="Arial"/>
              </a:rPr>
              <a:t>Charlson</a:t>
            </a:r>
            <a:r>
              <a:rPr lang="fr-CA" sz="1100" u="none" dirty="0">
                <a:latin typeface="Arial"/>
                <a:ea typeface="MS PGothic"/>
                <a:cs typeface="Arial"/>
              </a:rPr>
              <a:t>.</a:t>
            </a:r>
          </a:p>
          <a:p>
            <a:pPr>
              <a:spcAft>
                <a:spcPts val="0"/>
              </a:spcAft>
            </a:pPr>
            <a:r>
              <a:rPr lang="fr-CA" sz="1100" u="none" dirty="0">
                <a:latin typeface="Arial"/>
                <a:ea typeface="MS PGothic"/>
                <a:cs typeface="Arial"/>
              </a:rPr>
              <a:t>Source : Base de données sur les congés des patients (BDCP) et Système national d’information sur les soins ambulatoires (SNISA), 2 017/18, fournis par ICES.</a:t>
            </a:r>
          </a:p>
          <a:p>
            <a:pPr>
              <a:spcAft>
                <a:spcPts val="0"/>
              </a:spcAft>
            </a:pPr>
            <a:endParaRPr lang="en-CA" sz="1100" u="none" dirty="0">
              <a:cs typeface="Arial"/>
            </a:endParaRPr>
          </a:p>
        </p:txBody>
      </p:sp>
      <p:sp>
        <p:nvSpPr>
          <p:cNvPr id="8" name="Rectangle 7">
            <a:extLst>
              <a:ext uri="{FF2B5EF4-FFF2-40B4-BE49-F238E27FC236}">
                <a16:creationId xmlns:a16="http://schemas.microsoft.com/office/drawing/2014/main" id="{3EFA85B4-602A-4A9F-877A-D0A9034E3E5F}"/>
              </a:ext>
            </a:extLst>
          </p:cNvPr>
          <p:cNvSpPr/>
          <p:nvPr>
            <p:custDataLst>
              <p:tags r:id="rId3"/>
            </p:custDataLst>
          </p:nvPr>
        </p:nvSpPr>
        <p:spPr>
          <a:xfrm>
            <a:off x="430009" y="731345"/>
            <a:ext cx="4976715" cy="5078313"/>
          </a:xfrm>
          <a:prstGeom prst="rect">
            <a:avLst/>
          </a:prstGeom>
        </p:spPr>
        <p:txBody>
          <a:bodyPr wrap="square" anchor="t">
            <a:spAutoFit/>
          </a:bodyPr>
          <a:lstStyle/>
          <a:p>
            <a:pPr algn="ctr"/>
            <a:r>
              <a:rPr lang="fr-CA" sz="3600" b="1" u="none" dirty="0">
                <a:solidFill>
                  <a:srgbClr val="00A0AF"/>
                </a:solidFill>
                <a:latin typeface="Arial"/>
                <a:ea typeface="MS PGothic"/>
                <a:cs typeface="Arial"/>
              </a:rPr>
              <a:t>Une personne sur 5 </a:t>
            </a:r>
            <a:r>
              <a:rPr lang="fr-CA" sz="3600" u="none" dirty="0">
                <a:latin typeface="Arial"/>
                <a:ea typeface="MS PGothic"/>
                <a:cs typeface="Arial"/>
              </a:rPr>
              <a:t>âgée de 40 ans et plus admise à l’hôpital pour insuffisance cardiaque </a:t>
            </a:r>
            <a:r>
              <a:rPr lang="fr-CA" sz="3600" b="1" u="none" dirty="0">
                <a:solidFill>
                  <a:schemeClr val="accent2"/>
                </a:solidFill>
                <a:latin typeface="Arial"/>
                <a:ea typeface="MS PGothic"/>
                <a:cs typeface="Arial"/>
              </a:rPr>
              <a:t>a été réadmise dans les 30 jours</a:t>
            </a:r>
            <a:r>
              <a:rPr lang="fr-CA" sz="3600" u="none" dirty="0">
                <a:latin typeface="Arial"/>
                <a:ea typeface="MS PGothic"/>
                <a:cs typeface="Arial"/>
              </a:rPr>
              <a:t> suivant son hospitalisation initiale pour insuffisance cardiaque</a:t>
            </a:r>
          </a:p>
        </p:txBody>
      </p:sp>
      <p:pic>
        <p:nvPicPr>
          <p:cNvPr id="5" name="Picture 4">
            <a:extLst>
              <a:ext uri="{FF2B5EF4-FFF2-40B4-BE49-F238E27FC236}">
                <a16:creationId xmlns:a16="http://schemas.microsoft.com/office/drawing/2014/main" id="{B91A913F-7E9B-4F45-A7F1-1F4FE2041477}"/>
              </a:ext>
            </a:extLst>
          </p:cNvPr>
          <p:cNvPicPr>
            <a:picLocks noChangeAspect="1"/>
          </p:cNvPicPr>
          <p:nvPr/>
        </p:nvPicPr>
        <p:blipFill>
          <a:blip r:embed="rId6"/>
          <a:stretch>
            <a:fillRect/>
          </a:stretch>
        </p:blipFill>
        <p:spPr>
          <a:xfrm>
            <a:off x="5561395" y="2114550"/>
            <a:ext cx="3152596" cy="2311904"/>
          </a:xfrm>
          <a:prstGeom prst="rect">
            <a:avLst/>
          </a:prstGeom>
        </p:spPr>
      </p:pic>
    </p:spTree>
    <p:custDataLst>
      <p:tags r:id="rId1"/>
    </p:custDataLst>
    <p:extLst>
      <p:ext uri="{BB962C8B-B14F-4D97-AF65-F5344CB8AC3E}">
        <p14:creationId xmlns:p14="http://schemas.microsoft.com/office/powerpoint/2010/main" val="157413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FEAEBB-951B-457C-A3AA-1F868098061D}"/>
              </a:ext>
            </a:extLst>
          </p:cNvPr>
          <p:cNvSpPr txBox="1"/>
          <p:nvPr>
            <p:custDataLst>
              <p:tags r:id="rId2"/>
            </p:custDataLst>
          </p:nvPr>
        </p:nvSpPr>
        <p:spPr>
          <a:xfrm>
            <a:off x="3756201" y="522141"/>
            <a:ext cx="4887696" cy="5016758"/>
          </a:xfrm>
          <a:prstGeom prst="rect">
            <a:avLst/>
          </a:prstGeom>
          <a:noFill/>
        </p:spPr>
        <p:txBody>
          <a:bodyPr wrap="square" rtlCol="0">
            <a:spAutoFit/>
          </a:bodyPr>
          <a:lstStyle/>
          <a:p>
            <a:pPr algn="ctr"/>
            <a:r>
              <a:rPr lang="fr-CA" sz="3200" u="none" dirty="0">
                <a:solidFill>
                  <a:srgbClr val="000000"/>
                </a:solidFill>
                <a:latin typeface="Arial"/>
                <a:ea typeface="MS PGothic"/>
                <a:cs typeface="Arial"/>
              </a:rPr>
              <a:t>Près </a:t>
            </a:r>
            <a:r>
              <a:rPr lang="fr-CA" sz="3200" b="1" u="none" dirty="0">
                <a:solidFill>
                  <a:srgbClr val="00A0AF"/>
                </a:solidFill>
                <a:latin typeface="Arial"/>
                <a:ea typeface="MS PGothic"/>
                <a:cs typeface="Arial"/>
              </a:rPr>
              <a:t>d’une personne sur cinq</a:t>
            </a:r>
            <a:r>
              <a:rPr lang="fr-CA" sz="3200" u="none" dirty="0">
                <a:solidFill>
                  <a:srgbClr val="000000"/>
                </a:solidFill>
                <a:latin typeface="Arial"/>
                <a:ea typeface="MS PGothic"/>
                <a:cs typeface="Arial"/>
              </a:rPr>
              <a:t> atteinte d’insuffisance cardiaque âgée de 40 ans et plus </a:t>
            </a:r>
            <a:r>
              <a:rPr lang="fr-CA" sz="3200" b="1" u="none" dirty="0">
                <a:solidFill>
                  <a:srgbClr val="00A0AF"/>
                </a:solidFill>
                <a:latin typeface="Arial"/>
                <a:ea typeface="MS PGothic"/>
                <a:cs typeface="Arial"/>
              </a:rPr>
              <a:t>n’avait pas eu de radiographie ni d’ECG</a:t>
            </a:r>
            <a:r>
              <a:rPr lang="fr-CA" sz="3200" u="none" dirty="0">
                <a:latin typeface="Arial"/>
                <a:ea typeface="MS PGothic"/>
                <a:cs typeface="Arial"/>
              </a:rPr>
              <a:t> au moment du diagnostic (les deux sont des </a:t>
            </a:r>
            <a:r>
              <a:rPr lang="fr-CA" sz="3200" u="none" dirty="0">
                <a:solidFill>
                  <a:srgbClr val="000000"/>
                </a:solidFill>
                <a:latin typeface="Arial"/>
                <a:ea typeface="MS PGothic"/>
                <a:cs typeface="Arial"/>
              </a:rPr>
              <a:t>tests diagnostiques</a:t>
            </a:r>
            <a:r>
              <a:rPr lang="fr-CA" sz="3200" u="none" dirty="0">
                <a:latin typeface="Arial"/>
                <a:ea typeface="MS PGothic"/>
                <a:cs typeface="Arial"/>
              </a:rPr>
              <a:t> recommandés</a:t>
            </a:r>
            <a:r>
              <a:rPr lang="fr-CA" sz="3200" u="none" dirty="0">
                <a:solidFill>
                  <a:srgbClr val="000000"/>
                </a:solidFill>
                <a:latin typeface="Arial"/>
                <a:ea typeface="MS PGothic"/>
                <a:cs typeface="Arial"/>
              </a:rPr>
              <a:t>)</a:t>
            </a:r>
            <a:r>
              <a:rPr lang="fr-CA" sz="3200" u="none" dirty="0">
                <a:latin typeface="Arial"/>
                <a:ea typeface="MS PGothic"/>
                <a:cs typeface="Arial"/>
              </a:rPr>
              <a:t>.</a:t>
            </a:r>
            <a:r>
              <a:rPr lang="fr-CA" sz="3200" u="none" dirty="0">
                <a:solidFill>
                  <a:srgbClr val="000000"/>
                </a:solidFill>
                <a:latin typeface="Arial"/>
                <a:ea typeface="MS PGothic"/>
                <a:cs typeface="Arial"/>
              </a:rPr>
              <a:t>  </a:t>
            </a:r>
          </a:p>
        </p:txBody>
      </p:sp>
      <p:sp>
        <p:nvSpPr>
          <p:cNvPr id="5" name="Rectangle 4">
            <a:extLst>
              <a:ext uri="{FF2B5EF4-FFF2-40B4-BE49-F238E27FC236}">
                <a16:creationId xmlns:a16="http://schemas.microsoft.com/office/drawing/2014/main" id="{1B14AC2A-E686-49FB-B854-3C6BE1FDC154}"/>
              </a:ext>
            </a:extLst>
          </p:cNvPr>
          <p:cNvSpPr/>
          <p:nvPr>
            <p:custDataLst>
              <p:tags r:id="rId3"/>
            </p:custDataLst>
          </p:nvPr>
        </p:nvSpPr>
        <p:spPr>
          <a:xfrm>
            <a:off x="1" y="6067062"/>
            <a:ext cx="8534400" cy="1277273"/>
          </a:xfrm>
          <a:prstGeom prst="rect">
            <a:avLst/>
          </a:prstGeom>
        </p:spPr>
        <p:txBody>
          <a:bodyPr wrap="square">
            <a:spAutoFit/>
          </a:bodyPr>
          <a:lstStyle/>
          <a:p>
            <a:r>
              <a:rPr lang="fr-CA" sz="1100" u="none" dirty="0"/>
              <a:t>Remarque : L’ECG et la radiographie effectués entre 6 mois avant et 30 jours après le diagnostic d’insuffisance cardiaque sont inclus. Le taux est normalisé selon l’âge et le sexe. </a:t>
            </a:r>
          </a:p>
          <a:p>
            <a:r>
              <a:rPr lang="fr-CA" sz="1100" u="none" dirty="0"/>
              <a:t>Source : </a:t>
            </a:r>
            <a:r>
              <a:rPr lang="fr-CA" sz="1100" u="none" dirty="0" err="1"/>
              <a:t>Heart</a:t>
            </a:r>
            <a:r>
              <a:rPr lang="fr-CA" sz="1100" u="none" dirty="0"/>
              <a:t> Failure </a:t>
            </a:r>
            <a:r>
              <a:rPr lang="fr-CA" sz="1100" u="none" dirty="0" err="1"/>
              <a:t>Cohort</a:t>
            </a:r>
            <a:r>
              <a:rPr lang="fr-CA" sz="1100" u="none" dirty="0"/>
              <a:t> (Schultz SE, et al.), Ontario </a:t>
            </a:r>
            <a:r>
              <a:rPr lang="fr-CA" sz="1100" u="none" dirty="0" err="1"/>
              <a:t>Health</a:t>
            </a:r>
            <a:r>
              <a:rPr lang="fr-CA" sz="1100" u="none" dirty="0"/>
              <a:t> </a:t>
            </a:r>
            <a:r>
              <a:rPr lang="fr-CA" sz="1100" u="none" dirty="0" err="1"/>
              <a:t>Insurance</a:t>
            </a:r>
            <a:r>
              <a:rPr lang="fr-CA" sz="1100" u="none" dirty="0"/>
              <a:t> Plan Claims </a:t>
            </a:r>
            <a:r>
              <a:rPr lang="fr-CA" sz="1100" u="none" dirty="0" err="1"/>
              <a:t>Database</a:t>
            </a:r>
            <a:r>
              <a:rPr lang="fr-CA" sz="1100" u="none" dirty="0"/>
              <a:t> (OHIP), Système national d’information sur les soins ambulatoires (SNISA), Base de données sur les congés des patients (BDCP), 2017-2018, fourni par </a:t>
            </a:r>
            <a:r>
              <a:rPr lang="fr-CA" sz="1100" u="none" dirty="0">
                <a:cs typeface="Arial"/>
              </a:rPr>
              <a:t>ICES</a:t>
            </a:r>
            <a:r>
              <a:rPr lang="fr-CA" sz="1100" u="none" dirty="0"/>
              <a:t>.</a:t>
            </a:r>
          </a:p>
          <a:p>
            <a:endParaRPr lang="en-CA" sz="1100" u="none" dirty="0">
              <a:cs typeface="Arial"/>
            </a:endParaRPr>
          </a:p>
          <a:p>
            <a:endParaRPr lang="en-CA" sz="1100" u="none" dirty="0"/>
          </a:p>
          <a:p>
            <a:endParaRPr lang="en-CA" sz="1100" u="none" dirty="0"/>
          </a:p>
        </p:txBody>
      </p:sp>
      <p:pic>
        <p:nvPicPr>
          <p:cNvPr id="6" name="Picture 5">
            <a:extLst>
              <a:ext uri="{FF2B5EF4-FFF2-40B4-BE49-F238E27FC236}">
                <a16:creationId xmlns:a16="http://schemas.microsoft.com/office/drawing/2014/main" id="{E73C639F-7042-5D45-BA95-C65DCF560D8C}"/>
              </a:ext>
            </a:extLst>
          </p:cNvPr>
          <p:cNvPicPr>
            <a:picLocks noChangeAspect="1"/>
          </p:cNvPicPr>
          <p:nvPr/>
        </p:nvPicPr>
        <p:blipFill>
          <a:blip r:embed="rId6"/>
          <a:stretch>
            <a:fillRect/>
          </a:stretch>
        </p:blipFill>
        <p:spPr>
          <a:xfrm>
            <a:off x="700444" y="1952625"/>
            <a:ext cx="2861906" cy="2662238"/>
          </a:xfrm>
          <a:prstGeom prst="rect">
            <a:avLst/>
          </a:prstGeom>
        </p:spPr>
      </p:pic>
    </p:spTree>
    <p:custDataLst>
      <p:tags r:id="rId1"/>
    </p:custDataLst>
    <p:extLst>
      <p:ext uri="{BB962C8B-B14F-4D97-AF65-F5344CB8AC3E}">
        <p14:creationId xmlns:p14="http://schemas.microsoft.com/office/powerpoint/2010/main" val="95871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dirty="0"/>
              <a:t>Objectifs</a:t>
            </a:r>
          </a:p>
        </p:txBody>
      </p:sp>
      <p:sp>
        <p:nvSpPr>
          <p:cNvPr id="3" name="Content Placeholder 2"/>
          <p:cNvSpPr>
            <a:spLocks noGrp="1"/>
          </p:cNvSpPr>
          <p:nvPr>
            <p:ph idx="1"/>
            <p:custDataLst>
              <p:tags r:id="rId3"/>
            </p:custDataLst>
          </p:nvPr>
        </p:nvSpPr>
        <p:spPr/>
        <p:txBody>
          <a:bodyPr/>
          <a:lstStyle/>
          <a:p>
            <a:r>
              <a:rPr lang="fr-CA" sz="2000" b="1" dirty="0"/>
              <a:t>Aperçu des normes de qualité </a:t>
            </a:r>
            <a:br>
              <a:rPr lang="fr-CA" sz="2000" b="1" dirty="0"/>
            </a:br>
            <a:r>
              <a:rPr lang="fr-CA" sz="2000" dirty="0"/>
              <a:t>De quoi s’agit-il? Comment sont-elles utilisées?</a:t>
            </a:r>
          </a:p>
          <a:p>
            <a:r>
              <a:rPr lang="fr-CA" sz="2000" b="1" dirty="0"/>
              <a:t>Pourquoi cette norme de qualité est-elle nécessaire? </a:t>
            </a:r>
            <a:br>
              <a:rPr lang="fr-CA" sz="2000" b="1" dirty="0"/>
            </a:br>
            <a:r>
              <a:rPr lang="fr-CA" sz="2000" dirty="0"/>
              <a:t>Il existe des lacunes et des écarts dans la qualité des soins pour les personnes atteintes d’insuffisance cardiaque en Ontario</a:t>
            </a:r>
          </a:p>
          <a:p>
            <a:r>
              <a:rPr lang="fr-CA" sz="2000" b="1" dirty="0"/>
              <a:t>Comment mesurer le succès</a:t>
            </a:r>
            <a:br>
              <a:rPr lang="fr-CA" sz="2000" b="1" dirty="0"/>
            </a:br>
            <a:r>
              <a:rPr lang="fr-CA" sz="2000" dirty="0"/>
              <a:t>Indicateurs qui peuvent vous aider à mesurer vos efforts d’amélioration de la qualité</a:t>
            </a:r>
          </a:p>
          <a:p>
            <a:r>
              <a:rPr lang="fr-CA" sz="2000" b="1" dirty="0"/>
              <a:t>Déclarations de qualité en bref</a:t>
            </a:r>
            <a:br>
              <a:rPr lang="fr-CA" sz="2000" b="1" dirty="0"/>
            </a:br>
            <a:r>
              <a:rPr lang="fr-CA" sz="2000" dirty="0"/>
              <a:t>Les recommandations clés de la norme de qualité sur l’insuffisance cardiaque </a:t>
            </a:r>
          </a:p>
          <a:p>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A6E1-AF2A-461E-98E5-CF98398C1ABD}"/>
              </a:ext>
            </a:extLst>
          </p:cNvPr>
          <p:cNvSpPr>
            <a:spLocks noGrp="1"/>
          </p:cNvSpPr>
          <p:nvPr>
            <p:ph type="title"/>
            <p:custDataLst>
              <p:tags r:id="rId2"/>
            </p:custDataLst>
          </p:nvPr>
        </p:nvSpPr>
        <p:spPr>
          <a:xfrm>
            <a:off x="3877958" y="1133010"/>
            <a:ext cx="4810788" cy="4352868"/>
          </a:xfrm>
        </p:spPr>
        <p:txBody>
          <a:bodyPr/>
          <a:lstStyle/>
          <a:p>
            <a:pPr algn="ctr" defTabSz="457200"/>
            <a:r>
              <a:rPr lang="fr-CA" sz="3200" b="0" dirty="0">
                <a:solidFill>
                  <a:srgbClr val="000000"/>
                </a:solidFill>
                <a:ea typeface="MS PGothic"/>
              </a:rPr>
              <a:t>Près </a:t>
            </a:r>
            <a:r>
              <a:rPr lang="fr-CA" sz="3200" dirty="0">
                <a:solidFill>
                  <a:srgbClr val="00A0AF"/>
                </a:solidFill>
                <a:ea typeface="MS PGothic"/>
              </a:rPr>
              <a:t>d’une personne sur six</a:t>
            </a:r>
            <a:r>
              <a:rPr lang="fr-CA" sz="3200" b="0" dirty="0">
                <a:solidFill>
                  <a:srgbClr val="000000"/>
                </a:solidFill>
                <a:ea typeface="MS PGothic"/>
              </a:rPr>
              <a:t> atteinte d’insuffisance cardiaque âgée de 40 ans et plus </a:t>
            </a:r>
            <a:r>
              <a:rPr lang="fr-CA" sz="3200" dirty="0">
                <a:solidFill>
                  <a:srgbClr val="00A0AF"/>
                </a:solidFill>
                <a:ea typeface="MS PGothic"/>
              </a:rPr>
              <a:t>n’avait pas eu un échocardiogramme </a:t>
            </a:r>
            <a:r>
              <a:rPr lang="fr-CA" sz="3200" b="0" dirty="0">
                <a:solidFill>
                  <a:schemeClr val="tx1"/>
                </a:solidFill>
                <a:ea typeface="MS PGothic"/>
              </a:rPr>
              <a:t>jusqu’à 30 jours après l’établissement du diagnostic.</a:t>
            </a:r>
          </a:p>
        </p:txBody>
      </p:sp>
      <p:sp>
        <p:nvSpPr>
          <p:cNvPr id="4" name="Rectangle 3">
            <a:extLst>
              <a:ext uri="{FF2B5EF4-FFF2-40B4-BE49-F238E27FC236}">
                <a16:creationId xmlns:a16="http://schemas.microsoft.com/office/drawing/2014/main" id="{43415DFC-F64D-4E3D-8AF4-DE408D74E7BA}"/>
              </a:ext>
            </a:extLst>
          </p:cNvPr>
          <p:cNvSpPr/>
          <p:nvPr>
            <p:custDataLst>
              <p:tags r:id="rId3"/>
            </p:custDataLst>
          </p:nvPr>
        </p:nvSpPr>
        <p:spPr>
          <a:xfrm>
            <a:off x="-1" y="6088141"/>
            <a:ext cx="8496301" cy="769441"/>
          </a:xfrm>
          <a:prstGeom prst="rect">
            <a:avLst/>
          </a:prstGeom>
        </p:spPr>
        <p:txBody>
          <a:bodyPr wrap="square">
            <a:spAutoFit/>
          </a:bodyPr>
          <a:lstStyle/>
          <a:p>
            <a:r>
              <a:rPr lang="fr-CA" sz="1100" u="none" dirty="0"/>
              <a:t>Remarque : L’échocardiogramme effectué entre 18 mois avant et 30 jours après le diagnostic d’insuffisance cardiaque est inclus. Le taux est normalisé selon l’âge et le sexe. </a:t>
            </a:r>
          </a:p>
          <a:p>
            <a:r>
              <a:rPr lang="fr-CA" sz="1100" u="none" dirty="0"/>
              <a:t>Source : </a:t>
            </a:r>
            <a:r>
              <a:rPr lang="fr-CA" sz="1100" u="none" dirty="0" err="1"/>
              <a:t>Heart</a:t>
            </a:r>
            <a:r>
              <a:rPr lang="fr-CA" sz="1100" u="none" dirty="0"/>
              <a:t> Failure </a:t>
            </a:r>
            <a:r>
              <a:rPr lang="fr-CA" sz="1100" u="none" dirty="0" err="1"/>
              <a:t>Cohort</a:t>
            </a:r>
            <a:r>
              <a:rPr lang="fr-CA" sz="1100" u="none" dirty="0"/>
              <a:t> (Schultz SE, et al.), Ontario </a:t>
            </a:r>
            <a:r>
              <a:rPr lang="fr-CA" sz="1100" u="none" dirty="0" err="1"/>
              <a:t>Health</a:t>
            </a:r>
            <a:r>
              <a:rPr lang="fr-CA" sz="1100" u="none" dirty="0"/>
              <a:t> </a:t>
            </a:r>
            <a:r>
              <a:rPr lang="fr-CA" sz="1100" u="none" dirty="0" err="1"/>
              <a:t>Insurance</a:t>
            </a:r>
            <a:r>
              <a:rPr lang="fr-CA" sz="1100" u="none" dirty="0"/>
              <a:t> Plan Claims </a:t>
            </a:r>
            <a:r>
              <a:rPr lang="fr-CA" sz="1100" u="none" dirty="0" err="1"/>
              <a:t>Database</a:t>
            </a:r>
            <a:r>
              <a:rPr lang="fr-CA" sz="1100" u="none" dirty="0"/>
              <a:t> (OHIP), Système national d’information sur les soins ambulatoires (SNISA), Base de données sur les congés des patients (BDCP), 2017-2018, fourni par </a:t>
            </a:r>
            <a:r>
              <a:rPr lang="fr-CA" sz="1100" u="none" dirty="0">
                <a:cs typeface="Arial"/>
              </a:rPr>
              <a:t>ICES</a:t>
            </a:r>
            <a:r>
              <a:rPr lang="fr-CA" sz="1100" u="none" dirty="0"/>
              <a:t>.</a:t>
            </a:r>
          </a:p>
        </p:txBody>
      </p:sp>
      <p:pic>
        <p:nvPicPr>
          <p:cNvPr id="5" name="Picture 4">
            <a:extLst>
              <a:ext uri="{FF2B5EF4-FFF2-40B4-BE49-F238E27FC236}">
                <a16:creationId xmlns:a16="http://schemas.microsoft.com/office/drawing/2014/main" id="{A27D9C7F-7755-E044-9B65-F8FD2563F883}"/>
              </a:ext>
            </a:extLst>
          </p:cNvPr>
          <p:cNvPicPr>
            <a:picLocks noChangeAspect="1"/>
          </p:cNvPicPr>
          <p:nvPr/>
        </p:nvPicPr>
        <p:blipFill>
          <a:blip r:embed="rId6"/>
          <a:stretch>
            <a:fillRect/>
          </a:stretch>
        </p:blipFill>
        <p:spPr>
          <a:xfrm>
            <a:off x="842963" y="1775539"/>
            <a:ext cx="2921532" cy="2536052"/>
          </a:xfrm>
          <a:prstGeom prst="rect">
            <a:avLst/>
          </a:prstGeom>
        </p:spPr>
      </p:pic>
    </p:spTree>
    <p:custDataLst>
      <p:tags r:id="rId1"/>
    </p:custDataLst>
    <p:extLst>
      <p:ext uri="{BB962C8B-B14F-4D97-AF65-F5344CB8AC3E}">
        <p14:creationId xmlns:p14="http://schemas.microsoft.com/office/powerpoint/2010/main" val="163590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FA85B4-602A-4A9F-877A-D0A9034E3E5F}"/>
              </a:ext>
            </a:extLst>
          </p:cNvPr>
          <p:cNvSpPr/>
          <p:nvPr>
            <p:custDataLst>
              <p:tags r:id="rId2"/>
            </p:custDataLst>
          </p:nvPr>
        </p:nvSpPr>
        <p:spPr>
          <a:xfrm>
            <a:off x="4040399" y="797047"/>
            <a:ext cx="4594701" cy="4832092"/>
          </a:xfrm>
          <a:prstGeom prst="rect">
            <a:avLst/>
          </a:prstGeom>
        </p:spPr>
        <p:txBody>
          <a:bodyPr wrap="square" anchor="t">
            <a:spAutoFit/>
          </a:bodyPr>
          <a:lstStyle/>
          <a:p>
            <a:pPr algn="ctr"/>
            <a:r>
              <a:rPr lang="fr-CA" sz="2800" u="none" dirty="0">
                <a:latin typeface="Arial"/>
                <a:ea typeface="MS PGothic"/>
                <a:cs typeface="Arial"/>
              </a:rPr>
              <a:t>Seulement </a:t>
            </a:r>
            <a:r>
              <a:rPr lang="fr-CA" sz="2800" b="1" u="none" dirty="0">
                <a:solidFill>
                  <a:srgbClr val="00A0AF"/>
                </a:solidFill>
                <a:latin typeface="Arial"/>
                <a:ea typeface="MS PGothic"/>
                <a:cs typeface="Arial"/>
              </a:rPr>
              <a:t>7,5 % des personnes atteintes d’insuffisance cardiaque âgées de 65</a:t>
            </a:r>
            <a:r>
              <a:rPr lang="fr-CA" sz="2800" u="none" dirty="0">
                <a:latin typeface="Arial"/>
                <a:ea typeface="MS PGothic"/>
                <a:cs typeface="Arial"/>
              </a:rPr>
              <a:t> </a:t>
            </a:r>
            <a:r>
              <a:rPr lang="fr-CA" sz="2800" b="1" u="none" dirty="0">
                <a:solidFill>
                  <a:schemeClr val="accent2"/>
                </a:solidFill>
                <a:latin typeface="Arial"/>
                <a:ea typeface="MS PGothic"/>
                <a:cs typeface="Arial"/>
              </a:rPr>
              <a:t>ans</a:t>
            </a:r>
            <a:r>
              <a:rPr lang="fr-CA" sz="2800" u="none" dirty="0">
                <a:latin typeface="Arial"/>
                <a:ea typeface="MS PGothic"/>
                <a:cs typeface="Arial"/>
              </a:rPr>
              <a:t> et plus avaient une ordonnance de </a:t>
            </a:r>
            <a:r>
              <a:rPr lang="fr-CA" sz="2800" b="1" u="none" dirty="0">
                <a:solidFill>
                  <a:srgbClr val="00A0AF"/>
                </a:solidFill>
                <a:latin typeface="Arial"/>
                <a:ea typeface="MS PGothic"/>
                <a:cs typeface="Arial"/>
              </a:rPr>
              <a:t>trithérapie six mois après le diagnostic</a:t>
            </a:r>
            <a:r>
              <a:rPr lang="fr-CA" sz="2800" u="none" dirty="0">
                <a:latin typeface="Arial"/>
                <a:ea typeface="MS PGothic"/>
                <a:cs typeface="Arial"/>
              </a:rPr>
              <a:t>. Environ la moitié des personnes atteintes d’insuffisance cardiaque devraient prendre ces médicaments. </a:t>
            </a:r>
          </a:p>
        </p:txBody>
      </p:sp>
      <p:sp>
        <p:nvSpPr>
          <p:cNvPr id="4" name="Rectangle 3">
            <a:extLst>
              <a:ext uri="{FF2B5EF4-FFF2-40B4-BE49-F238E27FC236}">
                <a16:creationId xmlns:a16="http://schemas.microsoft.com/office/drawing/2014/main" id="{43415DFC-F64D-4E3D-8AF4-DE408D74E7BA}"/>
              </a:ext>
            </a:extLst>
          </p:cNvPr>
          <p:cNvSpPr/>
          <p:nvPr>
            <p:custDataLst>
              <p:tags r:id="rId3"/>
            </p:custDataLst>
          </p:nvPr>
        </p:nvSpPr>
        <p:spPr>
          <a:xfrm>
            <a:off x="-1" y="6088141"/>
            <a:ext cx="8635101" cy="769441"/>
          </a:xfrm>
          <a:prstGeom prst="rect">
            <a:avLst/>
          </a:prstGeom>
        </p:spPr>
        <p:txBody>
          <a:bodyPr wrap="square" anchor="t">
            <a:spAutoFit/>
          </a:bodyPr>
          <a:lstStyle/>
          <a:p>
            <a:r>
              <a:rPr lang="fr-CA" sz="1100" u="none" dirty="0">
                <a:latin typeface="Arial"/>
                <a:ea typeface="MS PGothic"/>
                <a:cs typeface="Arial"/>
              </a:rPr>
              <a:t>Remarque : L’utilisation de la trithérapie six mois après le diagnostic a été définie comme des prescriptions remplies pour ces médicaments qui couvraient le 180</a:t>
            </a:r>
            <a:r>
              <a:rPr lang="fr-CA" sz="1100" u="none" baseline="30000" dirty="0">
                <a:latin typeface="Arial"/>
                <a:ea typeface="MS PGothic"/>
                <a:cs typeface="Arial"/>
              </a:rPr>
              <a:t>e</a:t>
            </a:r>
            <a:r>
              <a:rPr lang="fr-CA" sz="1100" u="none" dirty="0">
                <a:latin typeface="Arial"/>
                <a:ea typeface="MS PGothic"/>
                <a:cs typeface="Arial"/>
              </a:rPr>
              <a:t> jour suivant le diagnostic. Le taux est normalisé selon l’âge et le sexe. </a:t>
            </a:r>
            <a:endParaRPr lang="fr-CA" sz="1100" u="none" dirty="0"/>
          </a:p>
          <a:p>
            <a:r>
              <a:rPr lang="fr-CA" sz="1100" u="none" dirty="0">
                <a:latin typeface="Arial"/>
                <a:ea typeface="MS PGothic"/>
                <a:cs typeface="Arial"/>
              </a:rPr>
              <a:t>Source : </a:t>
            </a:r>
            <a:r>
              <a:rPr lang="fr-CA" sz="1100" u="none" dirty="0" err="1">
                <a:latin typeface="Arial"/>
                <a:ea typeface="MS PGothic"/>
                <a:cs typeface="Arial"/>
              </a:rPr>
              <a:t>Heart</a:t>
            </a:r>
            <a:r>
              <a:rPr lang="fr-CA" sz="1100" u="none" dirty="0">
                <a:latin typeface="Arial"/>
                <a:ea typeface="MS PGothic"/>
                <a:cs typeface="Arial"/>
              </a:rPr>
              <a:t> Failure </a:t>
            </a:r>
            <a:r>
              <a:rPr lang="fr-CA" sz="1100" u="none" dirty="0" err="1">
                <a:latin typeface="Arial"/>
                <a:ea typeface="MS PGothic"/>
                <a:cs typeface="Arial"/>
              </a:rPr>
              <a:t>Cohort</a:t>
            </a:r>
            <a:r>
              <a:rPr lang="fr-CA" sz="1100" u="none" dirty="0">
                <a:latin typeface="Arial"/>
                <a:ea typeface="MS PGothic"/>
                <a:cs typeface="Arial"/>
              </a:rPr>
              <a:t> (Schultz SE, et al.), </a:t>
            </a:r>
            <a:r>
              <a:rPr lang="fr-CA" sz="1100" u="none" dirty="0">
                <a:solidFill>
                  <a:srgbClr val="000000"/>
                </a:solidFill>
                <a:latin typeface="Arial"/>
                <a:ea typeface="MS PGothic"/>
                <a:cs typeface="Arial"/>
              </a:rPr>
              <a:t>d</a:t>
            </a:r>
            <a:r>
              <a:rPr lang="fr-CA" sz="1100" u="none" dirty="0">
                <a:solidFill>
                  <a:srgbClr val="000000"/>
                </a:solidFill>
              </a:rPr>
              <a:t>emandes dans le cadre </a:t>
            </a:r>
            <a:r>
              <a:rPr lang="en-CA" sz="1100" u="none" dirty="0"/>
              <a:t>du Programme de </a:t>
            </a:r>
            <a:r>
              <a:rPr lang="en-CA" sz="1100" u="none" dirty="0" err="1"/>
              <a:t>médicaments</a:t>
            </a:r>
            <a:r>
              <a:rPr lang="en-CA" sz="1100" u="none" dirty="0"/>
              <a:t> de </a:t>
            </a:r>
            <a:r>
              <a:rPr lang="en-CA" sz="1100" u="none" dirty="0" err="1"/>
              <a:t>l'Ontario</a:t>
            </a:r>
            <a:r>
              <a:rPr lang="en-CA" sz="1100" u="none" dirty="0"/>
              <a:t> (PMO),</a:t>
            </a:r>
            <a:r>
              <a:rPr lang="fr-CA" sz="1100" u="none" dirty="0">
                <a:latin typeface="Arial"/>
                <a:ea typeface="MS PGothic"/>
                <a:cs typeface="Arial"/>
              </a:rPr>
              <a:t> 2017-2018, fourni par ICES.</a:t>
            </a:r>
          </a:p>
        </p:txBody>
      </p:sp>
      <p:pic>
        <p:nvPicPr>
          <p:cNvPr id="5" name="Picture 4" descr="Image result for black and white icon of medication">
            <a:extLst>
              <a:ext uri="{FF2B5EF4-FFF2-40B4-BE49-F238E27FC236}">
                <a16:creationId xmlns:a16="http://schemas.microsoft.com/office/drawing/2014/main" id="{BABB7905-142E-7E47-A433-2A322ACCDB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971" y="1932442"/>
            <a:ext cx="2872942" cy="27967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F6980D-6921-42F9-A166-DB0B7AB8DF0A}"/>
              </a:ext>
            </a:extLst>
          </p:cNvPr>
          <p:cNvSpPr txBox="1"/>
          <p:nvPr/>
        </p:nvSpPr>
        <p:spPr>
          <a:xfrm>
            <a:off x="0" y="5395072"/>
            <a:ext cx="4068976" cy="600164"/>
          </a:xfrm>
          <a:prstGeom prst="rect">
            <a:avLst/>
          </a:prstGeom>
          <a:noFill/>
        </p:spPr>
        <p:txBody>
          <a:bodyPr wrap="square" rtlCol="0">
            <a:spAutoFit/>
          </a:bodyPr>
          <a:lstStyle/>
          <a:p>
            <a:r>
              <a:rPr lang="fr-CA" sz="1100" u="non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Cette mesure sera mise à jour dans le futur avec de nouvelles données basées sur la déclaration de qualité actualisée pour la quadruple thérapie.</a:t>
            </a:r>
            <a:endParaRPr lang="en-CA" sz="1100" u="none" dirty="0">
              <a:solidFill>
                <a:srgbClr val="FF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24806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84D1-DB53-47E3-8C61-A0070215C1A6}"/>
              </a:ext>
            </a:extLst>
          </p:cNvPr>
          <p:cNvSpPr>
            <a:spLocks noGrp="1"/>
          </p:cNvSpPr>
          <p:nvPr>
            <p:ph type="title"/>
            <p:custDataLst>
              <p:tags r:id="rId2"/>
            </p:custDataLst>
          </p:nvPr>
        </p:nvSpPr>
        <p:spPr>
          <a:xfrm>
            <a:off x="452973" y="289798"/>
            <a:ext cx="8244584" cy="1285119"/>
          </a:xfrm>
        </p:spPr>
        <p:txBody>
          <a:bodyPr/>
          <a:lstStyle/>
          <a:p>
            <a:r>
              <a:rPr lang="fr-CA" sz="2200" dirty="0"/>
              <a:t>En Ontario, l’utilisation de médicaments de trithérapie après un diagnostic d’insuffisance cardiaque est faible chez les personnes âgées de 65 ans et plus, et peut être due à une faible utilisation des médicaments ARM.</a:t>
            </a:r>
          </a:p>
        </p:txBody>
      </p:sp>
      <p:sp>
        <p:nvSpPr>
          <p:cNvPr id="4" name="Rectangle 3">
            <a:extLst>
              <a:ext uri="{FF2B5EF4-FFF2-40B4-BE49-F238E27FC236}">
                <a16:creationId xmlns:a16="http://schemas.microsoft.com/office/drawing/2014/main" id="{347AB7F3-0F50-4A2D-951A-55DE9FDA94F3}"/>
              </a:ext>
            </a:extLst>
          </p:cNvPr>
          <p:cNvSpPr/>
          <p:nvPr>
            <p:custDataLst>
              <p:tags r:id="rId3"/>
            </p:custDataLst>
          </p:nvPr>
        </p:nvSpPr>
        <p:spPr>
          <a:xfrm>
            <a:off x="40888" y="6022192"/>
            <a:ext cx="8315661" cy="769441"/>
          </a:xfrm>
          <a:prstGeom prst="rect">
            <a:avLst/>
          </a:prstGeom>
        </p:spPr>
        <p:txBody>
          <a:bodyPr wrap="square" anchor="t">
            <a:spAutoFit/>
          </a:bodyPr>
          <a:lstStyle/>
          <a:p>
            <a:r>
              <a:rPr lang="fr-CA" sz="1100" u="none" dirty="0"/>
              <a:t>Remarque : L’utilisation de médicaments six mois après le diagnostic a été définie comme des prescriptions remplies pour ces médicaments qui couvraient le 180</a:t>
            </a:r>
            <a:r>
              <a:rPr lang="fr-CA" sz="1100" u="none" baseline="30000" dirty="0"/>
              <a:t>e</a:t>
            </a:r>
            <a:r>
              <a:rPr lang="fr-CA" sz="1100" u="none" dirty="0"/>
              <a:t> jour suivant le diagnostic. Les taux sont normalisés selon l’âge et le sexe.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CA" sz="1100" b="0" i="0" u="none" strike="noStrike" cap="none" normalizeH="0" baseline="0" noProof="0" dirty="0">
                <a:ln>
                  <a:noFill/>
                </a:ln>
                <a:solidFill>
                  <a:srgbClr val="000000"/>
                </a:solidFill>
                <a:uLnTx/>
                <a:uFillTx/>
                <a:latin typeface="Arial" panose="020B0604020202020204" pitchFamily="34" charset="0"/>
                <a:ea typeface="MS PGothic" panose="020B0600070205080204" pitchFamily="34" charset="-128"/>
                <a:cs typeface="+mn-cs"/>
              </a:rPr>
              <a:t>Source : </a:t>
            </a:r>
            <a:r>
              <a:rPr kumimoji="0" lang="fr-CA" sz="1100" b="0" i="0" u="none" strike="noStrike" cap="none" normalizeH="0" baseline="0" noProof="0" dirty="0" err="1">
                <a:ln>
                  <a:noFill/>
                </a:ln>
                <a:solidFill>
                  <a:srgbClr val="000000"/>
                </a:solidFill>
                <a:uLnTx/>
                <a:uFillTx/>
                <a:latin typeface="Arial" panose="020B0604020202020204" pitchFamily="34" charset="0"/>
                <a:ea typeface="MS PGothic" panose="020B0600070205080204" pitchFamily="34" charset="-128"/>
                <a:cs typeface="+mn-cs"/>
              </a:rPr>
              <a:t>Heart</a:t>
            </a:r>
            <a:r>
              <a:rPr kumimoji="0" lang="fr-CA" sz="1100" b="0" i="0" u="none" strike="noStrike" cap="none" normalizeH="0" baseline="0" noProof="0" dirty="0">
                <a:ln>
                  <a:noFill/>
                </a:ln>
                <a:solidFill>
                  <a:srgbClr val="000000"/>
                </a:solidFill>
                <a:uLnTx/>
                <a:uFillTx/>
                <a:latin typeface="Arial" panose="020B0604020202020204" pitchFamily="34" charset="0"/>
                <a:ea typeface="MS PGothic" panose="020B0600070205080204" pitchFamily="34" charset="-128"/>
                <a:cs typeface="+mn-cs"/>
              </a:rPr>
              <a:t> Failure </a:t>
            </a:r>
            <a:r>
              <a:rPr kumimoji="0" lang="fr-CA" sz="1100" b="0" i="0" u="none" strike="noStrike" cap="none" normalizeH="0" baseline="0" noProof="0" dirty="0" err="1">
                <a:ln>
                  <a:noFill/>
                </a:ln>
                <a:solidFill>
                  <a:srgbClr val="000000"/>
                </a:solidFill>
                <a:uLnTx/>
                <a:uFillTx/>
                <a:latin typeface="Arial" panose="020B0604020202020204" pitchFamily="34" charset="0"/>
                <a:ea typeface="MS PGothic" panose="020B0600070205080204" pitchFamily="34" charset="-128"/>
                <a:cs typeface="+mn-cs"/>
              </a:rPr>
              <a:t>Cohort</a:t>
            </a:r>
            <a:r>
              <a:rPr kumimoji="0" lang="fr-CA" sz="1100" b="0" i="0" u="none" strike="noStrike" cap="none" normalizeH="0" baseline="0" noProof="0" dirty="0">
                <a:ln>
                  <a:noFill/>
                </a:ln>
                <a:solidFill>
                  <a:srgbClr val="000000"/>
                </a:solidFill>
                <a:uLnTx/>
                <a:uFillTx/>
                <a:latin typeface="Arial" panose="020B0604020202020204" pitchFamily="34" charset="0"/>
                <a:ea typeface="MS PGothic" panose="020B0600070205080204" pitchFamily="34" charset="-128"/>
                <a:cs typeface="+mn-cs"/>
              </a:rPr>
              <a:t> (Schultz SE, et al.), Demandes dans le cadre du Programme de médicaments de l’Ontario (PMO), fourni par </a:t>
            </a:r>
            <a:r>
              <a:rPr kumimoji="0" lang="fr-CA" sz="1100" b="0" i="0" u="none" strike="noStrike" cap="none" normalizeH="0" baseline="0" noProof="0" dirty="0">
                <a:ln>
                  <a:noFill/>
                </a:ln>
                <a:solidFill>
                  <a:srgbClr val="000000"/>
                </a:solidFill>
                <a:uLnTx/>
                <a:uFillTx/>
                <a:latin typeface="Arial" panose="020B0604020202020204" pitchFamily="34" charset="0"/>
                <a:ea typeface="MS PGothic" panose="020B0600070205080204" pitchFamily="34" charset="-128"/>
                <a:cs typeface="Arial"/>
              </a:rPr>
              <a:t>ICES.</a:t>
            </a:r>
          </a:p>
        </p:txBody>
      </p:sp>
      <p:graphicFrame>
        <p:nvGraphicFramePr>
          <p:cNvPr id="5" name="Chart 4">
            <a:extLst>
              <a:ext uri="{FF2B5EF4-FFF2-40B4-BE49-F238E27FC236}">
                <a16:creationId xmlns:a16="http://schemas.microsoft.com/office/drawing/2014/main" id="{BB085467-4BB3-49EE-AF74-1CBB0914DCA6}"/>
              </a:ext>
            </a:extLst>
          </p:cNvPr>
          <p:cNvGraphicFramePr>
            <a:graphicFrameLocks/>
          </p:cNvGraphicFramePr>
          <p:nvPr/>
        </p:nvGraphicFramePr>
        <p:xfrm>
          <a:off x="452973" y="1578767"/>
          <a:ext cx="8016469" cy="4042543"/>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A69976DE-F52F-4EA2-9EA8-70901F729738}"/>
              </a:ext>
            </a:extLst>
          </p:cNvPr>
          <p:cNvSpPr txBox="1"/>
          <p:nvPr/>
        </p:nvSpPr>
        <p:spPr>
          <a:xfrm>
            <a:off x="0" y="5395072"/>
            <a:ext cx="4068976" cy="600164"/>
          </a:xfrm>
          <a:prstGeom prst="rect">
            <a:avLst/>
          </a:prstGeom>
          <a:noFill/>
        </p:spPr>
        <p:txBody>
          <a:bodyPr wrap="square" rtlCol="0">
            <a:spAutoFit/>
          </a:bodyPr>
          <a:lstStyle/>
          <a:p>
            <a:r>
              <a:rPr lang="fr-CA" sz="1100" u="non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Cette mesure sera mise à jour dans le futur avec de nouvelles données basées sur la déclaration de qualité actualisée pour la quadruple thérapie.</a:t>
            </a:r>
            <a:endParaRPr lang="en-CA" sz="1100" u="none" dirty="0">
              <a:solidFill>
                <a:srgbClr val="FF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9163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504070" y="326064"/>
            <a:ext cx="5891428" cy="1362075"/>
          </a:xfrm>
        </p:spPr>
        <p:txBody>
          <a:bodyPr/>
          <a:lstStyle/>
          <a:p>
            <a:pPr>
              <a:lnSpc>
                <a:spcPct val="100000"/>
              </a:lnSpc>
            </a:pPr>
            <a:r>
              <a:rPr lang="fr-CA" sz="1800" dirty="0"/>
              <a:t>« </a:t>
            </a:r>
            <a:r>
              <a:rPr lang="fr-CA" sz="1800" b="0" dirty="0"/>
              <a:t>“</a:t>
            </a:r>
            <a:r>
              <a:rPr lang="fr-CA" sz="1800" i="1" dirty="0">
                <a:latin typeface="+mn-lt"/>
                <a:cs typeface="ＭＳ Ｐゴシック" pitchFamily="68" charset="-128"/>
              </a:rPr>
              <a:t>Mon expérience en tant qu’aidante naturelle d’un proche atteint d’insuffisance cardiaque m’a appris qu’avoir la bonne information et poser les bonnes questions peut modifier la façon dont les patients reçoivent les soins. Lorsque mon mari a reçu son congé de l’hôpital après une chirurgie cardiaque majeure sans qu’aucun point de contact n’ait été établi ou que des dispositions n’aient été prises pour des soins de suivi dans ma collectivité d’origine (menant finalement à une réadmission à l’hôpital), j’ai beaucoup appris sur la valeur d’une transition assistée. La norme de qualité pour l’insuffisance cardiaque aborde ce problème. Elle permet également aux patients et aux aidants naturels de poser les bonnes questions à leur équipe de soins sur le moment, l’endroit et la façon dont les soins devraient être fournis et aide à renforcer le confort et à favoriser la discussion sur des sujets potentiellement difficiles, comme les soins palliatifs. Ce sont là quelques-unes des nombreuses raisons pour lesquelles il s’agit d’une ressource si importante. »</a:t>
            </a:r>
            <a:br>
              <a:rPr lang="fr-CA" sz="1800" dirty="0">
                <a:solidFill>
                  <a:schemeClr val="tx1"/>
                </a:solidFill>
                <a:latin typeface="Calibri" pitchFamily="68" charset="0"/>
                <a:cs typeface="ＭＳ Ｐゴシック" pitchFamily="68" charset="-128"/>
              </a:rPr>
            </a:br>
            <a:r>
              <a:rPr lang="fr-CA" sz="1400" b="0" i="1" dirty="0"/>
              <a:t>– Kathy Smith, conseillère en expérience vécue</a:t>
            </a:r>
            <a:br>
              <a:rPr lang="fr-CA" sz="1400" b="0" i="1" dirty="0"/>
            </a:br>
            <a:endParaRPr lang="fr-CA" sz="1400" b="0" i="1" dirty="0"/>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307192" y="2471497"/>
            <a:ext cx="5891428" cy="1362075"/>
          </a:xfrm>
        </p:spPr>
        <p:txBody>
          <a:bodyPr/>
          <a:lstStyle/>
          <a:p>
            <a:pPr>
              <a:lnSpc>
                <a:spcPct val="100000"/>
              </a:lnSpc>
            </a:pPr>
            <a:r>
              <a:rPr lang="fr-CA" sz="1800" dirty="0"/>
              <a:t>« Je crois que la norme de qualité reconnaît et apprécie le fait qu’il faut un village pour soigner les personnes atteintes d’insuffisance cardiaque. Nous devons communiquer et collaborer avec une variété de fournisseurs de soins pour améliorer le dénouement des patients et l’expérience des patients et des aidants naturels. »</a:t>
            </a:r>
            <a:br>
              <a:rPr lang="fr-CA" sz="1800" dirty="0"/>
            </a:br>
            <a:br>
              <a:rPr lang="fr-CA" sz="1800" b="0" dirty="0"/>
            </a:br>
            <a:r>
              <a:rPr lang="fr-CA" sz="1400" b="0" i="1" dirty="0"/>
              <a:t>– Karen Harkness, infirmière autorisée, Clinique de cardiologie</a:t>
            </a:r>
            <a:br>
              <a:rPr lang="fr-CA" sz="1800" b="0" dirty="0"/>
            </a:br>
            <a:br>
              <a:rPr lang="fr-CA" sz="1800" b="0" dirty="0"/>
            </a:br>
            <a:br>
              <a:rPr lang="fr-CA" sz="1800" b="0" dirty="0"/>
            </a:br>
            <a:br>
              <a:rPr lang="fr-CA" sz="1400" b="0" i="1" dirty="0"/>
            </a:br>
            <a:endParaRPr lang="fr-CA" sz="1400" b="0" i="1" dirty="0"/>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br>
              <a:rPr lang="fr-CA" sz="3600"/>
            </a:br>
            <a:r>
              <a:rPr lang="fr-CA" sz="3600" dirty="0"/>
              <a:t>Énoncés de qualité en bref</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198" y="274638"/>
            <a:ext cx="8229599" cy="1165909"/>
          </a:xfrm>
        </p:spPr>
        <p:txBody>
          <a:bodyPr/>
          <a:lstStyle/>
          <a:p>
            <a:r>
              <a:rPr lang="fr-CA" sz="3200" dirty="0">
                <a:solidFill>
                  <a:srgbClr val="00A0AF"/>
                </a:solidFill>
              </a:rPr>
              <a:t>Norme de qualité sur les soins fournis dans la collectivité pour l’insuffisance cardiaque</a:t>
            </a:r>
          </a:p>
        </p:txBody>
      </p:sp>
      <p:sp>
        <p:nvSpPr>
          <p:cNvPr id="4" name="Content Placeholder 3"/>
          <p:cNvSpPr>
            <a:spLocks noGrp="1"/>
          </p:cNvSpPr>
          <p:nvPr>
            <p:ph idx="1"/>
            <p:custDataLst>
              <p:tags r:id="rId3"/>
            </p:custDataLst>
          </p:nvPr>
        </p:nvSpPr>
        <p:spPr>
          <a:xfrm>
            <a:off x="457199" y="1869004"/>
            <a:ext cx="8229600" cy="4248472"/>
          </a:xfrm>
        </p:spPr>
        <p:txBody>
          <a:bodyPr/>
          <a:lstStyle/>
          <a:p>
            <a:pPr>
              <a:spcBef>
                <a:spcPts val="0"/>
              </a:spcBef>
              <a:spcAft>
                <a:spcPts val="0"/>
              </a:spcAft>
            </a:pPr>
            <a:r>
              <a:rPr lang="fr-CA" dirty="0">
                <a:latin typeface="Arial" panose="020B0604020202020204" pitchFamily="34" charset="0"/>
                <a:ea typeface="Times New Roman" panose="02020603050405020304" pitchFamily="18" charset="0"/>
                <a:cs typeface="Times New Roman" panose="02020603050405020304" pitchFamily="18" charset="0"/>
              </a:rPr>
              <a:t>Cette norme de qualité porte sur les soins aux personnes âgées de 18 ans et plus atteintes d’insuffisance cardiaque, y compris l’évaluation et le diagnostic des personnes soupçonnées d’insuffisance cardiaque. </a:t>
            </a:r>
          </a:p>
          <a:p>
            <a:pPr marL="0" indent="0">
              <a:spcBef>
                <a:spcPts val="0"/>
              </a:spcBef>
              <a:spcAft>
                <a:spcPts val="0"/>
              </a:spcAft>
              <a:buNone/>
            </a:pPr>
            <a:endParaRPr lang="en-CA"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fr-CA" dirty="0">
                <a:latin typeface="Arial" panose="020B0604020202020204" pitchFamily="34" charset="0"/>
                <a:ea typeface="Times New Roman" panose="02020603050405020304" pitchFamily="18" charset="0"/>
                <a:cs typeface="Times New Roman" panose="02020603050405020304" pitchFamily="18" charset="0"/>
              </a:rPr>
              <a:t>Cette norme de qualité s’applique aux milieux communautaires, y compris les soins primaires, les soins spécialisés, les soins à domicile, les cliniques externes des hôpitaux et les soins de longue durée. </a:t>
            </a:r>
          </a:p>
          <a:p>
            <a:pPr>
              <a:spcBef>
                <a:spcPts val="0"/>
              </a:spcBef>
              <a:spcAft>
                <a:spcPts val="0"/>
              </a:spcAft>
            </a:pPr>
            <a:endParaRPr lang="en-CA"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fr-CA" dirty="0">
                <a:latin typeface="Arial" panose="020B0604020202020204" pitchFamily="34" charset="0"/>
                <a:ea typeface="Times New Roman" panose="02020603050405020304" pitchFamily="18" charset="0"/>
                <a:cs typeface="Times New Roman" panose="02020603050405020304" pitchFamily="18" charset="0"/>
              </a:rPr>
              <a:t>Elle ne traite pas des soins dispensés dans les services d’urgence des hôpitaux ou en milieu hospitalier. </a:t>
            </a:r>
          </a:p>
          <a:p>
            <a:pPr>
              <a:spcBef>
                <a:spcPts val="0"/>
              </a:spcBef>
              <a:spcAft>
                <a:spcPts val="0"/>
              </a:spcAft>
            </a:pPr>
            <a:endParaRPr lang="en-CA" dirty="0">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100" dirty="0"/>
              <a:t>Sujets de la norme de qualité sur les soins fournis dans la collectivité pour l’insuffisance cardiaque</a:t>
            </a:r>
          </a:p>
        </p:txBody>
      </p:sp>
      <p:sp>
        <p:nvSpPr>
          <p:cNvPr id="4" name="Content Placeholder 3"/>
          <p:cNvSpPr>
            <a:spLocks noGrp="1"/>
          </p:cNvSpPr>
          <p:nvPr>
            <p:ph idx="1"/>
            <p:custDataLst>
              <p:tags r:id="rId3"/>
            </p:custDataLst>
          </p:nvPr>
        </p:nvSpPr>
        <p:spPr>
          <a:xfrm>
            <a:off x="472184" y="1326247"/>
            <a:ext cx="7900291" cy="4671495"/>
          </a:xfrm>
        </p:spPr>
        <p:txBody>
          <a:bodyPr/>
          <a:lstStyle/>
          <a:p>
            <a:pPr>
              <a:lnSpc>
                <a:spcPct val="150000"/>
              </a:lnSpc>
              <a:spcBef>
                <a:spcPts val="450"/>
              </a:spcBef>
              <a:buFont typeface="+mj-lt"/>
              <a:buAutoNum type="arabicPeriod"/>
            </a:pPr>
            <a:r>
              <a:rPr lang="fr-CA" sz="1600" dirty="0">
                <a:ea typeface="MS PGothic"/>
              </a:rPr>
              <a:t>Diagnostic de l’insuffisance cardiaque 	</a:t>
            </a:r>
          </a:p>
          <a:p>
            <a:pPr>
              <a:lnSpc>
                <a:spcPct val="150000"/>
              </a:lnSpc>
              <a:spcBef>
                <a:spcPts val="450"/>
              </a:spcBef>
              <a:buFont typeface="+mj-lt"/>
              <a:buAutoNum type="arabicPeriod"/>
            </a:pPr>
            <a:r>
              <a:rPr lang="fr-CA" sz="1600" dirty="0">
                <a:ea typeface="MS PGothic"/>
              </a:rPr>
              <a:t>Plan de soins individualisé complet, centré sur la personne	</a:t>
            </a:r>
          </a:p>
          <a:p>
            <a:pPr>
              <a:lnSpc>
                <a:spcPct val="150000"/>
              </a:lnSpc>
              <a:spcBef>
                <a:spcPts val="450"/>
              </a:spcBef>
              <a:buFont typeface="+mj-lt"/>
              <a:buAutoNum type="arabicPeriod"/>
            </a:pPr>
            <a:r>
              <a:rPr lang="fr-CA" sz="1600" dirty="0">
                <a:ea typeface="MS PGothic"/>
              </a:rPr>
              <a:t>Donner aux personnes atteintes d’insuffisance cardiaque les moyens d’acquérir des compétences en matière d’autogestion et les aider à y parvenir</a:t>
            </a:r>
          </a:p>
          <a:p>
            <a:pPr>
              <a:lnSpc>
                <a:spcPct val="150000"/>
              </a:lnSpc>
              <a:spcBef>
                <a:spcPts val="450"/>
              </a:spcBef>
              <a:buFont typeface="+mj-lt"/>
              <a:buAutoNum type="arabicPeriod"/>
            </a:pPr>
            <a:r>
              <a:rPr lang="fr-CA" sz="1600" dirty="0">
                <a:ea typeface="MS PGothic"/>
              </a:rPr>
              <a:t>Activité physique et exercice	</a:t>
            </a:r>
          </a:p>
          <a:p>
            <a:pPr>
              <a:lnSpc>
                <a:spcPct val="150000"/>
              </a:lnSpc>
              <a:spcBef>
                <a:spcPts val="450"/>
              </a:spcBef>
              <a:buFont typeface="+mj-lt"/>
              <a:buAutoNum type="arabicPeriod"/>
            </a:pPr>
            <a:r>
              <a:rPr lang="fr-CA" sz="1600" dirty="0">
                <a:effectLst/>
                <a:latin typeface="Arial" panose="020B0604020202020204" pitchFamily="34" charset="0"/>
                <a:ea typeface="Times New Roman" panose="02020603050405020304" pitchFamily="18" charset="0"/>
                <a:cs typeface="Times New Roman" panose="02020603050405020304" pitchFamily="18" charset="0"/>
              </a:rPr>
              <a:t>Quadruple thérapie</a:t>
            </a:r>
            <a:r>
              <a:rPr lang="fr-CA" sz="1600" dirty="0">
                <a:ea typeface="MS PGothic"/>
              </a:rPr>
              <a:t> pour les personnes atteintes d’insuffisance cardiaque dont la fraction d’éjection est réduite</a:t>
            </a:r>
          </a:p>
          <a:p>
            <a:pPr>
              <a:lnSpc>
                <a:spcPct val="150000"/>
              </a:lnSpc>
              <a:spcBef>
                <a:spcPts val="450"/>
              </a:spcBef>
              <a:buFont typeface="+mj-lt"/>
              <a:buAutoNum type="arabicPeriod"/>
            </a:pPr>
            <a:r>
              <a:rPr lang="fr-CA" sz="1600" dirty="0">
                <a:ea typeface="MS PGothic"/>
              </a:rPr>
              <a:t>Aggravation des symptômes de l’insuffisance cardiaque</a:t>
            </a:r>
          </a:p>
          <a:p>
            <a:pPr>
              <a:lnSpc>
                <a:spcPct val="150000"/>
              </a:lnSpc>
              <a:spcBef>
                <a:spcPts val="450"/>
              </a:spcBef>
              <a:buFont typeface="+mj-lt"/>
              <a:buAutoNum type="arabicPeriod"/>
            </a:pPr>
            <a:r>
              <a:rPr lang="fr-CA" sz="1600" dirty="0">
                <a:ea typeface="MS PGothic"/>
              </a:rPr>
              <a:t>Gestion des comorbidités non cardiaques </a:t>
            </a:r>
          </a:p>
          <a:p>
            <a:pPr>
              <a:lnSpc>
                <a:spcPct val="150000"/>
              </a:lnSpc>
              <a:spcBef>
                <a:spcPts val="450"/>
              </a:spcBef>
              <a:buFont typeface="+mj-lt"/>
              <a:buAutoNum type="arabicPeriod"/>
            </a:pPr>
            <a:r>
              <a:rPr lang="fr-CA" sz="1600" dirty="0">
                <a:ea typeface="MS PGothic"/>
              </a:rPr>
              <a:t>Soins multidisciplinaires spécialisés</a:t>
            </a:r>
          </a:p>
          <a:p>
            <a:pPr>
              <a:lnSpc>
                <a:spcPct val="150000"/>
              </a:lnSpc>
              <a:spcBef>
                <a:spcPts val="450"/>
              </a:spcBef>
              <a:buFont typeface="+mj-lt"/>
              <a:buAutoNum type="arabicPeriod"/>
            </a:pPr>
            <a:r>
              <a:rPr lang="fr-CA" sz="1600" dirty="0">
                <a:ea typeface="MS PGothic"/>
              </a:rPr>
              <a:t>Transition de l’hôpital à la collectivité</a:t>
            </a:r>
          </a:p>
          <a:p>
            <a:pPr>
              <a:lnSpc>
                <a:spcPct val="150000"/>
              </a:lnSpc>
              <a:spcBef>
                <a:spcPts val="450"/>
              </a:spcBef>
              <a:buFont typeface="+mj-lt"/>
              <a:buAutoNum type="arabicPeriod"/>
            </a:pPr>
            <a:r>
              <a:rPr lang="fr-CA" sz="1600" dirty="0">
                <a:ea typeface="MS PGothic"/>
              </a:rPr>
              <a:t>Soins palliatifs et insuffisance cardiaque</a:t>
            </a:r>
          </a:p>
        </p:txBody>
      </p:sp>
    </p:spTree>
    <p:custDataLst>
      <p:tags r:id="rId1"/>
    </p:custDataLst>
    <p:extLst>
      <p:ext uri="{BB962C8B-B14F-4D97-AF65-F5344CB8AC3E}">
        <p14:creationId xmlns:p14="http://schemas.microsoft.com/office/powerpoint/2010/main" val="279415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400" b="0" dirty="0"/>
              <a:t>Énoncé de qualité 1 : </a:t>
            </a:r>
            <a:r>
              <a:rPr lang="fr-CA" sz="2400" dirty="0"/>
              <a:t>Diagnostic de l’insuffisance cardiaque</a:t>
            </a:r>
            <a:br>
              <a:rPr lang="fr-CA" sz="2625"/>
            </a:br>
            <a:endParaRPr lang="fr-CA" sz="2625"/>
          </a:p>
        </p:txBody>
      </p:sp>
      <p:sp>
        <p:nvSpPr>
          <p:cNvPr id="3" name="Rectangle 2"/>
          <p:cNvSpPr/>
          <p:nvPr>
            <p:custDataLst>
              <p:tags r:id="rId3"/>
            </p:custDataLst>
          </p:nvPr>
        </p:nvSpPr>
        <p:spPr>
          <a:xfrm>
            <a:off x="1474662" y="1778000"/>
            <a:ext cx="5850957" cy="303530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solidFill>
                  <a:srgbClr val="000000"/>
                </a:solidFill>
              </a:rPr>
              <a:t>Les personnes soupçonnées d’être atteintes d’insuffisance cardiaque subissent une évaluation initiale qui comprend, au minimum, un historique médical, un examen physique, des examens de laboratoire initiaux, un électrocardiogramme et une radiographie pulmonaire. Le cas échéant, les taux de peptides </a:t>
            </a:r>
            <a:r>
              <a:rPr lang="fr-CA" sz="1800" u="none" dirty="0" err="1">
                <a:solidFill>
                  <a:srgbClr val="000000"/>
                </a:solidFill>
              </a:rPr>
              <a:t>natriurétiques</a:t>
            </a:r>
            <a:r>
              <a:rPr lang="fr-CA" sz="1800" u="none" dirty="0">
                <a:solidFill>
                  <a:srgbClr val="000000"/>
                </a:solidFill>
              </a:rPr>
              <a:t> sont testés pour aider à formuler un diagnostic. Si l’insuffisance cardiaque est confirmée ou soupçonnée après ces tests, un échocardiogramme est alors effectué.</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400" b="0" dirty="0"/>
              <a:t>Énoncé de qualité 2 : </a:t>
            </a:r>
            <a:r>
              <a:rPr lang="fr-CA" sz="2400" dirty="0"/>
              <a:t>Plan de soins individualisé complet, centré sur la personne</a:t>
            </a:r>
            <a:br>
              <a:rPr lang="fr-CA" sz="2400"/>
            </a:br>
            <a:br>
              <a:rPr lang="fr-CA" sz="2625"/>
            </a:br>
            <a:endParaRPr lang="fr-CA" sz="2625"/>
          </a:p>
        </p:txBody>
      </p:sp>
      <p:sp>
        <p:nvSpPr>
          <p:cNvPr id="3" name="Rectangle 2"/>
          <p:cNvSpPr/>
          <p:nvPr>
            <p:custDataLst>
              <p:tags r:id="rId3"/>
            </p:custDataLst>
          </p:nvPr>
        </p:nvSpPr>
        <p:spPr>
          <a:xfrm>
            <a:off x="1746104" y="2290075"/>
            <a:ext cx="5651792" cy="233859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solidFill>
                  <a:srgbClr val="000000"/>
                </a:solidFill>
              </a:rPr>
              <a:t>Les personnes atteintes d’insuffisance cardiaque et leurs aidants collaborent avec leurs fournisseurs de soins afin d’élaborer un plan de soins individualisé complet, axé sur la personne. Le plan de soins est révisé au moins tous les six mois, et plus tôt s’il y a un changement important. Il est facilement accessible à tous les membres de l’équipe soignante de la personne, y compris la personne et ses aidants.</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a:t>Normes de qualité</a:t>
            </a:r>
          </a:p>
        </p:txBody>
      </p:sp>
      <p:sp>
        <p:nvSpPr>
          <p:cNvPr id="3" name="Content Placeholder 2"/>
          <p:cNvSpPr>
            <a:spLocks noGrp="1"/>
          </p:cNvSpPr>
          <p:nvPr>
            <p:ph idx="1"/>
            <p:custDataLst>
              <p:tags r:id="rId3"/>
            </p:custDataLst>
          </p:nvPr>
        </p:nvSpPr>
        <p:spPr>
          <a:xfrm>
            <a:off x="472184" y="1440547"/>
            <a:ext cx="5028428" cy="3143979"/>
          </a:xfrm>
        </p:spPr>
        <p:txBody>
          <a:bodyPr/>
          <a:lstStyle/>
          <a:p>
            <a:pPr>
              <a:lnSpc>
                <a:spcPct val="90000"/>
              </a:lnSpc>
              <a:spcAft>
                <a:spcPts val="1200"/>
              </a:spcAft>
            </a:pPr>
            <a:r>
              <a:rPr lang="fr-CA" dirty="0"/>
              <a:t>Informent les cliniciens et les patients sur ce devraient être la qualité des soins</a:t>
            </a:r>
          </a:p>
          <a:p>
            <a:pPr>
              <a:lnSpc>
                <a:spcPct val="90000"/>
              </a:lnSpc>
              <a:spcAft>
                <a:spcPts val="1200"/>
              </a:spcAft>
            </a:pPr>
            <a:r>
              <a:rPr lang="fr-CA" dirty="0"/>
              <a:t>Elles se concentrent sur les affections pour lesquelles il existe des variations importantes dans la prestation des soins, ou s’il existe des écarts entre les soins offerts en Ontario et ceux que les patients devraient recevoir.</a:t>
            </a:r>
          </a:p>
          <a:p>
            <a:pPr>
              <a:lnSpc>
                <a:spcPct val="90000"/>
              </a:lnSpc>
              <a:spcAft>
                <a:spcPts val="1200"/>
              </a:spcAft>
            </a:pPr>
            <a:r>
              <a:rPr lang="fr-CA" dirty="0"/>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dirty="0"/>
          </a:p>
          <a:p>
            <a:endParaRPr lang="en-CA" dirty="0"/>
          </a:p>
        </p:txBody>
      </p:sp>
      <p:pic>
        <p:nvPicPr>
          <p:cNvPr id="13" name="Picture 12">
            <a:extLst>
              <a:ext uri="{FF2B5EF4-FFF2-40B4-BE49-F238E27FC236}">
                <a16:creationId xmlns:a16="http://schemas.microsoft.com/office/drawing/2014/main" id="{DC187312-AFD2-754F-A657-C789E267572E}"/>
              </a:ext>
            </a:extLst>
          </p:cNvPr>
          <p:cNvPicPr>
            <a:picLocks noChangeAspect="1"/>
          </p:cNvPicPr>
          <p:nvPr/>
        </p:nvPicPr>
        <p:blipFill>
          <a:blip r:embed="rId6"/>
          <a:stretch>
            <a:fillRect/>
          </a:stretch>
        </p:blipFill>
        <p:spPr>
          <a:xfrm rot="20565169">
            <a:off x="5795923" y="948813"/>
            <a:ext cx="2348120" cy="234812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2638E69B-26A9-2F49-AE5B-C70F9C6CA3FD}"/>
              </a:ext>
            </a:extLst>
          </p:cNvPr>
          <p:cNvPicPr>
            <a:picLocks noChangeAspect="1"/>
          </p:cNvPicPr>
          <p:nvPr/>
        </p:nvPicPr>
        <p:blipFill>
          <a:blip r:embed="rId7"/>
          <a:stretch>
            <a:fillRect/>
          </a:stretch>
        </p:blipFill>
        <p:spPr>
          <a:xfrm rot="988823">
            <a:off x="6094264" y="3479479"/>
            <a:ext cx="2208420" cy="22084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73038"/>
            <a:ext cx="8244584" cy="1165909"/>
          </a:xfrm>
        </p:spPr>
        <p:txBody>
          <a:bodyPr anchor="t"/>
          <a:lstStyle/>
          <a:p>
            <a:pPr>
              <a:lnSpc>
                <a:spcPct val="90000"/>
              </a:lnSpc>
            </a:pPr>
            <a:r>
              <a:rPr lang="fr-CA" sz="2400" b="0" dirty="0"/>
              <a:t>Énoncé de qualité 3 :</a:t>
            </a:r>
            <a:r>
              <a:rPr lang="fr-CA" b="0" dirty="0"/>
              <a:t> </a:t>
            </a:r>
            <a:r>
              <a:rPr lang="fr-CA" sz="2400" dirty="0"/>
              <a:t>Donner aux personnes atteintes d’insuffisance cardiaque les moyens d’acquérir des compétences en matière d’autogestion et les aider à </a:t>
            </a:r>
            <a:br>
              <a:rPr lang="fr-CA" sz="2400" dirty="0"/>
            </a:br>
            <a:r>
              <a:rPr lang="fr-CA" sz="2400" dirty="0"/>
              <a:t>y parvenir</a:t>
            </a:r>
            <a:br>
              <a:rPr lang="fr-CA" sz="2400" dirty="0"/>
            </a:br>
            <a:br>
              <a:rPr lang="fr-CA" sz="2400" dirty="0"/>
            </a:br>
            <a:br>
              <a:rPr lang="fr-CA" sz="2625" dirty="0"/>
            </a:br>
            <a:endParaRPr lang="fr-CA" sz="2625" dirty="0"/>
          </a:p>
        </p:txBody>
      </p:sp>
      <p:sp>
        <p:nvSpPr>
          <p:cNvPr id="3" name="Rectangle 2"/>
          <p:cNvSpPr/>
          <p:nvPr>
            <p:custDataLst>
              <p:tags r:id="rId3"/>
            </p:custDataLst>
          </p:nvPr>
        </p:nvSpPr>
        <p:spPr>
          <a:xfrm>
            <a:off x="1929034" y="2477044"/>
            <a:ext cx="5518052" cy="196795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solidFill>
                  <a:srgbClr val="000000"/>
                </a:solidFill>
              </a:rPr>
              <a:t>Les personnes atteintes d’insuffisance cardiaque et leurs aidants collaborent avec leurs fournisseurs de soins pour créer un programme d’autogestion personnalisé dans le but d’améliorer leurs compétences et leur confiance afin qu’ils puissent participer activement à leurs propres soins.</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84201" y="212330"/>
            <a:ext cx="6314602" cy="874432"/>
          </a:xfrm>
        </p:spPr>
        <p:txBody>
          <a:bodyPr anchor="t"/>
          <a:lstStyle/>
          <a:p>
            <a:pPr>
              <a:lnSpc>
                <a:spcPct val="90000"/>
              </a:lnSpc>
            </a:pPr>
            <a:r>
              <a:rPr lang="fr-CA" sz="2400" b="0" dirty="0"/>
              <a:t>Énoncé de qualité 4 :</a:t>
            </a:r>
            <a:r>
              <a:rPr lang="fr-CA" b="0" dirty="0"/>
              <a:t> </a:t>
            </a:r>
            <a:r>
              <a:rPr lang="fr-CA" sz="2400" dirty="0"/>
              <a:t>Activité physique et exercice</a:t>
            </a:r>
            <a:br>
              <a:rPr lang="fr-CA" sz="2400" dirty="0"/>
            </a:br>
            <a:br>
              <a:rPr lang="fr-CA" sz="2400" dirty="0"/>
            </a:br>
            <a:br>
              <a:rPr lang="fr-CA" sz="2400" dirty="0"/>
            </a:br>
            <a:br>
              <a:rPr lang="fr-CA" sz="2400" dirty="0"/>
            </a:br>
            <a:endParaRPr lang="fr-CA" sz="2400" dirty="0"/>
          </a:p>
        </p:txBody>
      </p:sp>
      <p:sp>
        <p:nvSpPr>
          <p:cNvPr id="3" name="Rectangle 2"/>
          <p:cNvSpPr/>
          <p:nvPr>
            <p:custDataLst>
              <p:tags r:id="rId3"/>
            </p:custDataLst>
          </p:nvPr>
        </p:nvSpPr>
        <p:spPr>
          <a:xfrm>
            <a:off x="1847663" y="2403188"/>
            <a:ext cx="5591075" cy="172431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solidFill>
                  <a:srgbClr val="000000"/>
                </a:solidFill>
              </a:rPr>
              <a:t>Les personnes atteintes d’insuffisance cardiaque sont informées des bienfaits de l’activité physique quotidienne et bénéficient d’un programme de réadaptation cardiaque personnalisé et axé sur l’exercice.</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49299" y="170219"/>
            <a:ext cx="7254057" cy="874432"/>
          </a:xfrm>
        </p:spPr>
        <p:txBody>
          <a:bodyPr anchor="t"/>
          <a:lstStyle/>
          <a:p>
            <a:pPr>
              <a:lnSpc>
                <a:spcPct val="90000"/>
              </a:lnSpc>
            </a:pPr>
            <a:r>
              <a:rPr lang="fr-CA" sz="2400" b="0" dirty="0"/>
              <a:t>Énoncé de qualité 5 :</a:t>
            </a:r>
            <a:r>
              <a:rPr lang="fr-CA" b="0" dirty="0"/>
              <a:t> </a:t>
            </a:r>
            <a:r>
              <a:rPr lang="fr-CA" sz="2400" b="1" dirty="0">
                <a:effectLst/>
                <a:latin typeface="Arial" panose="020B0604020202020204" pitchFamily="34" charset="0"/>
                <a:ea typeface="Times New Roman" panose="02020603050405020304" pitchFamily="18" charset="0"/>
                <a:cs typeface="Times New Roman" panose="02020603050405020304" pitchFamily="18" charset="0"/>
              </a:rPr>
              <a:t>Quadruple thérapie</a:t>
            </a:r>
            <a:r>
              <a:rPr lang="fr-CA" sz="2400" dirty="0"/>
              <a:t> pour les personnes atteintes d’insuffisance cardiaque dont la fraction d’éjection est réduite</a:t>
            </a:r>
            <a:br>
              <a:rPr lang="fr-CA" sz="2400" dirty="0"/>
            </a:br>
            <a:br>
              <a:rPr lang="fr-CA" sz="2400" dirty="0"/>
            </a:br>
            <a:br>
              <a:rPr lang="fr-CA" sz="2400" dirty="0"/>
            </a:br>
            <a:br>
              <a:rPr lang="fr-CA" sz="2400" dirty="0"/>
            </a:br>
            <a:br>
              <a:rPr lang="fr-CA" sz="2625" dirty="0"/>
            </a:br>
            <a:endParaRPr lang="fr-CA" sz="2625" dirty="0"/>
          </a:p>
        </p:txBody>
      </p:sp>
      <p:sp>
        <p:nvSpPr>
          <p:cNvPr id="3" name="Rectangle 2"/>
          <p:cNvSpPr/>
          <p:nvPr>
            <p:custDataLst>
              <p:tags r:id="rId3"/>
            </p:custDataLst>
          </p:nvPr>
        </p:nvSpPr>
        <p:spPr>
          <a:xfrm>
            <a:off x="1657350" y="2862482"/>
            <a:ext cx="5829300" cy="2204817"/>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dirty="0">
                <a:solidFill>
                  <a:srgbClr val="000000"/>
                </a:solidFill>
              </a:rPr>
              <a:t>Les personnes atteintes d’insuffisance cardiaque à fraction d’éjection réduite (ICFER) et des symptômes de classe II à IV de la New York </a:t>
            </a:r>
            <a:r>
              <a:rPr lang="fr-CA" sz="1800" u="none" dirty="0" err="1">
                <a:solidFill>
                  <a:srgbClr val="000000"/>
                </a:solidFill>
              </a:rPr>
              <a:t>Heart</a:t>
            </a:r>
            <a:r>
              <a:rPr lang="fr-CA" sz="1800" u="none" dirty="0">
                <a:solidFill>
                  <a:srgbClr val="000000"/>
                </a:solidFill>
              </a:rPr>
              <a:t> Association (NYHA) se voient offrir une prise en charge pharmacologique par </a:t>
            </a:r>
            <a:r>
              <a:rPr lang="fr-CA" sz="1800" u="none" dirty="0">
                <a:effectLst/>
                <a:latin typeface="Arial" panose="020B0604020202020204" pitchFamily="34" charset="0"/>
                <a:ea typeface="Times New Roman" panose="02020603050405020304" pitchFamily="18" charset="0"/>
                <a:cs typeface="Times New Roman" panose="02020603050405020304" pitchFamily="18" charset="0"/>
              </a:rPr>
              <a:t>quadruple thérapie</a:t>
            </a:r>
            <a:r>
              <a:rPr lang="fr-CA" sz="1800" u="none" dirty="0">
                <a:solidFill>
                  <a:srgbClr val="000000"/>
                </a:solidFill>
              </a:rPr>
              <a:t>. Elles peuvent avoir besoin de médicaments supplémentaires qui leur sont prescrits au besoin.</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85738"/>
            <a:ext cx="8244584" cy="1165909"/>
          </a:xfrm>
        </p:spPr>
        <p:txBody>
          <a:bodyPr anchor="t"/>
          <a:lstStyle/>
          <a:p>
            <a:pPr>
              <a:lnSpc>
                <a:spcPct val="90000"/>
              </a:lnSpc>
            </a:pPr>
            <a:r>
              <a:rPr lang="fr-CA" sz="2400" b="0" dirty="0"/>
              <a:t>Énoncé de qualité 6 :</a:t>
            </a:r>
            <a:r>
              <a:rPr lang="fr-CA" b="0" dirty="0"/>
              <a:t> </a:t>
            </a:r>
            <a:r>
              <a:rPr lang="fr-CA" sz="2400" dirty="0">
                <a:latin typeface="Arial" panose="020B0604020202020204" pitchFamily="34" charset="0"/>
                <a:ea typeface="Times New Roman" panose="02020603050405020304" pitchFamily="18" charset="0"/>
                <a:cs typeface="Times New Roman" panose="02020603050405020304" pitchFamily="18" charset="0"/>
              </a:rPr>
              <a:t>Aggravation des symptômes de l’insuffisance cardiaque</a:t>
            </a:r>
            <a:br>
              <a:rPr lang="fr-CA" sz="2400" dirty="0"/>
            </a:br>
            <a:br>
              <a:rPr lang="fr-CA" sz="2400" dirty="0"/>
            </a:br>
            <a:br>
              <a:rPr lang="fr-CA" sz="2400" dirty="0"/>
            </a:br>
            <a:br>
              <a:rPr lang="fr-CA" sz="2400" dirty="0"/>
            </a:br>
            <a:br>
              <a:rPr lang="fr-CA" sz="2400" dirty="0"/>
            </a:br>
            <a:br>
              <a:rPr lang="fr-CA" sz="2625" dirty="0"/>
            </a:br>
            <a:endParaRPr lang="fr-CA" sz="2625" dirty="0"/>
          </a:p>
        </p:txBody>
      </p:sp>
      <p:sp>
        <p:nvSpPr>
          <p:cNvPr id="3" name="Rectangle 2"/>
          <p:cNvSpPr/>
          <p:nvPr>
            <p:custDataLst>
              <p:tags r:id="rId3"/>
            </p:custDataLst>
          </p:nvPr>
        </p:nvSpPr>
        <p:spPr>
          <a:xfrm>
            <a:off x="1409116" y="2404888"/>
            <a:ext cx="5710031" cy="177341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custDataLst>
              <p:tags r:id="rId4"/>
            </p:custDataLst>
          </p:nvPr>
        </p:nvSpPr>
        <p:spPr>
          <a:xfrm>
            <a:off x="1584097" y="2524606"/>
            <a:ext cx="5360069" cy="1477328"/>
          </a:xfrm>
          <a:prstGeom prst="rect">
            <a:avLst/>
          </a:prstGeom>
        </p:spPr>
        <p:txBody>
          <a:bodyPr wrap="square">
            <a:spAutoFit/>
          </a:bodyPr>
          <a:lstStyle/>
          <a:p>
            <a:pPr defTabSz="342900"/>
            <a:r>
              <a:rPr lang="fr-CA" sz="1800" u="none" dirty="0">
                <a:solidFill>
                  <a:srgbClr val="000000"/>
                </a:solidFill>
                <a:latin typeface="Arial"/>
              </a:rPr>
              <a:t>Les personnes atteintes d’insuffisance cardiaque qui signalent des symptômes graduels, progressifs et qui s’aggravent sont évaluées par un fournisseur de soins et leurs médicaments sont ajustés (au besoin) dans les 48 heures.</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400" b="0" dirty="0"/>
              <a:t>Énoncé de qualité 7 : </a:t>
            </a:r>
            <a:r>
              <a:rPr lang="fr-CA" sz="2400" dirty="0">
                <a:latin typeface="Arial" panose="020B0604020202020204" pitchFamily="34" charset="0"/>
                <a:ea typeface="Times New Roman" panose="02020603050405020304" pitchFamily="18" charset="0"/>
                <a:cs typeface="Times New Roman" panose="02020603050405020304" pitchFamily="18" charset="0"/>
              </a:rPr>
              <a:t>Gestion des comorbidités non cardiaques</a:t>
            </a:r>
            <a:br>
              <a:rPr lang="fr-CA" sz="2400"/>
            </a:br>
            <a:br>
              <a:rPr lang="fr-CA" sz="2400"/>
            </a:br>
            <a:br>
              <a:rPr lang="fr-CA" sz="2400"/>
            </a:br>
            <a:br>
              <a:rPr lang="fr-CA" sz="2400"/>
            </a:br>
            <a:br>
              <a:rPr lang="fr-CA" sz="2400"/>
            </a:br>
            <a:br>
              <a:rPr lang="fr-CA" sz="2625"/>
            </a:br>
            <a:endParaRPr lang="fr-CA" sz="2625"/>
          </a:p>
        </p:txBody>
      </p:sp>
      <p:sp>
        <p:nvSpPr>
          <p:cNvPr id="3" name="Rectangle 2"/>
          <p:cNvSpPr/>
          <p:nvPr>
            <p:custDataLst>
              <p:tags r:id="rId3"/>
            </p:custDataLst>
          </p:nvPr>
        </p:nvSpPr>
        <p:spPr>
          <a:xfrm>
            <a:off x="1485901" y="2434841"/>
            <a:ext cx="5898874" cy="146406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8"/>
            <a:ext cx="5805027" cy="923330"/>
          </a:xfrm>
          <a:prstGeom prst="rect">
            <a:avLst/>
          </a:prstGeom>
        </p:spPr>
        <p:txBody>
          <a:bodyPr wrap="square">
            <a:spAutoFit/>
          </a:bodyPr>
          <a:lstStyle/>
          <a:p>
            <a:pPr defTabSz="342900"/>
            <a:r>
              <a:rPr lang="fr-CA" sz="1800" u="none" dirty="0">
                <a:solidFill>
                  <a:srgbClr val="000000"/>
                </a:solidFill>
                <a:latin typeface="Arial"/>
              </a:rPr>
              <a:t>Les personnes atteintes d’insuffisance cardiaque sont traitées pour des comorbidités non cardiaques susceptibles d’affecter la gestion de leur insuffisance cardiaque.</a:t>
            </a: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400" b="0" dirty="0"/>
              <a:t>Énoncé de qualité 8 : </a:t>
            </a:r>
            <a:r>
              <a:rPr lang="fr-CA" sz="2400" dirty="0">
                <a:latin typeface="Arial" panose="020B0604020202020204" pitchFamily="34" charset="0"/>
                <a:ea typeface="Times New Roman" panose="02020603050405020304" pitchFamily="18" charset="0"/>
                <a:cs typeface="Times New Roman" panose="02020603050405020304" pitchFamily="18" charset="0"/>
              </a:rPr>
              <a:t>Soins multidisciplinaires spécialisés</a:t>
            </a:r>
            <a:br>
              <a:rPr lang="fr-CA" sz="2400"/>
            </a:br>
            <a:br>
              <a:rPr lang="fr-CA" sz="2400"/>
            </a:br>
            <a:br>
              <a:rPr lang="fr-CA" sz="2400"/>
            </a:br>
            <a:br>
              <a:rPr lang="fr-CA" sz="2400"/>
            </a:br>
            <a:br>
              <a:rPr lang="fr-CA" sz="2400"/>
            </a:br>
            <a:br>
              <a:rPr lang="fr-CA" sz="2625"/>
            </a:br>
            <a:endParaRPr lang="fr-CA" sz="2625"/>
          </a:p>
        </p:txBody>
      </p:sp>
      <p:sp>
        <p:nvSpPr>
          <p:cNvPr id="3" name="Rectangle 2"/>
          <p:cNvSpPr/>
          <p:nvPr>
            <p:custDataLst>
              <p:tags r:id="rId3"/>
            </p:custDataLst>
          </p:nvPr>
        </p:nvSpPr>
        <p:spPr>
          <a:xfrm>
            <a:off x="1485901" y="2434840"/>
            <a:ext cx="5898874" cy="254356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7"/>
            <a:ext cx="6078353" cy="1754326"/>
          </a:xfrm>
          <a:prstGeom prst="rect">
            <a:avLst/>
          </a:prstGeom>
        </p:spPr>
        <p:txBody>
          <a:bodyPr wrap="square">
            <a:spAutoFit/>
          </a:bodyPr>
          <a:lstStyle/>
          <a:p>
            <a:pPr defTabSz="342900"/>
            <a:r>
              <a:rPr lang="fr-CA" sz="1800" u="none" dirty="0">
                <a:solidFill>
                  <a:srgbClr val="000000"/>
                </a:solidFill>
                <a:latin typeface="Arial"/>
              </a:rPr>
              <a:t>Les personnes ayant reçu un nouveau diagnostic d’insuffisance cardiaque, celles qui ont récemment été hospitalisées ou traitées à l’urgence pour insuffisance cardiaque et celles qui souffrent d’insuffisance cardiaque avancée </a:t>
            </a:r>
          </a:p>
          <a:p>
            <a:pPr defTabSz="342900"/>
            <a:r>
              <a:rPr lang="fr-CA" sz="1800" u="none" dirty="0">
                <a:solidFill>
                  <a:srgbClr val="000000"/>
                </a:solidFill>
                <a:latin typeface="Arial"/>
              </a:rPr>
              <a:t>(NYHA III-IV) sont aiguillés vers des soins multidisciplinaires spécialisés pour l’insuffisance cardiaque.</a:t>
            </a: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400" b="0" dirty="0"/>
              <a:t>Énoncé de qualité 9 : </a:t>
            </a:r>
            <a:r>
              <a:rPr lang="fr-CA" sz="2400" dirty="0">
                <a:latin typeface="Arial" panose="020B0604020202020204" pitchFamily="34" charset="0"/>
                <a:ea typeface="Times New Roman" panose="02020603050405020304" pitchFamily="18" charset="0"/>
                <a:cs typeface="Times New Roman" panose="02020603050405020304" pitchFamily="18" charset="0"/>
              </a:rPr>
              <a:t>Transition de l’hôpital à la collectivité</a:t>
            </a:r>
            <a:br>
              <a:rPr lang="fr-CA" sz="2400" dirty="0"/>
            </a:br>
            <a:br>
              <a:rPr lang="fr-CA" sz="2400" dirty="0"/>
            </a:br>
            <a:br>
              <a:rPr lang="fr-CA" sz="2400" dirty="0"/>
            </a:br>
            <a:br>
              <a:rPr lang="fr-CA" sz="2400" dirty="0"/>
            </a:br>
            <a:br>
              <a:rPr lang="fr-CA" sz="2400" dirty="0"/>
            </a:br>
            <a:br>
              <a:rPr lang="fr-CA" sz="2625" dirty="0"/>
            </a:br>
            <a:endParaRPr lang="fr-CA" sz="2625" dirty="0"/>
          </a:p>
        </p:txBody>
      </p:sp>
      <p:sp>
        <p:nvSpPr>
          <p:cNvPr id="3" name="Rectangle 2"/>
          <p:cNvSpPr/>
          <p:nvPr>
            <p:custDataLst>
              <p:tags r:id="rId3"/>
            </p:custDataLst>
          </p:nvPr>
        </p:nvSpPr>
        <p:spPr>
          <a:xfrm>
            <a:off x="1485901" y="2434840"/>
            <a:ext cx="5898874" cy="202285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7"/>
            <a:ext cx="5805027" cy="1754326"/>
          </a:xfrm>
          <a:prstGeom prst="rect">
            <a:avLst/>
          </a:prstGeom>
        </p:spPr>
        <p:txBody>
          <a:bodyPr wrap="square">
            <a:spAutoFit/>
          </a:bodyPr>
          <a:lstStyle/>
          <a:p>
            <a:pPr defTabSz="342900"/>
            <a:r>
              <a:rPr lang="fr-CA" sz="1800" u="none" dirty="0">
                <a:solidFill>
                  <a:srgbClr val="000000"/>
                </a:solidFill>
                <a:latin typeface="Arial"/>
              </a:rPr>
              <a:t>Les personnes hospitalisées ou traitées à l’urgence pour insuffisance cardiaque reçoivent un rendez-vous de suivi pour réévaluer le volume et le bilan comparatif des médicaments avec un membre de leur équipe de soins de santé communautaire dans les 7 jours suivant leur départ de l’hôpital.</a:t>
            </a: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400" b="0" dirty="0"/>
              <a:t>Énoncé de qualité 10 : </a:t>
            </a:r>
            <a:r>
              <a:rPr lang="fr-CA" sz="2400" dirty="0">
                <a:latin typeface="Arial" panose="020B0604020202020204" pitchFamily="34" charset="0"/>
                <a:ea typeface="Times New Roman" panose="02020603050405020304" pitchFamily="18" charset="0"/>
                <a:cs typeface="Times New Roman" panose="02020603050405020304" pitchFamily="18" charset="0"/>
              </a:rPr>
              <a:t>Soins palliatifs et insuffisance cardiaque</a:t>
            </a:r>
            <a:br>
              <a:rPr lang="fr-CA" sz="2400" dirty="0"/>
            </a:br>
            <a:br>
              <a:rPr lang="fr-CA" sz="2400" dirty="0"/>
            </a:br>
            <a:br>
              <a:rPr lang="fr-CA" sz="2400" dirty="0"/>
            </a:br>
            <a:br>
              <a:rPr lang="fr-CA" sz="2400" dirty="0"/>
            </a:br>
            <a:br>
              <a:rPr lang="fr-CA" sz="2400" dirty="0"/>
            </a:br>
            <a:br>
              <a:rPr lang="fr-CA" sz="2625" dirty="0"/>
            </a:br>
            <a:endParaRPr lang="fr-CA" sz="2625" dirty="0"/>
          </a:p>
        </p:txBody>
      </p:sp>
      <p:sp>
        <p:nvSpPr>
          <p:cNvPr id="3" name="Rectangle 2"/>
          <p:cNvSpPr/>
          <p:nvPr>
            <p:custDataLst>
              <p:tags r:id="rId3"/>
            </p:custDataLst>
          </p:nvPr>
        </p:nvSpPr>
        <p:spPr>
          <a:xfrm>
            <a:off x="1485901" y="2434841"/>
            <a:ext cx="5898874" cy="140056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8"/>
            <a:ext cx="5805027" cy="923330"/>
          </a:xfrm>
          <a:prstGeom prst="rect">
            <a:avLst/>
          </a:prstGeom>
        </p:spPr>
        <p:txBody>
          <a:bodyPr wrap="square">
            <a:spAutoFit/>
          </a:bodyPr>
          <a:lstStyle/>
          <a:p>
            <a:pPr defTabSz="342900"/>
            <a:r>
              <a:rPr lang="fr-CA" sz="1800" u="none" dirty="0">
                <a:solidFill>
                  <a:srgbClr val="000000"/>
                </a:solidFill>
                <a:latin typeface="Arial"/>
              </a:rPr>
              <a:t>Les besoins en soins palliatifs des personnes atteintes d’insuffisance cardiaque et de leur famille sont identifiés rapidement et un soutien leur est offert pour répondre à leurs besoins.</a:t>
            </a: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br>
              <a:rPr lang="fr-CA" sz="4800"/>
            </a:br>
            <a:r>
              <a:rPr lang="fr-CA" sz="4800" dirty="0"/>
              <a:t>Comment mesurer la réussite</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449708" y="67285"/>
            <a:ext cx="8244584" cy="1165909"/>
          </a:xfrm>
        </p:spPr>
        <p:txBody>
          <a:bodyPr/>
          <a:lstStyle/>
          <a:p>
            <a:r>
              <a:rPr lang="fr-CA" sz="2800" dirty="0"/>
              <a:t>Comment mesurer la réussite à l’échelle provinciale</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464692" y="1369526"/>
            <a:ext cx="8229600" cy="4838234"/>
          </a:xfrm>
        </p:spPr>
        <p:txBody>
          <a:bodyPr/>
          <a:lstStyle/>
          <a:p>
            <a:pPr marL="0" indent="0">
              <a:spcBef>
                <a:spcPts val="1100"/>
              </a:spcBef>
              <a:buNone/>
            </a:pPr>
            <a:r>
              <a:rPr lang="fr-CA" sz="1600" dirty="0"/>
              <a:t>Nous recommandons la liste suivante d’indicateurs potentiels pour surveiller la réussite globale de la norme à l’</a:t>
            </a:r>
            <a:r>
              <a:rPr lang="fr-CA" sz="1600" b="1" dirty="0"/>
              <a:t>échelle provinciale</a:t>
            </a:r>
            <a:r>
              <a:rPr lang="fr-CA" sz="1600" dirty="0"/>
              <a:t> : </a:t>
            </a:r>
          </a:p>
          <a:p>
            <a:pPr marL="0" indent="0">
              <a:buNone/>
            </a:pPr>
            <a:r>
              <a:rPr lang="fr-CA" sz="1600" b="1" dirty="0"/>
              <a:t>Indicateurs de processus :</a:t>
            </a:r>
          </a:p>
          <a:p>
            <a:pPr lvl="0"/>
            <a:r>
              <a:rPr lang="fr-CA" sz="1600" dirty="0"/>
              <a:t>Pourcentage de personnes ayant reçu un diagnostic récent d’insuffisance cardiaque qui passent un électrocardiogramme et une radiographie pulmonaire</a:t>
            </a:r>
          </a:p>
          <a:p>
            <a:pPr lvl="0"/>
            <a:r>
              <a:rPr lang="fr-CA" sz="1600" dirty="0"/>
              <a:t>Pourcentage de personnes ayant reçu un diagnostic récent d’insuffisance cardiaque qui passent un électrocardiogramme </a:t>
            </a:r>
          </a:p>
          <a:p>
            <a:pPr lvl="0"/>
            <a:r>
              <a:rPr lang="fr-CA" sz="1600" dirty="0"/>
              <a:t>Pourcentage de personnes âgées de 65 ans et plus ayant reçu un nouveau diagnostic d’insuffisance cardiaque qui reçoivent une </a:t>
            </a:r>
            <a:r>
              <a:rPr lang="fr-CA" sz="1600" dirty="0">
                <a:effectLst/>
                <a:latin typeface="Arial" panose="020B0604020202020204" pitchFamily="34" charset="0"/>
                <a:ea typeface="Times New Roman" panose="02020603050405020304" pitchFamily="18" charset="0"/>
                <a:cs typeface="Times New Roman" panose="02020603050405020304" pitchFamily="18" charset="0"/>
              </a:rPr>
              <a:t>quadruple thérapie </a:t>
            </a:r>
            <a:endParaRPr lang="fr-CA" sz="1600" dirty="0"/>
          </a:p>
          <a:p>
            <a:r>
              <a:rPr lang="fr-CA" sz="1600" dirty="0"/>
              <a:t>Pourcentage de personnes hospitalisées ou traitées à l’urgence pour insuffisance cardiaque qui sont vues par un médecin de soins primaires, un cardiologue ou un médecin de médecine interne dans les 7 jours suivant leur départ de l’hôpital</a:t>
            </a:r>
          </a:p>
          <a:p>
            <a:pPr marL="0" indent="0">
              <a:buNone/>
            </a:pPr>
            <a:endParaRPr lang="en-US" sz="1600" b="1" dirty="0"/>
          </a:p>
          <a:p>
            <a:pPr marL="0" indent="0">
              <a:buNone/>
            </a:pPr>
            <a:endParaRPr lang="en-US" sz="1600" b="1" dirty="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60872"/>
            <a:ext cx="7139136" cy="706437"/>
          </a:xfrm>
        </p:spPr>
        <p:txBody>
          <a:bodyPr/>
          <a:lstStyle/>
          <a:p>
            <a:r>
              <a:rPr lang="fr-CA" dirty="0"/>
              <a:t>Normes de qualité</a:t>
            </a:r>
          </a:p>
        </p:txBody>
      </p:sp>
      <p:graphicFrame>
        <p:nvGraphicFramePr>
          <p:cNvPr id="4" name="Diagram 3"/>
          <p:cNvGraphicFramePr/>
          <p:nvPr>
            <p:custDataLst>
              <p:tags r:id="rId3"/>
            </p:custData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6DB5-4FBD-42AB-9D0D-6E7C20C25CBA}"/>
              </a:ext>
            </a:extLst>
          </p:cNvPr>
          <p:cNvSpPr>
            <a:spLocks noGrp="1"/>
          </p:cNvSpPr>
          <p:nvPr>
            <p:ph type="title"/>
            <p:custDataLst>
              <p:tags r:id="rId2"/>
            </p:custDataLst>
          </p:nvPr>
        </p:nvSpPr>
        <p:spPr>
          <a:xfrm>
            <a:off x="457200" y="195300"/>
            <a:ext cx="8244584" cy="1165909"/>
          </a:xfrm>
        </p:spPr>
        <p:txBody>
          <a:bodyPr/>
          <a:lstStyle/>
          <a:p>
            <a:r>
              <a:rPr lang="fr-CA" sz="2800" dirty="0"/>
              <a:t>Comment mesurer la réussite à l’échelle provinciale</a:t>
            </a:r>
          </a:p>
        </p:txBody>
      </p:sp>
      <p:sp>
        <p:nvSpPr>
          <p:cNvPr id="3" name="Content Placeholder 2">
            <a:extLst>
              <a:ext uri="{FF2B5EF4-FFF2-40B4-BE49-F238E27FC236}">
                <a16:creationId xmlns:a16="http://schemas.microsoft.com/office/drawing/2014/main" id="{EEE5CF05-888A-4599-888A-CBEAE6CED810}"/>
              </a:ext>
            </a:extLst>
          </p:cNvPr>
          <p:cNvSpPr>
            <a:spLocks noGrp="1"/>
          </p:cNvSpPr>
          <p:nvPr>
            <p:ph idx="1"/>
            <p:custDataLst>
              <p:tags r:id="rId3"/>
            </p:custDataLst>
          </p:nvPr>
        </p:nvSpPr>
        <p:spPr>
          <a:xfrm>
            <a:off x="457200" y="1361209"/>
            <a:ext cx="8229600" cy="4588071"/>
          </a:xfrm>
        </p:spPr>
        <p:txBody>
          <a:bodyPr/>
          <a:lstStyle/>
          <a:p>
            <a:r>
              <a:rPr lang="fr-CA" sz="1600" b="1" dirty="0"/>
              <a:t>Indicateurs de résultats :</a:t>
            </a:r>
          </a:p>
          <a:p>
            <a:pPr lvl="1">
              <a:buFont typeface="Arial" panose="020B0604020202020204" pitchFamily="34" charset="0"/>
              <a:buChar char="•"/>
            </a:pPr>
            <a:r>
              <a:rPr lang="fr-CA" sz="1600" dirty="0"/>
              <a:t>Pourcentage de personnes atteintes d’insuffisance cardiaque nouvellement diagnostiquée qui meurent dans les 30 jours suivant le diagnostic d’insuffisance cardiaque, quelle que soit la cause du décès</a:t>
            </a:r>
          </a:p>
          <a:p>
            <a:pPr lvl="1">
              <a:buFont typeface="Arial" panose="020B0604020202020204" pitchFamily="34" charset="0"/>
              <a:buChar char="•"/>
            </a:pPr>
            <a:r>
              <a:rPr lang="fr-CA" sz="1600" dirty="0"/>
              <a:t>Pourcentage de personnes atteintes d’insuffisance cardiaque nouvellement diagnostiquée qui meurent à l’intérieur d’un an suivant le diagnostic d’insuffisance cardiaque, quelle que soit la cause du décès</a:t>
            </a:r>
          </a:p>
          <a:p>
            <a:pPr lvl="1">
              <a:buFont typeface="Arial" panose="020B0604020202020204" pitchFamily="34" charset="0"/>
              <a:buChar char="•"/>
            </a:pPr>
            <a:r>
              <a:rPr lang="fr-CA" sz="1600" dirty="0"/>
              <a:t>Taux d’admissions à l’hôpital et de visites à l’urgence par 1 000 jours-personnes pour les personnes atteintes d’insuffisance cardiaque : </a:t>
            </a:r>
          </a:p>
          <a:p>
            <a:pPr lvl="2"/>
            <a:r>
              <a:rPr lang="fr-CA" sz="1600" dirty="0"/>
              <a:t>Raisons spécifiques à l’insuffisance cardiaque</a:t>
            </a:r>
          </a:p>
          <a:p>
            <a:pPr lvl="2"/>
            <a:r>
              <a:rPr lang="fr-CA" sz="1600" dirty="0"/>
              <a:t>N’importe quelle raison</a:t>
            </a:r>
          </a:p>
          <a:p>
            <a:pPr lvl="1">
              <a:buFont typeface="Arial" panose="020B0604020202020204" pitchFamily="34" charset="0"/>
              <a:buChar char="•"/>
            </a:pPr>
            <a:r>
              <a:rPr lang="fr-CA" sz="1600" dirty="0"/>
              <a:t>Pourcentage de personnes hospitalisées ou traitées à l’urgence pour insuffisance cardiaque qui sont de retour à l’hôpital dans les 30 jours suivant leur départ de l’hôpital </a:t>
            </a:r>
          </a:p>
          <a:p>
            <a:pPr lvl="2"/>
            <a:r>
              <a:rPr lang="fr-CA" sz="1600" dirty="0"/>
              <a:t>Raisons spécifiques à l’insuffisance cardiaque </a:t>
            </a:r>
          </a:p>
          <a:p>
            <a:pPr lvl="2"/>
            <a:r>
              <a:rPr lang="fr-CA" sz="1600" dirty="0"/>
              <a:t>N’importe quelle raison</a:t>
            </a:r>
          </a:p>
        </p:txBody>
      </p:sp>
    </p:spTree>
    <p:custDataLst>
      <p:tags r:id="rId1"/>
    </p:custDataLst>
    <p:extLst>
      <p:ext uri="{BB962C8B-B14F-4D97-AF65-F5344CB8AC3E}">
        <p14:creationId xmlns:p14="http://schemas.microsoft.com/office/powerpoint/2010/main" val="3099195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dirty="0"/>
              <a:t>Sources de données et remerciements</a:t>
            </a:r>
          </a:p>
        </p:txBody>
      </p:sp>
      <p:sp>
        <p:nvSpPr>
          <p:cNvPr id="3" name="Content Placeholder 2"/>
          <p:cNvSpPr>
            <a:spLocks noGrp="1"/>
          </p:cNvSpPr>
          <p:nvPr>
            <p:ph idx="1"/>
            <p:custDataLst>
              <p:tags r:id="rId3"/>
            </p:custDataLst>
          </p:nvPr>
        </p:nvSpPr>
        <p:spPr/>
        <p:txBody>
          <a:bodyPr/>
          <a:lstStyle/>
          <a:p>
            <a:pPr marL="0" indent="0">
              <a:buNone/>
            </a:pPr>
            <a:r>
              <a:rPr lang="fr-CA" sz="1800" dirty="0"/>
              <a:t>Les données utilisées dans cette présentation ont été fournies par l’Institute for </a:t>
            </a:r>
            <a:r>
              <a:rPr lang="fr-CA" sz="1800" dirty="0" err="1"/>
              <a:t>Clinical</a:t>
            </a:r>
            <a:r>
              <a:rPr lang="fr-CA" sz="1800" dirty="0"/>
              <a:t> </a:t>
            </a:r>
            <a:r>
              <a:rPr lang="fr-CA" sz="1800" dirty="0" err="1"/>
              <a:t>Evaluative</a:t>
            </a:r>
            <a:r>
              <a:rPr lang="fr-CA" sz="1800" dirty="0"/>
              <a:t> Sciences (ICES), qui est financé par une subvention annuelle du ministère de la Santé et des Soins de longue durée de l’Ontario (MSSLDO). Les opinions, les résultats et les conclusions présentés dans ce rapport sont ceux des auteurs et sont indépendants des sources de financement. La présence d’ICES et du MSSLDO ne les engage aucunement. Ces ensembles de données ont été reliés à l’aide d’identificateurs codés uniques et analysés à ICES. Certaines parties de ces documents sont fondées sur des données et des renseignements compilés et fournis par l’ICIS. Toutefois, les analyses, conclusions, opinions et déclarations qui y sont exprimées sont celles de l’auteur, et pas nécessairement celles de l’ICIS.</a:t>
            </a:r>
          </a:p>
        </p:txBody>
      </p:sp>
    </p:spTree>
    <p:custDataLst>
      <p:tags r:id="rId1"/>
    </p:custDataLst>
    <p:extLst>
      <p:ext uri="{BB962C8B-B14F-4D97-AF65-F5344CB8AC3E}">
        <p14:creationId xmlns:p14="http://schemas.microsoft.com/office/powerpoint/2010/main" val="172339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2"/>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custDataLst>
              <p:tags r:id="rId3"/>
            </p:custDataLst>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custDataLst>
              <p:tags r:id="rId4"/>
            </p:custDataLst>
          </p:nvPr>
        </p:nvSpPr>
        <p:spPr>
          <a:xfrm>
            <a:off x="244524" y="6304002"/>
            <a:ext cx="8244585" cy="707886"/>
          </a:xfrm>
          <a:prstGeom prst="rect">
            <a:avLst/>
          </a:prstGeom>
        </p:spPr>
        <p:txBody>
          <a:bodyPr wrap="square" anchor="t">
            <a:spAutoFit/>
          </a:bodyPr>
          <a:lstStyle/>
          <a:p>
            <a:r>
              <a:rPr lang="fr-CA" sz="1000" b="1" u="none" dirty="0">
                <a:solidFill>
                  <a:srgbClr val="0C6577"/>
                </a:solidFill>
              </a:rPr>
              <a:t>Vous trouverez ces ressources ici :</a:t>
            </a:r>
            <a:br>
              <a:rPr lang="fr-CA" sz="1000" u="none" dirty="0">
                <a:solidFill>
                  <a:srgbClr val="0C6577"/>
                </a:solidFill>
                <a:highlight>
                  <a:srgbClr val="FFFF00"/>
                </a:highlight>
                <a:cs typeface="Arial"/>
              </a:rPr>
            </a:br>
            <a:r>
              <a:rPr lang="fr-CA" sz="1000" u="none" dirty="0">
                <a:solidFill>
                  <a:srgbClr val="0C6577"/>
                </a:solidFill>
                <a:effectLst/>
                <a:ea typeface="Times New Roman" panose="02020603050405020304" pitchFamily="18" charset="0"/>
                <a:cs typeface="Arial" panose="020B0604020202020204" pitchFamily="34" charset="0"/>
              </a:rPr>
              <a:t>https://hqontario.ca/Améliorer-les-soins-grâce-aux-données-probantes/Normes-de-qualité/Voir-toutes-les-normes-de-qualité/Insuffisance-cardiaque</a:t>
            </a:r>
            <a:endParaRPr lang="en-CA" sz="1000" u="none" dirty="0">
              <a:solidFill>
                <a:srgbClr val="0C6577"/>
              </a:solidFill>
              <a:effectLst/>
              <a:ea typeface="Times New Roman" panose="02020603050405020304" pitchFamily="18" charset="0"/>
              <a:cs typeface="Arial" panose="020B0604020202020204" pitchFamily="34" charset="0"/>
            </a:endParaRPr>
          </a:p>
          <a:p>
            <a:endParaRPr lang="fr-CA" sz="1000" u="none" dirty="0">
              <a:solidFill>
                <a:srgbClr val="0C6577"/>
              </a:solidFill>
            </a:endParaRPr>
          </a:p>
        </p:txBody>
      </p:sp>
      <p:sp>
        <p:nvSpPr>
          <p:cNvPr id="20" name="TextBox 19">
            <a:extLst>
              <a:ext uri="{FF2B5EF4-FFF2-40B4-BE49-F238E27FC236}">
                <a16:creationId xmlns:a16="http://schemas.microsoft.com/office/drawing/2014/main" id="{932F9474-44BB-48D5-8696-942CBEC16F43}"/>
              </a:ext>
            </a:extLst>
          </p:cNvPr>
          <p:cNvSpPr txBox="1"/>
          <p:nvPr>
            <p:custDataLst>
              <p:tags r:id="rId5"/>
            </p:custDataLst>
          </p:nvPr>
        </p:nvSpPr>
        <p:spPr>
          <a:xfrm>
            <a:off x="5545771" y="5949872"/>
            <a:ext cx="2135401" cy="484005"/>
          </a:xfrm>
          <a:prstGeom prst="rect">
            <a:avLst/>
          </a:prstGeom>
          <a:noFill/>
        </p:spPr>
        <p:txBody>
          <a:bodyPr wrap="none" rtlCol="0">
            <a:spAutoFit/>
          </a:bodyPr>
          <a:lstStyle/>
          <a:p>
            <a:r>
              <a:rPr lang="fr-CA" b="1" u="none" dirty="0">
                <a:solidFill>
                  <a:srgbClr val="000000"/>
                </a:solidFill>
              </a:rPr>
              <a:t>Guide de démarrage</a:t>
            </a:r>
          </a:p>
        </p:txBody>
      </p:sp>
      <p:sp>
        <p:nvSpPr>
          <p:cNvPr id="7" name="Title 6"/>
          <p:cNvSpPr>
            <a:spLocks noGrp="1"/>
          </p:cNvSpPr>
          <p:nvPr>
            <p:ph type="title"/>
            <p:custDataLst>
              <p:tags r:id="rId6"/>
            </p:custDataLst>
          </p:nvPr>
        </p:nvSpPr>
        <p:spPr>
          <a:xfrm>
            <a:off x="436829" y="118737"/>
            <a:ext cx="8244584" cy="1165909"/>
          </a:xfrm>
        </p:spPr>
        <p:txBody>
          <a:bodyPr/>
          <a:lstStyle/>
          <a:p>
            <a:r>
              <a:rPr lang="fr-CA" sz="2800"/>
              <a:t>Ressources des normes de qualité</a:t>
            </a:r>
          </a:p>
        </p:txBody>
      </p:sp>
      <p:sp>
        <p:nvSpPr>
          <p:cNvPr id="23" name="TextBox 22"/>
          <p:cNvSpPr txBox="1"/>
          <p:nvPr>
            <p:custDataLst>
              <p:tags r:id="rId7"/>
            </p:custDataLst>
          </p:nvPr>
        </p:nvSpPr>
        <p:spPr>
          <a:xfrm>
            <a:off x="1996741" y="5895933"/>
            <a:ext cx="1174809" cy="307777"/>
          </a:xfrm>
          <a:prstGeom prst="rect">
            <a:avLst/>
          </a:prstGeom>
          <a:noFill/>
        </p:spPr>
        <p:txBody>
          <a:bodyPr wrap="none" rtlCol="0" anchor="t">
            <a:spAutoFit/>
          </a:bodyPr>
          <a:lstStyle/>
          <a:p>
            <a:r>
              <a:rPr lang="fr-CA" b="1" u="none" dirty="0">
                <a:solidFill>
                  <a:srgbClr val="000000"/>
                </a:solidFill>
                <a:cs typeface="Arial"/>
              </a:rPr>
              <a:t>Tableaux de</a:t>
            </a:r>
            <a:r>
              <a:rPr lang="fr-CA" b="1" u="none" dirty="0">
                <a:solidFill>
                  <a:srgbClr val="000000"/>
                </a:solidFill>
              </a:rPr>
              <a:t> données</a:t>
            </a:r>
          </a:p>
        </p:txBody>
      </p:sp>
      <p:sp>
        <p:nvSpPr>
          <p:cNvPr id="24" name="TextBox 23">
            <a:extLst>
              <a:ext uri="{FF2B5EF4-FFF2-40B4-BE49-F238E27FC236}">
                <a16:creationId xmlns:a16="http://schemas.microsoft.com/office/drawing/2014/main" id="{4853A873-C959-4D38-8278-FD7FE247F985}"/>
              </a:ext>
            </a:extLst>
          </p:cNvPr>
          <p:cNvSpPr txBox="1"/>
          <p:nvPr>
            <p:custDataLst>
              <p:tags r:id="rId8"/>
            </p:custDataLst>
          </p:nvPr>
        </p:nvSpPr>
        <p:spPr>
          <a:xfrm>
            <a:off x="3171550" y="3469354"/>
            <a:ext cx="2529860" cy="307777"/>
          </a:xfrm>
          <a:prstGeom prst="rect">
            <a:avLst/>
          </a:prstGeom>
          <a:noFill/>
        </p:spPr>
        <p:txBody>
          <a:bodyPr wrap="none" rtlCol="0">
            <a:spAutoFit/>
          </a:bodyPr>
          <a:lstStyle/>
          <a:p>
            <a:r>
              <a:rPr lang="fr-CA" b="1" u="none">
                <a:solidFill>
                  <a:srgbClr val="000000"/>
                </a:solidFill>
              </a:rPr>
              <a:t>Guide de référence des patients</a:t>
            </a:r>
          </a:p>
        </p:txBody>
      </p:sp>
      <p:sp>
        <p:nvSpPr>
          <p:cNvPr id="25" name="TextBox 24">
            <a:extLst>
              <a:ext uri="{FF2B5EF4-FFF2-40B4-BE49-F238E27FC236}">
                <a16:creationId xmlns:a16="http://schemas.microsoft.com/office/drawing/2014/main" id="{03E716EF-89B3-412B-9FC8-3C5BA1689C25}"/>
              </a:ext>
            </a:extLst>
          </p:cNvPr>
          <p:cNvSpPr txBox="1"/>
          <p:nvPr>
            <p:custDataLst>
              <p:tags r:id="rId9"/>
            </p:custDataLst>
          </p:nvPr>
        </p:nvSpPr>
        <p:spPr>
          <a:xfrm>
            <a:off x="733811" y="3504441"/>
            <a:ext cx="1616148" cy="307777"/>
          </a:xfrm>
          <a:prstGeom prst="rect">
            <a:avLst/>
          </a:prstGeom>
          <a:noFill/>
        </p:spPr>
        <p:txBody>
          <a:bodyPr wrap="none" rtlCol="0">
            <a:spAutoFit/>
          </a:bodyPr>
          <a:lstStyle/>
          <a:p>
            <a:r>
              <a:rPr lang="fr-CA" b="1" u="none">
                <a:solidFill>
                  <a:srgbClr val="000000"/>
                </a:solidFill>
              </a:rPr>
              <a:t>Normes de qualité</a:t>
            </a:r>
          </a:p>
        </p:txBody>
      </p:sp>
      <p:sp>
        <p:nvSpPr>
          <p:cNvPr id="12" name="TextBox 11">
            <a:extLst>
              <a:ext uri="{FF2B5EF4-FFF2-40B4-BE49-F238E27FC236}">
                <a16:creationId xmlns:a16="http://schemas.microsoft.com/office/drawing/2014/main" id="{F0F35BBD-54CB-4390-9756-E2365E67CCA5}"/>
              </a:ext>
            </a:extLst>
          </p:cNvPr>
          <p:cNvSpPr txBox="1"/>
          <p:nvPr>
            <p:custDataLst>
              <p:tags r:id="rId10"/>
            </p:custDataLst>
          </p:nvPr>
        </p:nvSpPr>
        <p:spPr>
          <a:xfrm>
            <a:off x="6344482" y="3459748"/>
            <a:ext cx="1895071" cy="307777"/>
          </a:xfrm>
          <a:prstGeom prst="rect">
            <a:avLst/>
          </a:prstGeom>
          <a:noFill/>
        </p:spPr>
        <p:txBody>
          <a:bodyPr wrap="none" rtlCol="0" anchor="t">
            <a:spAutoFit/>
          </a:bodyPr>
          <a:lstStyle/>
          <a:p>
            <a:r>
              <a:rPr lang="fr-CA" b="1" u="none" dirty="0">
                <a:solidFill>
                  <a:srgbClr val="000000"/>
                </a:solidFill>
              </a:rPr>
              <a:t>Guide de mesure</a:t>
            </a:r>
          </a:p>
        </p:txBody>
      </p:sp>
      <p:pic>
        <p:nvPicPr>
          <p:cNvPr id="28" name="Picture 27">
            <a:extLst>
              <a:ext uri="{FF2B5EF4-FFF2-40B4-BE49-F238E27FC236}">
                <a16:creationId xmlns:a16="http://schemas.microsoft.com/office/drawing/2014/main" id="{91252A34-6533-A441-988B-B9A651FA3E87}"/>
              </a:ext>
            </a:extLst>
          </p:cNvPr>
          <p:cNvPicPr>
            <a:picLocks noChangeAspect="1"/>
          </p:cNvPicPr>
          <p:nvPr/>
        </p:nvPicPr>
        <p:blipFill>
          <a:blip r:embed="rId13"/>
          <a:stretch>
            <a:fillRect/>
          </a:stretch>
        </p:blipFill>
        <p:spPr>
          <a:xfrm>
            <a:off x="1705847" y="4208478"/>
            <a:ext cx="2507591" cy="1387585"/>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pic>
        <p:nvPicPr>
          <p:cNvPr id="32" name="Picture 31">
            <a:extLst>
              <a:ext uri="{FF2B5EF4-FFF2-40B4-BE49-F238E27FC236}">
                <a16:creationId xmlns:a16="http://schemas.microsoft.com/office/drawing/2014/main" id="{ECD8FD1A-6324-BB4E-81F0-10A9CCCD913B}"/>
              </a:ext>
            </a:extLst>
          </p:cNvPr>
          <p:cNvPicPr>
            <a:picLocks noChangeAspect="1"/>
          </p:cNvPicPr>
          <p:nvPr/>
        </p:nvPicPr>
        <p:blipFill>
          <a:blip r:embed="rId14"/>
          <a:stretch>
            <a:fillRect/>
          </a:stretch>
        </p:blipFill>
        <p:spPr>
          <a:xfrm>
            <a:off x="5353754" y="4014127"/>
            <a:ext cx="2327418" cy="1745564"/>
          </a:xfrm>
          <a:prstGeom prst="rect">
            <a:avLst/>
          </a:prstGeom>
          <a:ln>
            <a:noFill/>
          </a:ln>
          <a:effectLst>
            <a:glow rad="63500">
              <a:schemeClr val="accent4">
                <a:satMod val="175000"/>
                <a:alpha val="40000"/>
              </a:schemeClr>
            </a:glow>
            <a:outerShdw blurRad="292100" dist="165100" dir="2700000" sx="93000" sy="93000" algn="tl" rotWithShape="0">
              <a:srgbClr val="333333">
                <a:alpha val="81000"/>
              </a:srgbClr>
            </a:outerShdw>
          </a:effectLst>
        </p:spPr>
      </p:pic>
      <p:pic>
        <p:nvPicPr>
          <p:cNvPr id="4" name="Picture 3">
            <a:extLst>
              <a:ext uri="{FF2B5EF4-FFF2-40B4-BE49-F238E27FC236}">
                <a16:creationId xmlns:a16="http://schemas.microsoft.com/office/drawing/2014/main" id="{5A3C6343-BB90-448C-B693-62138C49EFCA}"/>
              </a:ext>
            </a:extLst>
          </p:cNvPr>
          <p:cNvPicPr>
            <a:picLocks noChangeAspect="1"/>
          </p:cNvPicPr>
          <p:nvPr/>
        </p:nvPicPr>
        <p:blipFill>
          <a:blip r:embed="rId15"/>
          <a:stretch>
            <a:fillRect/>
          </a:stretch>
        </p:blipFill>
        <p:spPr>
          <a:xfrm>
            <a:off x="6344482" y="1126806"/>
            <a:ext cx="1617057" cy="2088828"/>
          </a:xfrm>
          <a:prstGeom prst="rect">
            <a:avLst/>
          </a:prstGeom>
          <a:effectLst>
            <a:glow rad="63500">
              <a:schemeClr val="accent4">
                <a:satMod val="175000"/>
                <a:alpha val="40000"/>
              </a:schemeClr>
            </a:glow>
          </a:effectLst>
        </p:spPr>
      </p:pic>
      <p:pic>
        <p:nvPicPr>
          <p:cNvPr id="6" name="Picture 5">
            <a:extLst>
              <a:ext uri="{FF2B5EF4-FFF2-40B4-BE49-F238E27FC236}">
                <a16:creationId xmlns:a16="http://schemas.microsoft.com/office/drawing/2014/main" id="{92E36406-20B4-434B-BD86-67B814A49AB9}"/>
              </a:ext>
            </a:extLst>
          </p:cNvPr>
          <p:cNvPicPr>
            <a:picLocks noChangeAspect="1"/>
          </p:cNvPicPr>
          <p:nvPr/>
        </p:nvPicPr>
        <p:blipFill>
          <a:blip r:embed="rId16"/>
          <a:stretch>
            <a:fillRect/>
          </a:stretch>
        </p:blipFill>
        <p:spPr>
          <a:xfrm>
            <a:off x="915738" y="1030465"/>
            <a:ext cx="1677431" cy="2185169"/>
          </a:xfrm>
          <a:prstGeom prst="rect">
            <a:avLst/>
          </a:prstGeom>
          <a:effectLst>
            <a:glow rad="63500">
              <a:schemeClr val="accent4">
                <a:satMod val="175000"/>
                <a:alpha val="40000"/>
              </a:schemeClr>
            </a:glow>
          </a:effectLst>
        </p:spPr>
      </p:pic>
      <p:pic>
        <p:nvPicPr>
          <p:cNvPr id="9" name="Picture 8">
            <a:extLst>
              <a:ext uri="{FF2B5EF4-FFF2-40B4-BE49-F238E27FC236}">
                <a16:creationId xmlns:a16="http://schemas.microsoft.com/office/drawing/2014/main" id="{1BEBB330-0083-4796-BF13-498B333AF8A8}"/>
              </a:ext>
            </a:extLst>
          </p:cNvPr>
          <p:cNvPicPr>
            <a:picLocks noChangeAspect="1"/>
          </p:cNvPicPr>
          <p:nvPr/>
        </p:nvPicPr>
        <p:blipFill>
          <a:blip r:embed="rId17"/>
          <a:stretch>
            <a:fillRect/>
          </a:stretch>
        </p:blipFill>
        <p:spPr>
          <a:xfrm>
            <a:off x="3742204" y="1126346"/>
            <a:ext cx="1611550" cy="208836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custDataLst>
              <p:tags r:id="rId2"/>
            </p:custDataLst>
          </p:nvPr>
        </p:nvSpPr>
        <p:spPr>
          <a:xfrm>
            <a:off x="1707187" y="922895"/>
            <a:ext cx="1095043" cy="338554"/>
          </a:xfrm>
          <a:prstGeom prst="rect">
            <a:avLst/>
          </a:prstGeom>
          <a:solidFill>
            <a:schemeClr val="accent1">
              <a:lumMod val="50000"/>
            </a:schemeClr>
          </a:solidFill>
          <a:ln>
            <a:noFill/>
          </a:ln>
        </p:spPr>
        <p:txBody>
          <a:bodyPr wrap="none" rtlCol="0">
            <a:spAutoFit/>
          </a:bodyPr>
          <a:lstStyle/>
          <a:p>
            <a:pPr algn="ctr"/>
            <a:r>
              <a:rPr lang="fr-CA" sz="1600" b="1" u="none" dirty="0">
                <a:solidFill>
                  <a:schemeClr val="bg1"/>
                </a:solidFill>
              </a:rPr>
              <a:t>L’Énoncé</a:t>
            </a:r>
          </a:p>
        </p:txBody>
      </p:sp>
      <p:sp>
        <p:nvSpPr>
          <p:cNvPr id="14" name="TextBox 13"/>
          <p:cNvSpPr txBox="1"/>
          <p:nvPr>
            <p:custDataLst>
              <p:tags r:id="rId3"/>
            </p:custDataLst>
          </p:nvPr>
        </p:nvSpPr>
        <p:spPr>
          <a:xfrm>
            <a:off x="5271701" y="916755"/>
            <a:ext cx="1085554" cy="338554"/>
          </a:xfrm>
          <a:prstGeom prst="rect">
            <a:avLst/>
          </a:prstGeom>
          <a:solidFill>
            <a:srgbClr val="3C8C93"/>
          </a:solidFill>
          <a:ln>
            <a:noFill/>
          </a:ln>
        </p:spPr>
        <p:txBody>
          <a:bodyPr wrap="none" rtlCol="0">
            <a:spAutoFit/>
          </a:bodyPr>
          <a:lstStyle/>
          <a:p>
            <a:pPr algn="ctr"/>
            <a:r>
              <a:rPr lang="fr-CA" sz="1600" b="1" u="none" dirty="0">
                <a:solidFill>
                  <a:schemeClr val="bg1"/>
                </a:solidFill>
              </a:rPr>
              <a:t>Le public</a:t>
            </a:r>
          </a:p>
        </p:txBody>
      </p:sp>
      <p:sp>
        <p:nvSpPr>
          <p:cNvPr id="15" name="TextBox 14"/>
          <p:cNvSpPr txBox="1"/>
          <p:nvPr>
            <p:custDataLst>
              <p:tags r:id="rId4"/>
            </p:custDataLst>
          </p:nvPr>
        </p:nvSpPr>
        <p:spPr>
          <a:xfrm>
            <a:off x="2578629" y="5997324"/>
            <a:ext cx="1689886" cy="338554"/>
          </a:xfrm>
          <a:prstGeom prst="rect">
            <a:avLst/>
          </a:prstGeom>
          <a:solidFill>
            <a:srgbClr val="3C8C93"/>
          </a:solidFill>
          <a:ln>
            <a:solidFill>
              <a:srgbClr val="FFFFFF"/>
            </a:solidFill>
          </a:ln>
        </p:spPr>
        <p:txBody>
          <a:bodyPr wrap="none" rtlCol="0">
            <a:spAutoFit/>
          </a:bodyPr>
          <a:lstStyle/>
          <a:p>
            <a:pPr algn="ctr"/>
            <a:r>
              <a:rPr lang="fr-CA" sz="1600" b="1" u="none" dirty="0">
                <a:solidFill>
                  <a:schemeClr val="bg1"/>
                </a:solidFill>
              </a:rPr>
              <a:t>Les indicateurs</a:t>
            </a:r>
          </a:p>
        </p:txBody>
      </p:sp>
      <p:sp>
        <p:nvSpPr>
          <p:cNvPr id="16" name="TextBox 15"/>
          <p:cNvSpPr txBox="1"/>
          <p:nvPr>
            <p:custDataLst>
              <p:tags r:id="rId5"/>
            </p:custDataLst>
          </p:nvPr>
        </p:nvSpPr>
        <p:spPr>
          <a:xfrm>
            <a:off x="6952051" y="916755"/>
            <a:ext cx="1633782" cy="338554"/>
          </a:xfrm>
          <a:prstGeom prst="rect">
            <a:avLst/>
          </a:prstGeom>
          <a:solidFill>
            <a:srgbClr val="3C8C93"/>
          </a:solidFill>
          <a:ln>
            <a:solidFill>
              <a:srgbClr val="FFFFFF"/>
            </a:solidFill>
          </a:ln>
        </p:spPr>
        <p:txBody>
          <a:bodyPr wrap="none" rtlCol="0">
            <a:spAutoFit/>
          </a:bodyPr>
          <a:lstStyle/>
          <a:p>
            <a:pPr algn="ctr"/>
            <a:r>
              <a:rPr lang="fr-CA" sz="1600" b="1" u="none" dirty="0">
                <a:solidFill>
                  <a:schemeClr val="bg1"/>
                </a:solidFill>
              </a:rPr>
              <a:t>Les définitions</a:t>
            </a:r>
          </a:p>
        </p:txBody>
      </p:sp>
      <p:sp>
        <p:nvSpPr>
          <p:cNvPr id="19" name="Title 3"/>
          <p:cNvSpPr txBox="1">
            <a:spLocks/>
          </p:cNvSpPr>
          <p:nvPr>
            <p:custDataLst>
              <p:tags r:id="rId6"/>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u="none">
                <a:solidFill>
                  <a:srgbClr val="00A0AF"/>
                </a:solidFill>
              </a:rPr>
              <a:t>Aperçu de la norme de qualité</a:t>
            </a:r>
          </a:p>
        </p:txBody>
      </p:sp>
      <p:cxnSp>
        <p:nvCxnSpPr>
          <p:cNvPr id="20" name="Straight Arrow Connector 19">
            <a:extLst>
              <a:ext uri="{FF2B5EF4-FFF2-40B4-BE49-F238E27FC236}">
                <a16:creationId xmlns:a16="http://schemas.microsoft.com/office/drawing/2014/main" id="{1CC58CAD-D5B2-4EC5-B4DE-7B8478F610ED}"/>
              </a:ext>
            </a:extLst>
          </p:cNvPr>
          <p:cNvCxnSpPr>
            <a:cxnSpLocks/>
          </p:cNvCxnSpPr>
          <p:nvPr>
            <p:custDataLst>
              <p:tags r:id="rId7"/>
            </p:custDataLst>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6EFE5F69-512F-4F01-9BC1-BF3460627056}"/>
              </a:ext>
            </a:extLst>
          </p:cNvPr>
          <p:cNvCxnSpPr>
            <a:cxnSpLocks/>
          </p:cNvCxnSpPr>
          <p:nvPr>
            <p:custDataLst>
              <p:tags r:id="rId8"/>
            </p:custDataLst>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6EB1E30-ACF7-433C-A5DB-901B5D3D0084}"/>
              </a:ext>
            </a:extLst>
          </p:cNvPr>
          <p:cNvCxnSpPr>
            <a:cxnSpLocks/>
          </p:cNvCxnSpPr>
          <p:nvPr>
            <p:custDataLst>
              <p:tags r:id="rId9"/>
            </p:custDataLst>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840DFB05-F7C8-4F1C-BC67-15C6D93EB96C}"/>
              </a:ext>
            </a:extLst>
          </p:cNvPr>
          <p:cNvCxnSpPr>
            <a:cxnSpLocks/>
          </p:cNvCxnSpPr>
          <p:nvPr>
            <p:custDataLst>
              <p:tags r:id="rId10"/>
            </p:custDataLst>
          </p:nvPr>
        </p:nvCxnSpPr>
        <p:spPr bwMode="auto">
          <a:xfrm>
            <a:off x="4217697"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18" name="Picture 17">
            <a:extLst>
              <a:ext uri="{FF2B5EF4-FFF2-40B4-BE49-F238E27FC236}">
                <a16:creationId xmlns:a16="http://schemas.microsoft.com/office/drawing/2014/main" id="{E2B9DD1A-DC8B-E049-9C25-DC858B4AE7FE}"/>
              </a:ext>
            </a:extLst>
          </p:cNvPr>
          <p:cNvPicPr>
            <a:picLocks noChangeAspect="1"/>
          </p:cNvPicPr>
          <p:nvPr/>
        </p:nvPicPr>
        <p:blipFill>
          <a:blip r:embed="rId13"/>
          <a:stretch>
            <a:fillRect/>
          </a:stretch>
        </p:blipFill>
        <p:spPr>
          <a:xfrm>
            <a:off x="559791" y="1790874"/>
            <a:ext cx="3868507" cy="396834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7182A040-43D3-6B46-AFBC-96A7C55BB494}"/>
              </a:ext>
            </a:extLst>
          </p:cNvPr>
          <p:cNvPicPr>
            <a:picLocks noChangeAspect="1"/>
          </p:cNvPicPr>
          <p:nvPr/>
        </p:nvPicPr>
        <p:blipFill>
          <a:blip r:embed="rId14"/>
          <a:stretch>
            <a:fillRect/>
          </a:stretch>
        </p:blipFill>
        <p:spPr>
          <a:xfrm>
            <a:off x="4917245" y="1797753"/>
            <a:ext cx="3385912" cy="3318195"/>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2D657BBB-1D05-C148-91DC-99274179DCAB}"/>
              </a:ext>
            </a:extLst>
          </p:cNvPr>
          <p:cNvPicPr>
            <a:picLocks noChangeAspect="1"/>
          </p:cNvPicPr>
          <p:nvPr/>
        </p:nvPicPr>
        <p:blipFill>
          <a:blip r:embed="rId15"/>
          <a:stretch>
            <a:fillRect/>
          </a:stretch>
        </p:blipFill>
        <p:spPr>
          <a:xfrm>
            <a:off x="4917274" y="5288248"/>
            <a:ext cx="3385912" cy="13059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t>Normes de qualité </a:t>
            </a:r>
            <a:br>
              <a:rPr lang="fr-CA" sz="2800" b="0"/>
            </a:br>
            <a:r>
              <a:rPr lang="fr-CA"/>
              <a:t>Guide de référence des patients</a:t>
            </a:r>
          </a:p>
        </p:txBody>
      </p:sp>
      <p:sp>
        <p:nvSpPr>
          <p:cNvPr id="5" name="Content Placeholder 4"/>
          <p:cNvSpPr>
            <a:spLocks noGrp="1"/>
          </p:cNvSpPr>
          <p:nvPr>
            <p:ph idx="4294967295"/>
            <p:custDataLst>
              <p:tags r:id="rId3"/>
            </p:custDataLst>
          </p:nvPr>
        </p:nvSpPr>
        <p:spPr>
          <a:xfrm>
            <a:off x="473272" y="2549525"/>
            <a:ext cx="3273462" cy="2492375"/>
          </a:xfrm>
        </p:spPr>
        <p:txBody>
          <a:bodyPr/>
          <a:lstStyle/>
          <a:p>
            <a:pPr marL="0" indent="0">
              <a:buNone/>
            </a:pPr>
            <a:r>
              <a:rPr lang="fr-CA" sz="1800"/>
              <a:t>Le </a:t>
            </a:r>
            <a:r>
              <a:rPr lang="fr-CA" sz="1800" b="1"/>
              <a:t>guide de référence des patients </a:t>
            </a:r>
            <a:r>
              <a:rPr lang="fr-CA" sz="1800"/>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a:extLst>
              <a:ext uri="{FF2B5EF4-FFF2-40B4-BE49-F238E27FC236}">
                <a16:creationId xmlns:a16="http://schemas.microsoft.com/office/drawing/2014/main" id="{2E77FD98-B07D-4E15-BE7E-111D9C7D5FC0}"/>
              </a:ext>
            </a:extLst>
          </p:cNvPr>
          <p:cNvPicPr>
            <a:picLocks noChangeAspect="1"/>
          </p:cNvPicPr>
          <p:nvPr/>
        </p:nvPicPr>
        <p:blipFill>
          <a:blip r:embed="rId6"/>
          <a:stretch>
            <a:fillRect/>
          </a:stretch>
        </p:blipFill>
        <p:spPr>
          <a:xfrm>
            <a:off x="4828872" y="1910993"/>
            <a:ext cx="3262519" cy="422781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t>Normes de qualité</a:t>
            </a:r>
            <a:br>
              <a:rPr lang="fr-CA"/>
            </a:br>
            <a:r>
              <a:rPr lang="fr-CA"/>
              <a:t>Outils de mise en œuvre</a:t>
            </a:r>
          </a:p>
        </p:txBody>
      </p:sp>
      <p:sp>
        <p:nvSpPr>
          <p:cNvPr id="5" name="Content Placeholder 4"/>
          <p:cNvSpPr>
            <a:spLocks noGrp="1"/>
          </p:cNvSpPr>
          <p:nvPr>
            <p:ph idx="4294967295"/>
            <p:custDataLst>
              <p:tags r:id="rId3"/>
            </p:custDataLst>
          </p:nvPr>
        </p:nvSpPr>
        <p:spPr>
          <a:xfrm>
            <a:off x="496935" y="2173288"/>
            <a:ext cx="3354340" cy="4248150"/>
          </a:xfrm>
        </p:spPr>
        <p:txBody>
          <a:bodyPr/>
          <a:lstStyle/>
          <a:p>
            <a:pPr marL="0" indent="0">
              <a:buNone/>
            </a:pPr>
            <a:r>
              <a:rPr lang="fr-CA" sz="1800" dirty="0"/>
              <a:t>Le </a:t>
            </a:r>
            <a:r>
              <a:rPr lang="fr-CA" sz="1800" b="1" i="1" dirty="0"/>
              <a:t>Guide de démarrage</a:t>
            </a:r>
          </a:p>
          <a:p>
            <a:r>
              <a:rPr lang="fr-CA" sz="1800" dirty="0"/>
              <a:t>Décrit le processus d’utilisation de la norme de qualité à titre de ressource pour offrir des soins de qualité supérieure.</a:t>
            </a:r>
          </a:p>
          <a:p>
            <a:r>
              <a:rPr lang="fr-CA" sz="1800" dirty="0"/>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575B0B16-A0DB-8346-913F-A925A729A20B}"/>
              </a:ext>
            </a:extLst>
          </p:cNvPr>
          <p:cNvPicPr>
            <a:picLocks noChangeAspect="1"/>
          </p:cNvPicPr>
          <p:nvPr/>
        </p:nvPicPr>
        <p:blipFill>
          <a:blip r:embed="rId6"/>
          <a:stretch>
            <a:fillRect/>
          </a:stretch>
        </p:blipFill>
        <p:spPr>
          <a:xfrm>
            <a:off x="4683571" y="2332063"/>
            <a:ext cx="4018213" cy="3013660"/>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t>Normes de qualité</a:t>
            </a:r>
            <a:br>
              <a:rPr lang="fr-CA">
                <a:highlight>
                  <a:srgbClr val="FFFF00"/>
                </a:highlight>
              </a:rPr>
            </a:br>
            <a:r>
              <a:rPr lang="fr-CA"/>
              <a:t>Quorum</a:t>
            </a:r>
          </a:p>
        </p:txBody>
      </p:sp>
      <p:sp>
        <p:nvSpPr>
          <p:cNvPr id="5" name="Content Placeholder 4"/>
          <p:cNvSpPr>
            <a:spLocks noGrp="1"/>
          </p:cNvSpPr>
          <p:nvPr>
            <p:ph idx="4294967295"/>
            <p:custDataLst>
              <p:tags r:id="rId3"/>
            </p:custDataLst>
          </p:nvPr>
        </p:nvSpPr>
        <p:spPr>
          <a:xfrm>
            <a:off x="306281" y="1584153"/>
            <a:ext cx="3233332" cy="3715816"/>
          </a:xfrm>
        </p:spPr>
        <p:txBody>
          <a:bodyPr/>
          <a:lstStyle/>
          <a:p>
            <a:pPr marL="0" indent="0">
              <a:buNone/>
            </a:pPr>
            <a:r>
              <a:rPr lang="fr-CA" sz="1800" b="1"/>
              <a:t>Quorum </a:t>
            </a:r>
            <a:r>
              <a:rPr lang="fr-CA" sz="1800"/>
              <a:t>est une communauté en ligne qui a pour ambition d’améliorer la qualité des soins de santé en Ontario </a:t>
            </a:r>
            <a:br>
              <a:rPr lang="fr-CA" sz="1800"/>
            </a:br>
            <a:endParaRPr lang="fr-CA" sz="1800"/>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p:txBody>
      </p:sp>
      <p:sp>
        <p:nvSpPr>
          <p:cNvPr id="8" name="TextBox 7"/>
          <p:cNvSpPr txBox="1"/>
          <p:nvPr>
            <p:custDataLst>
              <p:tags r:id="rId4"/>
            </p:custDataLst>
          </p:nvPr>
        </p:nvSpPr>
        <p:spPr>
          <a:xfrm>
            <a:off x="306281" y="5937031"/>
            <a:ext cx="8704075" cy="646331"/>
          </a:xfrm>
          <a:prstGeom prst="rect">
            <a:avLst/>
          </a:prstGeom>
          <a:noFill/>
        </p:spPr>
        <p:txBody>
          <a:bodyPr wrap="square" rtlCol="0">
            <a:spAutoFit/>
          </a:bodyPr>
          <a:lstStyle/>
          <a:p>
            <a:pPr marL="0" indent="0">
              <a:buNone/>
            </a:pPr>
            <a:r>
              <a:rPr lang="fr-CA" sz="1800" u="none" dirty="0"/>
              <a:t>Visitez la </a:t>
            </a:r>
            <a:r>
              <a:rPr lang="fr-CA" sz="1800" dirty="0">
                <a:solidFill>
                  <a:srgbClr val="00788A"/>
                </a:solidFill>
                <a:hlinkClick r:id="rId8"/>
              </a:rPr>
              <a:t>Série sur l’adoption de normes de qualité</a:t>
            </a:r>
            <a:r>
              <a:rPr lang="fr-CA" sz="1800" u="none" dirty="0"/>
              <a:t> sur Quorum pour savoir comment les organisations mettent en œuvre les normes de qualité.</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custDataLst>
              <p:tags r:id="rId5"/>
            </p:custDataLst>
          </p:nvPr>
        </p:nvPicPr>
        <p:blipFill rotWithShape="1">
          <a:blip r:embed="rId9"/>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88548F23-22C0-4257-9A7F-2C4A27922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dabe2-7971-4695-be10-17b1dbde532f"/>
    <ds:schemaRef ds:uri="f4a9ebb6-6bae-4df8-b4d9-b705f0eb6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211F7-2DF1-4B68-8B60-CC913EB92E33}">
  <ds:schemaRefs>
    <ds:schemaRef ds:uri="http://purl.org/dc/dcmitype/"/>
    <ds:schemaRef ds:uri="http://purl.org/dc/terms/"/>
    <ds:schemaRef ds:uri="http://schemas.microsoft.com/office/2006/documentManagement/types"/>
    <ds:schemaRef ds:uri="f4a9ebb6-6bae-4df8-b4d9-b705f0eb6b4b"/>
    <ds:schemaRef ds:uri="http://purl.org/dc/elements/1.1/"/>
    <ds:schemaRef ds:uri="http://schemas.openxmlformats.org/package/2006/metadata/core-properties"/>
    <ds:schemaRef ds:uri="http://schemas.microsoft.com/office/infopath/2007/PartnerControls"/>
    <ds:schemaRef ds:uri="623dabe2-7971-4695-be10-17b1dbde532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361</TotalTime>
  <Words>7933</Words>
  <Application>Microsoft Office PowerPoint</Application>
  <PresentationFormat>On-screen Show (4:3)</PresentationFormat>
  <Paragraphs>499</Paragraphs>
  <Slides>42</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42</vt:i4>
      </vt:variant>
    </vt:vector>
  </HeadingPairs>
  <TitlesOfParts>
    <vt:vector size="56" baseType="lpstr">
      <vt:lpstr>MS PGothic</vt:lpstr>
      <vt:lpstr>Arial</vt:lpstr>
      <vt:lpstr>Arial Narrow</vt:lpstr>
      <vt:lpstr>Calibri</vt:lpstr>
      <vt:lpstr>Courier New</vt:lpstr>
      <vt:lpstr>Helvetica 55 Roman</vt:lpstr>
      <vt:lpstr>Helvetica Neue</vt:lpstr>
      <vt:lpstr>Helvetica Neue Light</vt:lpstr>
      <vt:lpstr>ITC Century Std Book</vt:lpstr>
      <vt:lpstr>Segoe UI</vt:lpstr>
      <vt:lpstr>Symbol</vt:lpstr>
      <vt:lpstr>HQO Draft Template_4-3</vt:lpstr>
      <vt:lpstr>HQO_Slide</vt:lpstr>
      <vt:lpstr>1_HQO_Slide</vt:lpstr>
      <vt:lpstr>PowerPoint Presentation</vt:lpstr>
      <vt:lpstr>Objectifs</vt:lpstr>
      <vt:lpstr>Normes de qualité</vt:lpstr>
      <vt:lpstr>Normes de qualité</vt:lpstr>
      <vt:lpstr>Ressources des normes de qualité</vt:lpstr>
      <vt:lpstr>PowerPoint Presentation</vt:lpstr>
      <vt:lpstr>Normes de qualité  Guide de référence des patients</vt:lpstr>
      <vt:lpstr>Normes de qualité Outils de mise en œuvre</vt:lpstr>
      <vt:lpstr>Normes de qualité Quorum</vt:lpstr>
      <vt:lpstr>Normes de qualité Guide de mesure</vt:lpstr>
      <vt:lpstr>Normes de qualité Tableaux de données</vt:lpstr>
      <vt:lpstr>Feuille de route de CorHealth Ontario pour l’amélioration des soins intégrés pour l’insuffisance cardiaque     </vt:lpstr>
      <vt:lpstr>Pourquoi une norme de qualité pour l’insuffisance cardiaque en Ontario? </vt:lpstr>
      <vt:lpstr>PowerPoint Presentation</vt:lpstr>
      <vt:lpstr>PowerPoint Presentation</vt:lpstr>
      <vt:lpstr>La mortalité chez les personnes ayant reçu un diagnostic d’insuffisance cardiaque en Ontario est plus élevée chez les femmes que chez les hommes.  </vt:lpstr>
      <vt:lpstr>PowerPoint Presentation</vt:lpstr>
      <vt:lpstr>PowerPoint Presentation</vt:lpstr>
      <vt:lpstr>PowerPoint Presentation</vt:lpstr>
      <vt:lpstr>Près d’une personne sur six atteinte d’insuffisance cardiaque âgée de 40 ans et plus n’avait pas eu un échocardiogramme jusqu’à 30 jours après l’établissement du diagnostic.</vt:lpstr>
      <vt:lpstr>PowerPoint Presentation</vt:lpstr>
      <vt:lpstr>En Ontario, l’utilisation de médicaments de trithérapie après un diagnostic d’insuffisance cardiaque est faible chez les personnes âgées de 65 ans et plus, et peut être due à une faible utilisation des médicaments ARM.</vt:lpstr>
      <vt:lpstr>« “Mon expérience en tant qu’aidante naturelle d’un proche atteint d’insuffisance cardiaque m’a appris qu’avoir la bonne information et poser les bonnes questions peut modifier la façon dont les patients reçoivent les soins. Lorsque mon mari a reçu son congé de l’hôpital après une chirurgie cardiaque majeure sans qu’aucun point de contact n’ait été établi ou que des dispositions n’aient été prises pour des soins de suivi dans ma collectivité d’origine (menant finalement à une réadmission à l’hôpital), j’ai beaucoup appris sur la valeur d’une transition assistée. La norme de qualité pour l’insuffisance cardiaque aborde ce problème. Elle permet également aux patients et aux aidants naturels de poser les bonnes questions à leur équipe de soins sur le moment, l’endroit et la façon dont les soins devraient être fournis et aide à renforcer le confort et à favoriser la discussion sur des sujets potentiellement difficiles, comme les soins palliatifs. Ce sont là quelques-unes des nombreuses raisons pour lesquelles il s’agit d’une ressource si importante. » – Kathy Smith, conseillère en expérience vécue </vt:lpstr>
      <vt:lpstr>« Je crois que la norme de qualité reconnaît et apprécie le fait qu’il faut un village pour soigner les personnes atteintes d’insuffisance cardiaque. Nous devons communiquer et collaborer avec une variété de fournisseurs de soins pour améliorer le dénouement des patients et l’expérience des patients et des aidants naturels. »  – Karen Harkness, infirmière autorisée, Clinique de cardiologie    </vt:lpstr>
      <vt:lpstr> Énoncés de qualité en bref </vt:lpstr>
      <vt:lpstr>Norme de qualité sur les soins fournis dans la collectivité pour l’insuffisance cardiaque</vt:lpstr>
      <vt:lpstr>Sujets de la norme de qualité sur les soins fournis dans la collectivité pour l’insuffisance cardiaque</vt:lpstr>
      <vt:lpstr>Énoncé de qualité 1 : Diagnostic de l’insuffisance cardiaque </vt:lpstr>
      <vt:lpstr>Énoncé de qualité 2 : Plan de soins individualisé complet, centré sur la personne  </vt:lpstr>
      <vt:lpstr>Énoncé de qualité 3 : Donner aux personnes atteintes d’insuffisance cardiaque les moyens d’acquérir des compétences en matière d’autogestion et les aider à  y parvenir   </vt:lpstr>
      <vt:lpstr>Énoncé de qualité 4 : Activité physique et exercice    </vt:lpstr>
      <vt:lpstr>Énoncé de qualité 5 : Quadruple thérapie pour les personnes atteintes d’insuffisance cardiaque dont la fraction d’éjection est réduite     </vt:lpstr>
      <vt:lpstr>Énoncé de qualité 6 : Aggravation des symptômes de l’insuffisance cardiaque      </vt:lpstr>
      <vt:lpstr>Énoncé de qualité 7 : Gestion des comorbidités non cardiaques      </vt:lpstr>
      <vt:lpstr>Énoncé de qualité 8 : Soins multidisciplinaires spécialisés      </vt:lpstr>
      <vt:lpstr>Énoncé de qualité 9 : Transition de l’hôpital à la collectivité      </vt:lpstr>
      <vt:lpstr>Énoncé de qualité 10 : Soins palliatifs et insuffisance cardiaque      </vt:lpstr>
      <vt:lpstr> Comment mesurer la réussite </vt:lpstr>
      <vt:lpstr>Comment mesurer la réussite à l’échelle provinciale</vt:lpstr>
      <vt:lpstr>Comment mesurer la réussite à l’échelle provinciale</vt:lpstr>
      <vt:lpstr>Sources de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135</cp:revision>
  <dcterms:modified xsi:type="dcterms:W3CDTF">2021-12-21T20:53:30Z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Order">
    <vt:r8>4607200</vt:r8>
  </property>
</Properties>
</file>