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2.xml" ContentType="application/vnd.openxmlformats-officedocument.presentationml.notesSlide+xml"/>
  <Override PartName="/ppt/tags/tag3.xml" ContentType="application/vnd.openxmlformats-officedocument.presentationml.tags+xml"/>
  <Override PartName="/ppt/notesSlides/notesSlide23.xml" ContentType="application/vnd.openxmlformats-officedocument.presentationml.notesSlide+xml"/>
  <Override PartName="/ppt/tags/tag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6.xml" ContentType="application/vnd.openxmlformats-officedocument.presentationml.notesSlide+xml"/>
  <Override PartName="/ppt/tags/tag1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4.xml" ContentType="application/vnd.openxmlformats-officedocument.presentationml.tags+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Lst>
  <p:notesMasterIdLst>
    <p:notesMasterId r:id="rId46"/>
  </p:notesMasterIdLst>
  <p:handoutMasterIdLst>
    <p:handoutMasterId r:id="rId47"/>
  </p:handoutMasterIdLst>
  <p:sldIdLst>
    <p:sldId id="372" r:id="rId7"/>
    <p:sldId id="649" r:id="rId8"/>
    <p:sldId id="651" r:id="rId9"/>
    <p:sldId id="654" r:id="rId10"/>
    <p:sldId id="652" r:id="rId11"/>
    <p:sldId id="474" r:id="rId12"/>
    <p:sldId id="621" r:id="rId13"/>
    <p:sldId id="653" r:id="rId14"/>
    <p:sldId id="623" r:id="rId15"/>
    <p:sldId id="1167" r:id="rId16"/>
    <p:sldId id="699" r:id="rId17"/>
    <p:sldId id="700" r:id="rId18"/>
    <p:sldId id="1177" r:id="rId19"/>
    <p:sldId id="1178" r:id="rId20"/>
    <p:sldId id="624" r:id="rId21"/>
    <p:sldId id="1142" r:id="rId22"/>
    <p:sldId id="256" r:id="rId23"/>
    <p:sldId id="1169" r:id="rId24"/>
    <p:sldId id="1161" r:id="rId25"/>
    <p:sldId id="1170" r:id="rId26"/>
    <p:sldId id="1171" r:id="rId27"/>
    <p:sldId id="1135" r:id="rId28"/>
    <p:sldId id="1172" r:id="rId29"/>
    <p:sldId id="1173" r:id="rId30"/>
    <p:sldId id="1179" r:id="rId31"/>
    <p:sldId id="422" r:id="rId32"/>
    <p:sldId id="655" r:id="rId33"/>
    <p:sldId id="443" r:id="rId34"/>
    <p:sldId id="666" r:id="rId35"/>
    <p:sldId id="667" r:id="rId36"/>
    <p:sldId id="668" r:id="rId37"/>
    <p:sldId id="669" r:id="rId38"/>
    <p:sldId id="670" r:id="rId39"/>
    <p:sldId id="671" r:id="rId40"/>
    <p:sldId id="672" r:id="rId41"/>
    <p:sldId id="1174" r:id="rId42"/>
    <p:sldId id="646" r:id="rId43"/>
    <p:sldId id="1162" r:id="rId44"/>
    <p:sldId id="647" r:id="rId45"/>
  </p:sldIdLst>
  <p:sldSz cx="9144000" cy="6858000" type="screen4x3"/>
  <p:notesSz cx="9296400" cy="7010400"/>
  <p:custDataLst>
    <p:tags r:id="rId48"/>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Adatia, Tasleen" initials="AT" lastIdx="13" clrIdx="2">
    <p:extLst/>
  </p:cmAuthor>
  <p:cmAuthor id="3" name="Ng, Jessica" initials="NJ" lastIdx="2" clrIdx="3">
    <p:extLst/>
  </p:cmAuthor>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12"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8"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4"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AF"/>
    <a:srgbClr val="00788A"/>
    <a:srgbClr val="FCD8D8"/>
    <a:srgbClr val="F5F5F5"/>
    <a:srgbClr val="F9B9B9"/>
    <a:srgbClr val="FFCF37"/>
    <a:srgbClr val="EDFDFF"/>
    <a:srgbClr val="EEDACF"/>
    <a:srgbClr val="F7F7F7"/>
    <a:srgbClr val="D249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7D25ED-26FD-5F53-E120-C676E43CFCD9}" v="1" dt="2019-01-10T16:06:05.824"/>
    <p1510:client id="{0B8E96DF-AFEB-434C-A9A2-CC6409DCE2B2}" v="4" dt="2019-01-10T18:34:59.74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774"/>
  </p:normalViewPr>
  <p:slideViewPr>
    <p:cSldViewPr snapToGrid="0">
      <p:cViewPr varScale="1">
        <p:scale>
          <a:sx n="66" d="100"/>
          <a:sy n="66" d="100"/>
        </p:scale>
        <p:origin x="1216" y="192"/>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tona-Arena, Loren" userId="dff38c10-91b7-4935-94ff-8594b114d0a8" providerId="ADAL" clId="{0B8E96DF-AFEB-434C-A9A2-CC6409DCE2B2}"/>
    <pc:docChg chg="undo custSel modSld sldOrd">
      <pc:chgData name="Aytona-Arena, Loren" userId="dff38c10-91b7-4935-94ff-8594b114d0a8" providerId="ADAL" clId="{0B8E96DF-AFEB-434C-A9A2-CC6409DCE2B2}" dt="2019-01-10T18:35:36.661" v="470" actId="1076"/>
      <pc:docMkLst>
        <pc:docMk/>
      </pc:docMkLst>
      <pc:sldChg chg="addSp delSp modSp mod delCm">
        <pc:chgData name="Aytona-Arena, Loren" userId="dff38c10-91b7-4935-94ff-8594b114d0a8" providerId="ADAL" clId="{0B8E96DF-AFEB-434C-A9A2-CC6409DCE2B2}" dt="2019-01-07T02:34:33.722" v="255"/>
        <pc:sldMkLst>
          <pc:docMk/>
          <pc:sldMk cId="1490672891" sldId="256"/>
        </pc:sldMkLst>
        <pc:graphicFrameChg chg="add mod">
          <ac:chgData name="Aytona-Arena, Loren" userId="dff38c10-91b7-4935-94ff-8594b114d0a8" providerId="ADAL" clId="{0B8E96DF-AFEB-434C-A9A2-CC6409DCE2B2}" dt="2019-01-02T23:56:04.032" v="35" actId="207"/>
          <ac:graphicFrameMkLst>
            <pc:docMk/>
            <pc:sldMk cId="1490672891" sldId="256"/>
            <ac:graphicFrameMk id="6" creationId="{2A979EEF-CF21-4D4C-9C04-1C80BEAD2CB7}"/>
          </ac:graphicFrameMkLst>
        </pc:graphicFrameChg>
        <pc:picChg chg="del">
          <ac:chgData name="Aytona-Arena, Loren" userId="dff38c10-91b7-4935-94ff-8594b114d0a8" providerId="ADAL" clId="{0B8E96DF-AFEB-434C-A9A2-CC6409DCE2B2}" dt="2019-01-02T23:52:31.938" v="0" actId="478"/>
          <ac:picMkLst>
            <pc:docMk/>
            <pc:sldMk cId="1490672891" sldId="256"/>
            <ac:picMk id="2" creationId="{35BED365-E8CE-4561-855E-C8B19348714A}"/>
          </ac:picMkLst>
        </pc:picChg>
      </pc:sldChg>
      <pc:sldChg chg="delCm">
        <pc:chgData name="Aytona-Arena, Loren" userId="dff38c10-91b7-4935-94ff-8594b114d0a8" providerId="ADAL" clId="{0B8E96DF-AFEB-434C-A9A2-CC6409DCE2B2}" dt="2019-01-07T02:47:12.526" v="277"/>
        <pc:sldMkLst>
          <pc:docMk/>
          <pc:sldMk cId="3157782450" sldId="646"/>
        </pc:sldMkLst>
      </pc:sldChg>
      <pc:sldChg chg="addSp delSp modSp">
        <pc:chgData name="Aytona-Arena, Loren" userId="dff38c10-91b7-4935-94ff-8594b114d0a8" providerId="ADAL" clId="{0B8E96DF-AFEB-434C-A9A2-CC6409DCE2B2}" dt="2019-01-10T18:35:36.661" v="470" actId="1076"/>
        <pc:sldMkLst>
          <pc:docMk/>
          <pc:sldMk cId="1372983266" sldId="647"/>
        </pc:sldMkLst>
        <pc:spChg chg="mod">
          <ac:chgData name="Aytona-Arena, Loren" userId="dff38c10-91b7-4935-94ff-8594b114d0a8" providerId="ADAL" clId="{0B8E96DF-AFEB-434C-A9A2-CC6409DCE2B2}" dt="2019-01-10T18:35:27.694" v="467" actId="1076"/>
          <ac:spMkLst>
            <pc:docMk/>
            <pc:sldMk cId="1372983266" sldId="647"/>
            <ac:spMk id="2" creationId="{00000000-0000-0000-0000-000000000000}"/>
          </ac:spMkLst>
        </pc:spChg>
        <pc:spChg chg="add mod">
          <ac:chgData name="Aytona-Arena, Loren" userId="dff38c10-91b7-4935-94ff-8594b114d0a8" providerId="ADAL" clId="{0B8E96DF-AFEB-434C-A9A2-CC6409DCE2B2}" dt="2019-01-10T18:35:36.661" v="470" actId="1076"/>
          <ac:spMkLst>
            <pc:docMk/>
            <pc:sldMk cId="1372983266" sldId="647"/>
            <ac:spMk id="3" creationId="{BB83796C-FDEF-374B-86E2-0DBCA4143F2E}"/>
          </ac:spMkLst>
        </pc:spChg>
        <pc:spChg chg="add del mod">
          <ac:chgData name="Aytona-Arena, Loren" userId="dff38c10-91b7-4935-94ff-8594b114d0a8" providerId="ADAL" clId="{0B8E96DF-AFEB-434C-A9A2-CC6409DCE2B2}" dt="2019-01-10T18:35:20.719" v="465"/>
          <ac:spMkLst>
            <pc:docMk/>
            <pc:sldMk cId="1372983266" sldId="647"/>
            <ac:spMk id="4" creationId="{6BD3FE23-0223-3E47-9CAB-E6E77190D06E}"/>
          </ac:spMkLst>
        </pc:spChg>
      </pc:sldChg>
      <pc:sldChg chg="addSp delSp modSp ord">
        <pc:chgData name="Aytona-Arena, Loren" userId="dff38c10-91b7-4935-94ff-8594b114d0a8" providerId="ADAL" clId="{0B8E96DF-AFEB-434C-A9A2-CC6409DCE2B2}" dt="2019-01-10T18:33:30.574" v="455"/>
        <pc:sldMkLst>
          <pc:docMk/>
          <pc:sldMk cId="1953139645" sldId="652"/>
        </pc:sldMkLst>
        <pc:spChg chg="mod">
          <ac:chgData name="Aytona-Arena, Loren" userId="dff38c10-91b7-4935-94ff-8594b114d0a8" providerId="ADAL" clId="{0B8E96DF-AFEB-434C-A9A2-CC6409DCE2B2}" dt="2019-01-07T20:24:27.247" v="332" actId="1076"/>
          <ac:spMkLst>
            <pc:docMk/>
            <pc:sldMk cId="1953139645" sldId="652"/>
            <ac:spMk id="12" creationId="{F0F35BBD-54CB-4390-9756-E2365E67CCA5}"/>
          </ac:spMkLst>
        </pc:spChg>
        <pc:spChg chg="mod">
          <ac:chgData name="Aytona-Arena, Loren" userId="dff38c10-91b7-4935-94ff-8594b114d0a8" providerId="ADAL" clId="{0B8E96DF-AFEB-434C-A9A2-CC6409DCE2B2}" dt="2019-01-07T20:19:08.141" v="319" actId="1076"/>
          <ac:spMkLst>
            <pc:docMk/>
            <pc:sldMk cId="1953139645" sldId="652"/>
            <ac:spMk id="23" creationId="{00000000-0000-0000-0000-000000000000}"/>
          </ac:spMkLst>
        </pc:spChg>
        <pc:spChg chg="mod">
          <ac:chgData name="Aytona-Arena, Loren" userId="dff38c10-91b7-4935-94ff-8594b114d0a8" providerId="ADAL" clId="{0B8E96DF-AFEB-434C-A9A2-CC6409DCE2B2}" dt="2019-01-07T20:18:04.299" v="287" actId="1076"/>
          <ac:spMkLst>
            <pc:docMk/>
            <pc:sldMk cId="1953139645" sldId="652"/>
            <ac:spMk id="24" creationId="{4853A873-C959-4D38-8278-FD7FE247F985}"/>
          </ac:spMkLst>
        </pc:spChg>
        <pc:picChg chg="add del mod">
          <ac:chgData name="Aytona-Arena, Loren" userId="dff38c10-91b7-4935-94ff-8594b114d0a8" providerId="ADAL" clId="{0B8E96DF-AFEB-434C-A9A2-CC6409DCE2B2}" dt="2019-01-07T20:24:12.522" v="326" actId="478"/>
          <ac:picMkLst>
            <pc:docMk/>
            <pc:sldMk cId="1953139645" sldId="652"/>
            <ac:picMk id="3" creationId="{C3F25877-89EF-CD45-90A9-A6435FED4345}"/>
          </ac:picMkLst>
        </pc:picChg>
        <pc:picChg chg="add mod">
          <ac:chgData name="Aytona-Arena, Loren" userId="dff38c10-91b7-4935-94ff-8594b114d0a8" providerId="ADAL" clId="{0B8E96DF-AFEB-434C-A9A2-CC6409DCE2B2}" dt="2019-01-07T20:21:51.356" v="324" actId="14861"/>
          <ac:picMkLst>
            <pc:docMk/>
            <pc:sldMk cId="1953139645" sldId="652"/>
            <ac:picMk id="4" creationId="{49F495B0-EC60-DD48-92BB-B80B1CD27CCF}"/>
          </ac:picMkLst>
        </pc:picChg>
        <pc:picChg chg="add mod">
          <ac:chgData name="Aytona-Arena, Loren" userId="dff38c10-91b7-4935-94ff-8594b114d0a8" providerId="ADAL" clId="{0B8E96DF-AFEB-434C-A9A2-CC6409DCE2B2}" dt="2019-01-07T20:24:24.637" v="331" actId="14100"/>
          <ac:picMkLst>
            <pc:docMk/>
            <pc:sldMk cId="1953139645" sldId="652"/>
            <ac:picMk id="5" creationId="{0053E483-51C1-2345-BE35-09199F551E3F}"/>
          </ac:picMkLst>
        </pc:picChg>
      </pc:sldChg>
      <pc:sldChg chg="delCm">
        <pc:chgData name="Aytona-Arena, Loren" userId="dff38c10-91b7-4935-94ff-8594b114d0a8" providerId="ADAL" clId="{0B8E96DF-AFEB-434C-A9A2-CC6409DCE2B2}" dt="2019-01-07T02:47:18.675" v="279"/>
        <pc:sldMkLst>
          <pc:docMk/>
          <pc:sldMk cId="3363751239" sldId="653"/>
        </pc:sldMkLst>
      </pc:sldChg>
      <pc:sldChg chg="addSp modSp">
        <pc:chgData name="Aytona-Arena, Loren" userId="dff38c10-91b7-4935-94ff-8594b114d0a8" providerId="ADAL" clId="{0B8E96DF-AFEB-434C-A9A2-CC6409DCE2B2}" dt="2019-01-07T20:25:05.846" v="367" actId="14861"/>
        <pc:sldMkLst>
          <pc:docMk/>
          <pc:sldMk cId="4087828476" sldId="699"/>
        </pc:sldMkLst>
        <pc:picChg chg="add mod">
          <ac:chgData name="Aytona-Arena, Loren" userId="dff38c10-91b7-4935-94ff-8594b114d0a8" providerId="ADAL" clId="{0B8E96DF-AFEB-434C-A9A2-CC6409DCE2B2}" dt="2019-01-07T20:25:05.846" v="367" actId="14861"/>
          <ac:picMkLst>
            <pc:docMk/>
            <pc:sldMk cId="4087828476" sldId="699"/>
            <ac:picMk id="4" creationId="{550CECF2-BECF-3248-8473-28A20FCCFD41}"/>
          </ac:picMkLst>
        </pc:picChg>
      </pc:sldChg>
      <pc:sldChg chg="addSp delSp modSp">
        <pc:chgData name="Aytona-Arena, Loren" userId="dff38c10-91b7-4935-94ff-8594b114d0a8" providerId="ADAL" clId="{0B8E96DF-AFEB-434C-A9A2-CC6409DCE2B2}" dt="2019-01-07T20:28:03.991" v="388"/>
        <pc:sldMkLst>
          <pc:docMk/>
          <pc:sldMk cId="3940148106" sldId="700"/>
        </pc:sldMkLst>
        <pc:spChg chg="mod">
          <ac:chgData name="Aytona-Arena, Loren" userId="dff38c10-91b7-4935-94ff-8594b114d0a8" providerId="ADAL" clId="{0B8E96DF-AFEB-434C-A9A2-CC6409DCE2B2}" dt="2019-01-07T20:28:03.991" v="388"/>
          <ac:spMkLst>
            <pc:docMk/>
            <pc:sldMk cId="3940148106" sldId="700"/>
            <ac:spMk id="5" creationId="{00000000-0000-0000-0000-000000000000}"/>
          </ac:spMkLst>
        </pc:spChg>
        <pc:picChg chg="del">
          <ac:chgData name="Aytona-Arena, Loren" userId="dff38c10-91b7-4935-94ff-8594b114d0a8" providerId="ADAL" clId="{0B8E96DF-AFEB-434C-A9A2-CC6409DCE2B2}" dt="2019-01-07T20:25:46.433" v="368" actId="478"/>
          <ac:picMkLst>
            <pc:docMk/>
            <pc:sldMk cId="3940148106" sldId="700"/>
            <ac:picMk id="4" creationId="{1F44DFE9-4E1D-4DE8-BB71-4EDB7ADAC07A}"/>
          </ac:picMkLst>
        </pc:picChg>
        <pc:picChg chg="add mod">
          <ac:chgData name="Aytona-Arena, Loren" userId="dff38c10-91b7-4935-94ff-8594b114d0a8" providerId="ADAL" clId="{0B8E96DF-AFEB-434C-A9A2-CC6409DCE2B2}" dt="2019-01-07T20:27:31.025" v="384" actId="1076"/>
          <ac:picMkLst>
            <pc:docMk/>
            <pc:sldMk cId="3940148106" sldId="700"/>
            <ac:picMk id="6" creationId="{403C1D49-4275-4440-B139-2680071364CF}"/>
          </ac:picMkLst>
        </pc:picChg>
      </pc:sldChg>
      <pc:sldChg chg="delCm">
        <pc:chgData name="Aytona-Arena, Loren" userId="dff38c10-91b7-4935-94ff-8594b114d0a8" providerId="ADAL" clId="{0B8E96DF-AFEB-434C-A9A2-CC6409DCE2B2}" dt="2019-01-03T00:32:22.510" v="249"/>
        <pc:sldMkLst>
          <pc:docMk/>
          <pc:sldMk cId="1574131634" sldId="1135"/>
        </pc:sldMkLst>
      </pc:sldChg>
      <pc:sldChg chg="delCm">
        <pc:chgData name="Aytona-Arena, Loren" userId="dff38c10-91b7-4935-94ff-8594b114d0a8" providerId="ADAL" clId="{0B8E96DF-AFEB-434C-A9A2-CC6409DCE2B2}" dt="2019-01-03T00:32:48.843" v="253"/>
        <pc:sldMkLst>
          <pc:docMk/>
          <pc:sldMk cId="3184694762" sldId="1161"/>
        </pc:sldMkLst>
      </pc:sldChg>
      <pc:sldChg chg="addSp delSp modSp mod delCm">
        <pc:chgData name="Aytona-Arena, Loren" userId="dff38c10-91b7-4935-94ff-8594b114d0a8" providerId="ADAL" clId="{0B8E96DF-AFEB-434C-A9A2-CC6409DCE2B2}" dt="2019-01-03T00:32:51.514" v="254"/>
        <pc:sldMkLst>
          <pc:docMk/>
          <pc:sldMk cId="2263730046" sldId="1169"/>
        </pc:sldMkLst>
        <pc:graphicFrameChg chg="add mod">
          <ac:chgData name="Aytona-Arena, Loren" userId="dff38c10-91b7-4935-94ff-8594b114d0a8" providerId="ADAL" clId="{0B8E96DF-AFEB-434C-A9A2-CC6409DCE2B2}" dt="2019-01-02T23:56:45.714" v="39" actId="692"/>
          <ac:graphicFrameMkLst>
            <pc:docMk/>
            <pc:sldMk cId="2263730046" sldId="1169"/>
            <ac:graphicFrameMk id="6" creationId="{6C0B9074-0D8F-41F5-9A01-B74E89069F01}"/>
          </ac:graphicFrameMkLst>
        </pc:graphicFrameChg>
        <pc:picChg chg="del">
          <ac:chgData name="Aytona-Arena, Loren" userId="dff38c10-91b7-4935-94ff-8594b114d0a8" providerId="ADAL" clId="{0B8E96DF-AFEB-434C-A9A2-CC6409DCE2B2}" dt="2019-01-02T23:55:19.427" v="17" actId="478"/>
          <ac:picMkLst>
            <pc:docMk/>
            <pc:sldMk cId="2263730046" sldId="1169"/>
            <ac:picMk id="11" creationId="{870CD49A-2F45-4DCD-8423-863BD3807FF5}"/>
          </ac:picMkLst>
        </pc:picChg>
      </pc:sldChg>
      <pc:sldChg chg="addSp delSp modSp mod delCm">
        <pc:chgData name="Aytona-Arena, Loren" userId="dff38c10-91b7-4935-94ff-8594b114d0a8" providerId="ADAL" clId="{0B8E96DF-AFEB-434C-A9A2-CC6409DCE2B2}" dt="2019-01-07T02:45:38.085" v="276" actId="14100"/>
        <pc:sldMkLst>
          <pc:docMk/>
          <pc:sldMk cId="2450548870" sldId="1170"/>
        </pc:sldMkLst>
        <pc:spChg chg="mod">
          <ac:chgData name="Aytona-Arena, Loren" userId="dff38c10-91b7-4935-94ff-8594b114d0a8" providerId="ADAL" clId="{0B8E96DF-AFEB-434C-A9A2-CC6409DCE2B2}" dt="2019-01-03T00:25:03.935" v="168" actId="1076"/>
          <ac:spMkLst>
            <pc:docMk/>
            <pc:sldMk cId="2450548870" sldId="1170"/>
            <ac:spMk id="2" creationId="{F0C7D305-2F4E-4BE8-948F-E81BDF1CAE43}"/>
          </ac:spMkLst>
        </pc:spChg>
        <pc:graphicFrameChg chg="add mod">
          <ac:chgData name="Aytona-Arena, Loren" userId="dff38c10-91b7-4935-94ff-8594b114d0a8" providerId="ADAL" clId="{0B8E96DF-AFEB-434C-A9A2-CC6409DCE2B2}" dt="2019-01-07T02:45:38.085" v="276" actId="14100"/>
          <ac:graphicFrameMkLst>
            <pc:docMk/>
            <pc:sldMk cId="2450548870" sldId="1170"/>
            <ac:graphicFrameMk id="6" creationId="{B1BF0E07-E974-F64B-9CBE-833AFF4F778C}"/>
          </ac:graphicFrameMkLst>
        </pc:graphicFrameChg>
        <pc:graphicFrameChg chg="add del mod">
          <ac:chgData name="Aytona-Arena, Loren" userId="dff38c10-91b7-4935-94ff-8594b114d0a8" providerId="ADAL" clId="{0B8E96DF-AFEB-434C-A9A2-CC6409DCE2B2}" dt="2019-01-03T00:12:11.264" v="69" actId="478"/>
          <ac:graphicFrameMkLst>
            <pc:docMk/>
            <pc:sldMk cId="2450548870" sldId="1170"/>
            <ac:graphicFrameMk id="6" creationId="{D38A8EE5-98F2-4A0F-9F44-B95EFB7A0038}"/>
          </ac:graphicFrameMkLst>
        </pc:graphicFrameChg>
        <pc:graphicFrameChg chg="add del mod">
          <ac:chgData name="Aytona-Arena, Loren" userId="dff38c10-91b7-4935-94ff-8594b114d0a8" providerId="ADAL" clId="{0B8E96DF-AFEB-434C-A9A2-CC6409DCE2B2}" dt="2019-01-03T00:17:42.272" v="75" actId="478"/>
          <ac:graphicFrameMkLst>
            <pc:docMk/>
            <pc:sldMk cId="2450548870" sldId="1170"/>
            <ac:graphicFrameMk id="7" creationId="{D0A59083-866E-9C48-A5C6-6D0E1026B7B5}"/>
          </ac:graphicFrameMkLst>
        </pc:graphicFrameChg>
        <pc:graphicFrameChg chg="add del mod">
          <ac:chgData name="Aytona-Arena, Loren" userId="dff38c10-91b7-4935-94ff-8594b114d0a8" providerId="ADAL" clId="{0B8E96DF-AFEB-434C-A9A2-CC6409DCE2B2}" dt="2019-01-03T00:22:30.784" v="132" actId="478"/>
          <ac:graphicFrameMkLst>
            <pc:docMk/>
            <pc:sldMk cId="2450548870" sldId="1170"/>
            <ac:graphicFrameMk id="8" creationId="{D0A59083-866E-9C48-A5C6-6D0E1026B7B5}"/>
          </ac:graphicFrameMkLst>
        </pc:graphicFrameChg>
        <pc:graphicFrameChg chg="add del mod">
          <ac:chgData name="Aytona-Arena, Loren" userId="dff38c10-91b7-4935-94ff-8594b114d0a8" providerId="ADAL" clId="{0B8E96DF-AFEB-434C-A9A2-CC6409DCE2B2}" dt="2019-01-07T02:43:55.455" v="256" actId="478"/>
          <ac:graphicFrameMkLst>
            <pc:docMk/>
            <pc:sldMk cId="2450548870" sldId="1170"/>
            <ac:graphicFrameMk id="9" creationId="{D0A59083-866E-9C48-A5C6-6D0E1026B7B5}"/>
          </ac:graphicFrameMkLst>
        </pc:graphicFrameChg>
        <pc:picChg chg="del">
          <ac:chgData name="Aytona-Arena, Loren" userId="dff38c10-91b7-4935-94ff-8594b114d0a8" providerId="ADAL" clId="{0B8E96DF-AFEB-434C-A9A2-CC6409DCE2B2}" dt="2019-01-02T23:57:28.167" v="40" actId="478"/>
          <ac:picMkLst>
            <pc:docMk/>
            <pc:sldMk cId="2450548870" sldId="1170"/>
            <ac:picMk id="15" creationId="{9C895507-478C-43B9-85A7-F93FB1DD1681}"/>
          </ac:picMkLst>
        </pc:picChg>
      </pc:sldChg>
      <pc:sldChg chg="addSp delSp modSp mod delCm">
        <pc:chgData name="Aytona-Arena, Loren" userId="dff38c10-91b7-4935-94ff-8594b114d0a8" providerId="ADAL" clId="{0B8E96DF-AFEB-434C-A9A2-CC6409DCE2B2}" dt="2019-01-07T20:34:44.056" v="454" actId="692"/>
        <pc:sldMkLst>
          <pc:docMk/>
          <pc:sldMk cId="753582862" sldId="1171"/>
        </pc:sldMkLst>
        <pc:graphicFrameChg chg="add del mod">
          <ac:chgData name="Aytona-Arena, Loren" userId="dff38c10-91b7-4935-94ff-8594b114d0a8" providerId="ADAL" clId="{0B8E96DF-AFEB-434C-A9A2-CC6409DCE2B2}" dt="2019-01-07T20:29:29.116" v="389" actId="478"/>
          <ac:graphicFrameMkLst>
            <pc:docMk/>
            <pc:sldMk cId="753582862" sldId="1171"/>
            <ac:graphicFrameMk id="6" creationId="{04837F49-6B91-467D-9559-6B6240DFE978}"/>
          </ac:graphicFrameMkLst>
        </pc:graphicFrameChg>
        <pc:graphicFrameChg chg="add del mod">
          <ac:chgData name="Aytona-Arena, Loren" userId="dff38c10-91b7-4935-94ff-8594b114d0a8" providerId="ADAL" clId="{0B8E96DF-AFEB-434C-A9A2-CC6409DCE2B2}" dt="2019-01-07T20:33:50.845" v="433" actId="478"/>
          <ac:graphicFrameMkLst>
            <pc:docMk/>
            <pc:sldMk cId="753582862" sldId="1171"/>
            <ac:graphicFrameMk id="7" creationId="{04837F49-6B91-467D-9559-6B6240DFE978}"/>
          </ac:graphicFrameMkLst>
        </pc:graphicFrameChg>
        <pc:graphicFrameChg chg="add mod">
          <ac:chgData name="Aytona-Arena, Loren" userId="dff38c10-91b7-4935-94ff-8594b114d0a8" providerId="ADAL" clId="{0B8E96DF-AFEB-434C-A9A2-CC6409DCE2B2}" dt="2019-01-07T20:34:44.056" v="454" actId="692"/>
          <ac:graphicFrameMkLst>
            <pc:docMk/>
            <pc:sldMk cId="753582862" sldId="1171"/>
            <ac:graphicFrameMk id="8" creationId="{04837F49-6B91-467D-9559-6B6240DFE978}"/>
          </ac:graphicFrameMkLst>
        </pc:graphicFrameChg>
        <pc:picChg chg="del">
          <ac:chgData name="Aytona-Arena, Loren" userId="dff38c10-91b7-4935-94ff-8594b114d0a8" providerId="ADAL" clId="{0B8E96DF-AFEB-434C-A9A2-CC6409DCE2B2}" dt="2019-01-03T00:26:08.891" v="174" actId="478"/>
          <ac:picMkLst>
            <pc:docMk/>
            <pc:sldMk cId="753582862" sldId="1171"/>
            <ac:picMk id="13" creationId="{9D15E234-FF61-49B6-B30E-5E36CE1C1249}"/>
          </ac:picMkLst>
        </pc:picChg>
      </pc:sldChg>
      <pc:sldChg chg="addSp delSp modSp mod delCm">
        <pc:chgData name="Aytona-Arena, Loren" userId="dff38c10-91b7-4935-94ff-8594b114d0a8" providerId="ADAL" clId="{0B8E96DF-AFEB-434C-A9A2-CC6409DCE2B2}" dt="2019-01-03T00:32:19.294" v="247"/>
        <pc:sldMkLst>
          <pc:docMk/>
          <pc:sldMk cId="4217053464" sldId="1172"/>
        </pc:sldMkLst>
        <pc:graphicFrameChg chg="add mod">
          <ac:chgData name="Aytona-Arena, Loren" userId="dff38c10-91b7-4935-94ff-8594b114d0a8" providerId="ADAL" clId="{0B8E96DF-AFEB-434C-A9A2-CC6409DCE2B2}" dt="2019-01-03T00:30:12.368" v="225" actId="692"/>
          <ac:graphicFrameMkLst>
            <pc:docMk/>
            <pc:sldMk cId="4217053464" sldId="1172"/>
            <ac:graphicFrameMk id="6" creationId="{1748A811-D11D-4578-8FC0-19DA8426D59A}"/>
          </ac:graphicFrameMkLst>
        </pc:graphicFrameChg>
        <pc:picChg chg="del">
          <ac:chgData name="Aytona-Arena, Loren" userId="dff38c10-91b7-4935-94ff-8594b114d0a8" providerId="ADAL" clId="{0B8E96DF-AFEB-434C-A9A2-CC6409DCE2B2}" dt="2019-01-03T00:28:54.683" v="205" actId="478"/>
          <ac:picMkLst>
            <pc:docMk/>
            <pc:sldMk cId="4217053464" sldId="1172"/>
            <ac:picMk id="9" creationId="{DEC6C8A0-9533-415B-BB95-7EFC3B44CF76}"/>
          </ac:picMkLst>
        </pc:picChg>
      </pc:sldChg>
      <pc:sldChg chg="addSp delSp modSp mod delCm">
        <pc:chgData name="Aytona-Arena, Loren" userId="dff38c10-91b7-4935-94ff-8594b114d0a8" providerId="ADAL" clId="{0B8E96DF-AFEB-434C-A9A2-CC6409DCE2B2}" dt="2019-01-07T20:33:22.842" v="432" actId="692"/>
        <pc:sldMkLst>
          <pc:docMk/>
          <pc:sldMk cId="3398533810" sldId="1173"/>
        </pc:sldMkLst>
        <pc:graphicFrameChg chg="add del mod">
          <ac:chgData name="Aytona-Arena, Loren" userId="dff38c10-91b7-4935-94ff-8594b114d0a8" providerId="ADAL" clId="{0B8E96DF-AFEB-434C-A9A2-CC6409DCE2B2}" dt="2019-01-07T20:31:57.896" v="410" actId="478"/>
          <ac:graphicFrameMkLst>
            <pc:docMk/>
            <pc:sldMk cId="3398533810" sldId="1173"/>
            <ac:graphicFrameMk id="6" creationId="{AD6EBCBE-C823-4057-9502-C7D55671D64A}"/>
          </ac:graphicFrameMkLst>
        </pc:graphicFrameChg>
        <pc:graphicFrameChg chg="add mod">
          <ac:chgData name="Aytona-Arena, Loren" userId="dff38c10-91b7-4935-94ff-8594b114d0a8" providerId="ADAL" clId="{0B8E96DF-AFEB-434C-A9A2-CC6409DCE2B2}" dt="2019-01-07T20:33:22.842" v="432" actId="692"/>
          <ac:graphicFrameMkLst>
            <pc:docMk/>
            <pc:sldMk cId="3398533810" sldId="1173"/>
            <ac:graphicFrameMk id="7" creationId="{AD6EBCBE-C823-4057-9502-C7D55671D64A}"/>
          </ac:graphicFrameMkLst>
        </pc:graphicFrameChg>
        <pc:picChg chg="del">
          <ac:chgData name="Aytona-Arena, Loren" userId="dff38c10-91b7-4935-94ff-8594b114d0a8" providerId="ADAL" clId="{0B8E96DF-AFEB-434C-A9A2-CC6409DCE2B2}" dt="2019-01-03T00:30:48.654" v="226" actId="478"/>
          <ac:picMkLst>
            <pc:docMk/>
            <pc:sldMk cId="3398533810" sldId="1173"/>
            <ac:picMk id="10" creationId="{0B5327CF-54D3-47A1-AE00-8748EAE03C50}"/>
          </ac:picMkLst>
        </pc:picChg>
      </pc:sldChg>
      <pc:sldChg chg="delCm">
        <pc:chgData name="Aytona-Arena, Loren" userId="dff38c10-91b7-4935-94ff-8594b114d0a8" providerId="ADAL" clId="{0B8E96DF-AFEB-434C-A9A2-CC6409DCE2B2}" dt="2019-01-07T02:47:15.203" v="278"/>
        <pc:sldMkLst>
          <pc:docMk/>
          <pc:sldMk cId="1479002756" sldId="1174"/>
        </pc:sldMkLst>
      </pc:sldChg>
    </pc:docChg>
  </pc:docChgLst>
  <pc:docChgLst>
    <pc:chgData name="Harrison, Susan" userId="12d20603-a68e-40bb-99e5-862f8234107b" providerId="ADAL" clId="{2E98AEE4-ADC7-43EE-9682-F69EC2E655F6}"/>
    <pc:docChg chg="modSld">
      <pc:chgData name="Harrison, Susan" userId="12d20603-a68e-40bb-99e5-862f8234107b" providerId="ADAL" clId="{2E98AEE4-ADC7-43EE-9682-F69EC2E655F6}" dt="2019-01-08T17:39:01.201" v="77" actId="20577"/>
      <pc:docMkLst>
        <pc:docMk/>
      </pc:docMkLst>
      <pc:sldChg chg="modNotesTx">
        <pc:chgData name="Harrison, Susan" userId="12d20603-a68e-40bb-99e5-862f8234107b" providerId="ADAL" clId="{2E98AEE4-ADC7-43EE-9682-F69EC2E655F6}" dt="2019-01-08T17:13:06.039" v="1" actId="20577"/>
        <pc:sldMkLst>
          <pc:docMk/>
          <pc:sldMk cId="386164400" sldId="621"/>
        </pc:sldMkLst>
      </pc:sldChg>
      <pc:sldChg chg="modSp modNotesTx">
        <pc:chgData name="Harrison, Susan" userId="12d20603-a68e-40bb-99e5-862f8234107b" providerId="ADAL" clId="{2E98AEE4-ADC7-43EE-9682-F69EC2E655F6}" dt="2019-01-08T17:25:27.360" v="17" actId="6549"/>
        <pc:sldMkLst>
          <pc:docMk/>
          <pc:sldMk cId="2501582916" sldId="623"/>
        </pc:sldMkLst>
        <pc:spChg chg="mod">
          <ac:chgData name="Harrison, Susan" userId="12d20603-a68e-40bb-99e5-862f8234107b" providerId="ADAL" clId="{2E98AEE4-ADC7-43EE-9682-F69EC2E655F6}" dt="2019-01-08T17:25:27.360" v="17" actId="6549"/>
          <ac:spMkLst>
            <pc:docMk/>
            <pc:sldMk cId="2501582916" sldId="623"/>
            <ac:spMk id="5" creationId="{00000000-0000-0000-0000-000000000000}"/>
          </ac:spMkLst>
        </pc:spChg>
      </pc:sldChg>
      <pc:sldChg chg="modSp">
        <pc:chgData name="Harrison, Susan" userId="12d20603-a68e-40bb-99e5-862f8234107b" providerId="ADAL" clId="{2E98AEE4-ADC7-43EE-9682-F69EC2E655F6}" dt="2019-01-08T17:38:51.705" v="75" actId="20577"/>
        <pc:sldMkLst>
          <pc:docMk/>
          <pc:sldMk cId="3157782450" sldId="646"/>
        </pc:sldMkLst>
        <pc:spChg chg="mod">
          <ac:chgData name="Harrison, Susan" userId="12d20603-a68e-40bb-99e5-862f8234107b" providerId="ADAL" clId="{2E98AEE4-ADC7-43EE-9682-F69EC2E655F6}" dt="2019-01-08T17:38:51.705" v="75" actId="20577"/>
          <ac:spMkLst>
            <pc:docMk/>
            <pc:sldMk cId="3157782450" sldId="646"/>
            <ac:spMk id="2" creationId="{D3D11D4A-5A4B-42C8-B41D-A880D1F100FA}"/>
          </ac:spMkLst>
        </pc:spChg>
      </pc:sldChg>
      <pc:sldChg chg="modSp">
        <pc:chgData name="Harrison, Susan" userId="12d20603-a68e-40bb-99e5-862f8234107b" providerId="ADAL" clId="{2E98AEE4-ADC7-43EE-9682-F69EC2E655F6}" dt="2019-01-08T17:37:04.200" v="59" actId="20577"/>
        <pc:sldMkLst>
          <pc:docMk/>
          <pc:sldMk cId="2513520008" sldId="649"/>
        </pc:sldMkLst>
        <pc:spChg chg="mod">
          <ac:chgData name="Harrison, Susan" userId="12d20603-a68e-40bb-99e5-862f8234107b" providerId="ADAL" clId="{2E98AEE4-ADC7-43EE-9682-F69EC2E655F6}" dt="2019-01-08T17:37:04.200" v="59" actId="20577"/>
          <ac:spMkLst>
            <pc:docMk/>
            <pc:sldMk cId="2513520008" sldId="649"/>
            <ac:spMk id="3" creationId="{00000000-0000-0000-0000-000000000000}"/>
          </ac:spMkLst>
        </pc:spChg>
      </pc:sldChg>
      <pc:sldChg chg="modNotesTx">
        <pc:chgData name="Harrison, Susan" userId="12d20603-a68e-40bb-99e5-862f8234107b" providerId="ADAL" clId="{2E98AEE4-ADC7-43EE-9682-F69EC2E655F6}" dt="2019-01-08T17:12:01.043" v="0" actId="20577"/>
        <pc:sldMkLst>
          <pc:docMk/>
          <pc:sldMk cId="619141110" sldId="654"/>
        </pc:sldMkLst>
      </pc:sldChg>
      <pc:sldChg chg="modSp">
        <pc:chgData name="Harrison, Susan" userId="12d20603-a68e-40bb-99e5-862f8234107b" providerId="ADAL" clId="{2E98AEE4-ADC7-43EE-9682-F69EC2E655F6}" dt="2019-01-08T17:37:45.237" v="68" actId="20577"/>
        <pc:sldMkLst>
          <pc:docMk/>
          <pc:sldMk cId="303949384" sldId="655"/>
        </pc:sldMkLst>
        <pc:spChg chg="mod">
          <ac:chgData name="Harrison, Susan" userId="12d20603-a68e-40bb-99e5-862f8234107b" providerId="ADAL" clId="{2E98AEE4-ADC7-43EE-9682-F69EC2E655F6}" dt="2019-01-08T17:37:45.237" v="68" actId="20577"/>
          <ac:spMkLst>
            <pc:docMk/>
            <pc:sldMk cId="303949384" sldId="655"/>
            <ac:spMk id="4" creationId="{00000000-0000-0000-0000-000000000000}"/>
          </ac:spMkLst>
        </pc:spChg>
      </pc:sldChg>
      <pc:sldChg chg="modSp">
        <pc:chgData name="Harrison, Susan" userId="12d20603-a68e-40bb-99e5-862f8234107b" providerId="ADAL" clId="{2E98AEE4-ADC7-43EE-9682-F69EC2E655F6}" dt="2019-01-08T17:38:05.586" v="70" actId="20577"/>
        <pc:sldMkLst>
          <pc:docMk/>
          <pc:sldMk cId="4237890756" sldId="668"/>
        </pc:sldMkLst>
        <pc:spChg chg="mod">
          <ac:chgData name="Harrison, Susan" userId="12d20603-a68e-40bb-99e5-862f8234107b" providerId="ADAL" clId="{2E98AEE4-ADC7-43EE-9682-F69EC2E655F6}" dt="2019-01-08T17:38:05.586" v="70" actId="20577"/>
          <ac:spMkLst>
            <pc:docMk/>
            <pc:sldMk cId="4237890756" sldId="668"/>
            <ac:spMk id="2" creationId="{00000000-0000-0000-0000-000000000000}"/>
          </ac:spMkLst>
        </pc:spChg>
      </pc:sldChg>
      <pc:sldChg chg="modSp">
        <pc:chgData name="Harrison, Susan" userId="12d20603-a68e-40bb-99e5-862f8234107b" providerId="ADAL" clId="{2E98AEE4-ADC7-43EE-9682-F69EC2E655F6}" dt="2019-01-08T17:38:26.658" v="71" actId="20577"/>
        <pc:sldMkLst>
          <pc:docMk/>
          <pc:sldMk cId="1344525895" sldId="671"/>
        </pc:sldMkLst>
        <pc:spChg chg="mod">
          <ac:chgData name="Harrison, Susan" userId="12d20603-a68e-40bb-99e5-862f8234107b" providerId="ADAL" clId="{2E98AEE4-ADC7-43EE-9682-F69EC2E655F6}" dt="2019-01-08T17:38:26.658" v="71" actId="20577"/>
          <ac:spMkLst>
            <pc:docMk/>
            <pc:sldMk cId="1344525895" sldId="671"/>
            <ac:spMk id="5" creationId="{00000000-0000-0000-0000-000000000000}"/>
          </ac:spMkLst>
        </pc:spChg>
      </pc:sldChg>
      <pc:sldChg chg="modSp">
        <pc:chgData name="Harrison, Susan" userId="12d20603-a68e-40bb-99e5-862f8234107b" providerId="ADAL" clId="{2E98AEE4-ADC7-43EE-9682-F69EC2E655F6}" dt="2019-01-08T17:39:01.201" v="77" actId="20577"/>
        <pc:sldMkLst>
          <pc:docMk/>
          <pc:sldMk cId="733678271" sldId="1162"/>
        </pc:sldMkLst>
        <pc:spChg chg="mod">
          <ac:chgData name="Harrison, Susan" userId="12d20603-a68e-40bb-99e5-862f8234107b" providerId="ADAL" clId="{2E98AEE4-ADC7-43EE-9682-F69EC2E655F6}" dt="2019-01-08T17:39:01.201" v="77" actId="20577"/>
          <ac:spMkLst>
            <pc:docMk/>
            <pc:sldMk cId="733678271" sldId="1162"/>
            <ac:spMk id="2" creationId="{F4E10CA5-2EAF-4533-976D-B6C8C3BA29A6}"/>
          </ac:spMkLst>
        </pc:spChg>
      </pc:sldChg>
      <pc:sldChg chg="modSp">
        <pc:chgData name="Harrison, Susan" userId="12d20603-a68e-40bb-99e5-862f8234107b" providerId="ADAL" clId="{2E98AEE4-ADC7-43EE-9682-F69EC2E655F6}" dt="2019-01-08T17:38:39" v="73" actId="20577"/>
        <pc:sldMkLst>
          <pc:docMk/>
          <pc:sldMk cId="1479002756" sldId="1174"/>
        </pc:sldMkLst>
        <pc:spChg chg="mod">
          <ac:chgData name="Harrison, Susan" userId="12d20603-a68e-40bb-99e5-862f8234107b" providerId="ADAL" clId="{2E98AEE4-ADC7-43EE-9682-F69EC2E655F6}" dt="2019-01-08T17:38:39" v="73" actId="20577"/>
          <ac:spMkLst>
            <pc:docMk/>
            <pc:sldMk cId="1479002756" sldId="1174"/>
            <ac:spMk id="2" creationId="{00000000-0000-0000-0000-000000000000}"/>
          </ac:spMkLst>
        </pc:spChg>
      </pc:sldChg>
      <pc:sldChg chg="modNotesTx">
        <pc:chgData name="Harrison, Susan" userId="12d20603-a68e-40bb-99e5-862f8234107b" providerId="ADAL" clId="{2E98AEE4-ADC7-43EE-9682-F69EC2E655F6}" dt="2019-01-08T17:28:06.821" v="48" actId="6549"/>
        <pc:sldMkLst>
          <pc:docMk/>
          <pc:sldMk cId="1081578405" sldId="1177"/>
        </pc:sldMkLst>
      </pc:sldChg>
      <pc:sldChg chg="modSp modNotesTx">
        <pc:chgData name="Harrison, Susan" userId="12d20603-a68e-40bb-99e5-862f8234107b" providerId="ADAL" clId="{2E98AEE4-ADC7-43EE-9682-F69EC2E655F6}" dt="2019-01-08T17:34:09.859" v="50" actId="20577"/>
        <pc:sldMkLst>
          <pc:docMk/>
          <pc:sldMk cId="4162934387" sldId="1178"/>
        </pc:sldMkLst>
        <pc:spChg chg="mod">
          <ac:chgData name="Harrison, Susan" userId="12d20603-a68e-40bb-99e5-862f8234107b" providerId="ADAL" clId="{2E98AEE4-ADC7-43EE-9682-F69EC2E655F6}" dt="2019-01-08T17:33:40.499" v="49" actId="20577"/>
          <ac:spMkLst>
            <pc:docMk/>
            <pc:sldMk cId="4162934387" sldId="1178"/>
            <ac:spMk id="3" creationId="{6B940D6C-614F-4DCB-AE7A-0284E1DB106F}"/>
          </ac:spMkLst>
        </pc:spChg>
      </pc:sldChg>
    </pc:docChg>
  </pc:docChgLst>
  <pc:docChgLst>
    <pc:chgData name="Maguire, Timothy" userId="b83a4a02-cfb3-4751-b069-a87b66e2f3d5" providerId="ADAL" clId="{C1048AFE-50E5-408E-8569-7626821FD53F}"/>
    <pc:docChg chg="undo modSld">
      <pc:chgData name="Maguire, Timothy" userId="b83a4a02-cfb3-4751-b069-a87b66e2f3d5" providerId="ADAL" clId="{C1048AFE-50E5-408E-8569-7626821FD53F}" dt="2019-01-09T14:13:54.842" v="66" actId="255"/>
      <pc:docMkLst>
        <pc:docMk/>
      </pc:docMkLst>
      <pc:sldChg chg="modNotesTx">
        <pc:chgData name="Maguire, Timothy" userId="b83a4a02-cfb3-4751-b069-a87b66e2f3d5" providerId="ADAL" clId="{C1048AFE-50E5-408E-8569-7626821FD53F}" dt="2019-01-09T13:03:17.337" v="36" actId="20577"/>
        <pc:sldMkLst>
          <pc:docMk/>
          <pc:sldMk cId="386164400" sldId="621"/>
        </pc:sldMkLst>
      </pc:sldChg>
      <pc:sldChg chg="modNotesTx">
        <pc:chgData name="Maguire, Timothy" userId="b83a4a02-cfb3-4751-b069-a87b66e2f3d5" providerId="ADAL" clId="{C1048AFE-50E5-408E-8569-7626821FD53F}" dt="2019-01-09T13:03:22.595" v="38" actId="20577"/>
        <pc:sldMkLst>
          <pc:docMk/>
          <pc:sldMk cId="2501582916" sldId="623"/>
        </pc:sldMkLst>
      </pc:sldChg>
      <pc:sldChg chg="modSp">
        <pc:chgData name="Maguire, Timothy" userId="b83a4a02-cfb3-4751-b069-a87b66e2f3d5" providerId="ADAL" clId="{C1048AFE-50E5-408E-8569-7626821FD53F}" dt="2019-01-09T14:13:01.206" v="64" actId="20577"/>
        <pc:sldMkLst>
          <pc:docMk/>
          <pc:sldMk cId="3157782450" sldId="646"/>
        </pc:sldMkLst>
        <pc:spChg chg="mod">
          <ac:chgData name="Maguire, Timothy" userId="b83a4a02-cfb3-4751-b069-a87b66e2f3d5" providerId="ADAL" clId="{C1048AFE-50E5-408E-8569-7626821FD53F}" dt="2019-01-09T14:13:01.206" v="64" actId="20577"/>
          <ac:spMkLst>
            <pc:docMk/>
            <pc:sldMk cId="3157782450" sldId="646"/>
            <ac:spMk id="5" creationId="{4EF0EEC0-5334-49B7-B18E-C32A3037E22F}"/>
          </ac:spMkLst>
        </pc:spChg>
      </pc:sldChg>
      <pc:sldChg chg="modSp">
        <pc:chgData name="Maguire, Timothy" userId="b83a4a02-cfb3-4751-b069-a87b66e2f3d5" providerId="ADAL" clId="{C1048AFE-50E5-408E-8569-7626821FD53F}" dt="2019-01-09T14:13:54.842" v="66" actId="255"/>
        <pc:sldMkLst>
          <pc:docMk/>
          <pc:sldMk cId="1372983266" sldId="647"/>
        </pc:sldMkLst>
        <pc:spChg chg="mod">
          <ac:chgData name="Maguire, Timothy" userId="b83a4a02-cfb3-4751-b069-a87b66e2f3d5" providerId="ADAL" clId="{C1048AFE-50E5-408E-8569-7626821FD53F}" dt="2019-01-09T14:13:54.842" v="66" actId="255"/>
          <ac:spMkLst>
            <pc:docMk/>
            <pc:sldMk cId="1372983266" sldId="647"/>
            <ac:spMk id="2" creationId="{00000000-0000-0000-0000-000000000000}"/>
          </ac:spMkLst>
        </pc:spChg>
      </pc:sldChg>
      <pc:sldChg chg="modNotesTx">
        <pc:chgData name="Maguire, Timothy" userId="b83a4a02-cfb3-4751-b069-a87b66e2f3d5" providerId="ADAL" clId="{C1048AFE-50E5-408E-8569-7626821FD53F}" dt="2019-01-09T13:02:54.682" v="27" actId="20577"/>
        <pc:sldMkLst>
          <pc:docMk/>
          <pc:sldMk cId="1291779212" sldId="651"/>
        </pc:sldMkLst>
      </pc:sldChg>
      <pc:sldChg chg="modNotesTx">
        <pc:chgData name="Maguire, Timothy" userId="b83a4a02-cfb3-4751-b069-a87b66e2f3d5" providerId="ADAL" clId="{C1048AFE-50E5-408E-8569-7626821FD53F}" dt="2019-01-09T13:03:12.048" v="35" actId="20577"/>
        <pc:sldMkLst>
          <pc:docMk/>
          <pc:sldMk cId="1953139645" sldId="652"/>
        </pc:sldMkLst>
      </pc:sldChg>
      <pc:sldChg chg="modNotesTx">
        <pc:chgData name="Maguire, Timothy" userId="b83a4a02-cfb3-4751-b069-a87b66e2f3d5" providerId="ADAL" clId="{C1048AFE-50E5-408E-8569-7626821FD53F}" dt="2019-01-09T13:03:20.144" v="37" actId="20577"/>
        <pc:sldMkLst>
          <pc:docMk/>
          <pc:sldMk cId="3363751239" sldId="653"/>
        </pc:sldMkLst>
      </pc:sldChg>
      <pc:sldChg chg="modNotesTx">
        <pc:chgData name="Maguire, Timothy" userId="b83a4a02-cfb3-4751-b069-a87b66e2f3d5" providerId="ADAL" clId="{C1048AFE-50E5-408E-8569-7626821FD53F}" dt="2019-01-09T13:03:01.816" v="32" actId="20577"/>
        <pc:sldMkLst>
          <pc:docMk/>
          <pc:sldMk cId="619141110" sldId="654"/>
        </pc:sldMkLst>
      </pc:sldChg>
      <pc:sldChg chg="modNotesTx">
        <pc:chgData name="Maguire, Timothy" userId="b83a4a02-cfb3-4751-b069-a87b66e2f3d5" providerId="ADAL" clId="{C1048AFE-50E5-408E-8569-7626821FD53F}" dt="2019-01-09T14:04:04.552" v="50" actId="6549"/>
        <pc:sldMkLst>
          <pc:docMk/>
          <pc:sldMk cId="303949384" sldId="655"/>
        </pc:sldMkLst>
      </pc:sldChg>
      <pc:sldChg chg="delSp modSp">
        <pc:chgData name="Maguire, Timothy" userId="b83a4a02-cfb3-4751-b069-a87b66e2f3d5" providerId="ADAL" clId="{C1048AFE-50E5-408E-8569-7626821FD53F}" dt="2019-01-09T13:42:12.077" v="45"/>
        <pc:sldMkLst>
          <pc:docMk/>
          <pc:sldMk cId="1574131634" sldId="1135"/>
        </pc:sldMkLst>
        <pc:spChg chg="del mod">
          <ac:chgData name="Maguire, Timothy" userId="b83a4a02-cfb3-4751-b069-a87b66e2f3d5" providerId="ADAL" clId="{C1048AFE-50E5-408E-8569-7626821FD53F}" dt="2019-01-09T13:42:12.077" v="45"/>
          <ac:spMkLst>
            <pc:docMk/>
            <pc:sldMk cId="1574131634" sldId="1135"/>
            <ac:spMk id="5" creationId="{00000000-0000-0000-0000-000000000000}"/>
          </ac:spMkLst>
        </pc:spChg>
      </pc:sldChg>
      <pc:sldChg chg="delSp modSp">
        <pc:chgData name="Maguire, Timothy" userId="b83a4a02-cfb3-4751-b069-a87b66e2f3d5" providerId="ADAL" clId="{C1048AFE-50E5-408E-8569-7626821FD53F}" dt="2019-01-09T13:53:12.496" v="49" actId="6549"/>
        <pc:sldMkLst>
          <pc:docMk/>
          <pc:sldMk cId="260473959" sldId="1142"/>
        </pc:sldMkLst>
        <pc:spChg chg="del">
          <ac:chgData name="Maguire, Timothy" userId="b83a4a02-cfb3-4751-b069-a87b66e2f3d5" providerId="ADAL" clId="{C1048AFE-50E5-408E-8569-7626821FD53F}" dt="2019-01-09T13:52:56.304" v="47"/>
          <ac:spMkLst>
            <pc:docMk/>
            <pc:sldMk cId="260473959" sldId="1142"/>
            <ac:spMk id="5" creationId="{00000000-0000-0000-0000-000000000000}"/>
          </ac:spMkLst>
        </pc:spChg>
        <pc:spChg chg="mod">
          <ac:chgData name="Maguire, Timothy" userId="b83a4a02-cfb3-4751-b069-a87b66e2f3d5" providerId="ADAL" clId="{C1048AFE-50E5-408E-8569-7626821FD53F}" dt="2019-01-09T13:53:12.496" v="49" actId="6549"/>
          <ac:spMkLst>
            <pc:docMk/>
            <pc:sldMk cId="260473959" sldId="1142"/>
            <ac:spMk id="38" creationId="{D6047C40-F5BD-49AB-9B14-7EC028A3443F}"/>
          </ac:spMkLst>
        </pc:spChg>
      </pc:sldChg>
      <pc:sldChg chg="modSp">
        <pc:chgData name="Maguire, Timothy" userId="b83a4a02-cfb3-4751-b069-a87b66e2f3d5" providerId="ADAL" clId="{C1048AFE-50E5-408E-8569-7626821FD53F}" dt="2019-01-09T13:23:51.070" v="43" actId="20577"/>
        <pc:sldMkLst>
          <pc:docMk/>
          <pc:sldMk cId="3184694762" sldId="1161"/>
        </pc:sldMkLst>
        <pc:spChg chg="mod">
          <ac:chgData name="Maguire, Timothy" userId="b83a4a02-cfb3-4751-b069-a87b66e2f3d5" providerId="ADAL" clId="{C1048AFE-50E5-408E-8569-7626821FD53F}" dt="2019-01-09T13:23:51.070" v="43" actId="20577"/>
          <ac:spMkLst>
            <pc:docMk/>
            <pc:sldMk cId="3184694762" sldId="1161"/>
            <ac:spMk id="7" creationId="{963C2469-0F15-4133-9D2B-E197ECC46A87}"/>
          </ac:spMkLst>
        </pc:spChg>
      </pc:sldChg>
      <pc:sldChg chg="modSp">
        <pc:chgData name="Maguire, Timothy" userId="b83a4a02-cfb3-4751-b069-a87b66e2f3d5" providerId="ADAL" clId="{C1048AFE-50E5-408E-8569-7626821FD53F}" dt="2019-01-09T13:05:19.362" v="41"/>
        <pc:sldMkLst>
          <pc:docMk/>
          <pc:sldMk cId="1081578405" sldId="1177"/>
        </pc:sldMkLst>
        <pc:spChg chg="mod">
          <ac:chgData name="Maguire, Timothy" userId="b83a4a02-cfb3-4751-b069-a87b66e2f3d5" providerId="ADAL" clId="{C1048AFE-50E5-408E-8569-7626821FD53F}" dt="2019-01-09T13:05:19.362" v="41"/>
          <ac:spMkLst>
            <pc:docMk/>
            <pc:sldMk cId="1081578405" sldId="1177"/>
            <ac:spMk id="10" creationId="{DE1A3D88-E1CB-4F68-A0C9-3C31D60A6D54}"/>
          </ac:spMkLst>
        </pc:spChg>
      </pc:sldChg>
    </pc:docChg>
  </pc:docChgLst>
  <pc:docChgLst>
    <pc:chgData name="Aytona-Arena, Loren" userId="dff38c10-91b7-4935-94ff-8594b114d0a8" providerId="ADAL" clId="{3C735961-F963-B042-A6D9-914CAF8E50C6}"/>
    <pc:docChg chg="undo custSel addSld modSld">
      <pc:chgData name="Aytona-Arena, Loren" userId="dff38c10-91b7-4935-94ff-8594b114d0a8" providerId="ADAL" clId="{3C735961-F963-B042-A6D9-914CAF8E50C6}" dt="2019-01-08T20:07:02.678" v="38"/>
      <pc:docMkLst>
        <pc:docMk/>
      </pc:docMkLst>
      <pc:sldChg chg="addSp delSp modSp">
        <pc:chgData name="Aytona-Arena, Loren" userId="dff38c10-91b7-4935-94ff-8594b114d0a8" providerId="ADAL" clId="{3C735961-F963-B042-A6D9-914CAF8E50C6}" dt="2019-01-08T20:07:02.678" v="38"/>
        <pc:sldMkLst>
          <pc:docMk/>
          <pc:sldMk cId="1081578405" sldId="1177"/>
        </pc:sldMkLst>
        <pc:spChg chg="add del mod">
          <ac:chgData name="Aytona-Arena, Loren" userId="dff38c10-91b7-4935-94ff-8594b114d0a8" providerId="ADAL" clId="{3C735961-F963-B042-A6D9-914CAF8E50C6}" dt="2019-01-08T20:07:02.678" v="38"/>
          <ac:spMkLst>
            <pc:docMk/>
            <pc:sldMk cId="1081578405" sldId="1177"/>
            <ac:spMk id="3" creationId="{BCEF4C34-8227-2D4C-982B-AFDE019331F7}"/>
          </ac:spMkLst>
        </pc:spChg>
        <pc:spChg chg="del">
          <ac:chgData name="Aytona-Arena, Loren" userId="dff38c10-91b7-4935-94ff-8594b114d0a8" providerId="ADAL" clId="{3C735961-F963-B042-A6D9-914CAF8E50C6}" dt="2019-01-08T20:06:57.783" v="35" actId="478"/>
          <ac:spMkLst>
            <pc:docMk/>
            <pc:sldMk cId="1081578405" sldId="1177"/>
            <ac:spMk id="12" creationId="{C0A6FC74-8F1A-4511-981B-4EC5C0F9780D}"/>
          </ac:spMkLst>
        </pc:spChg>
        <pc:grpChg chg="mod">
          <ac:chgData name="Aytona-Arena, Loren" userId="dff38c10-91b7-4935-94ff-8594b114d0a8" providerId="ADAL" clId="{3C735961-F963-B042-A6D9-914CAF8E50C6}" dt="2019-01-08T20:06:56.106" v="34" actId="1076"/>
          <ac:grpSpMkLst>
            <pc:docMk/>
            <pc:sldMk cId="1081578405" sldId="1177"/>
            <ac:grpSpMk id="11" creationId="{2311E13F-8F37-438B-8A8B-1E2CBAAEDFEE}"/>
          </ac:grpSpMkLst>
        </pc:grpChg>
      </pc:sldChg>
      <pc:sldChg chg="delSp modSp">
        <pc:chgData name="Aytona-Arena, Loren" userId="dff38c10-91b7-4935-94ff-8594b114d0a8" providerId="ADAL" clId="{3C735961-F963-B042-A6D9-914CAF8E50C6}" dt="2019-01-08T20:06:51.394" v="33" actId="478"/>
        <pc:sldMkLst>
          <pc:docMk/>
          <pc:sldMk cId="4162934387" sldId="1178"/>
        </pc:sldMkLst>
        <pc:spChg chg="del">
          <ac:chgData name="Aytona-Arena, Loren" userId="dff38c10-91b7-4935-94ff-8594b114d0a8" providerId="ADAL" clId="{3C735961-F963-B042-A6D9-914CAF8E50C6}" dt="2019-01-08T20:06:51.394" v="33" actId="478"/>
          <ac:spMkLst>
            <pc:docMk/>
            <pc:sldMk cId="4162934387" sldId="1178"/>
            <ac:spMk id="12" creationId="{C0A6FC74-8F1A-4511-981B-4EC5C0F9780D}"/>
          </ac:spMkLst>
        </pc:spChg>
        <pc:grpChg chg="mod">
          <ac:chgData name="Aytona-Arena, Loren" userId="dff38c10-91b7-4935-94ff-8594b114d0a8" providerId="ADAL" clId="{3C735961-F963-B042-A6D9-914CAF8E50C6}" dt="2019-01-08T20:06:40.619" v="32" actId="1076"/>
          <ac:grpSpMkLst>
            <pc:docMk/>
            <pc:sldMk cId="4162934387" sldId="1178"/>
            <ac:grpSpMk id="11" creationId="{2311E13F-8F37-438B-8A8B-1E2CBAAEDFEE}"/>
          </ac:grpSpMkLst>
        </pc:grpChg>
      </pc:sldChg>
      <pc:sldChg chg="addSp delSp modSp add">
        <pc:chgData name="Aytona-Arena, Loren" userId="dff38c10-91b7-4935-94ff-8594b114d0a8" providerId="ADAL" clId="{3C735961-F963-B042-A6D9-914CAF8E50C6}" dt="2019-01-08T20:04:50.325" v="30" actId="404"/>
        <pc:sldMkLst>
          <pc:docMk/>
          <pc:sldMk cId="946709697" sldId="1179"/>
        </pc:sldMkLst>
        <pc:spChg chg="del">
          <ac:chgData name="Aytona-Arena, Loren" userId="dff38c10-91b7-4935-94ff-8594b114d0a8" providerId="ADAL" clId="{3C735961-F963-B042-A6D9-914CAF8E50C6}" dt="2019-01-08T20:02:51.206" v="1"/>
          <ac:spMkLst>
            <pc:docMk/>
            <pc:sldMk cId="946709697" sldId="1179"/>
            <ac:spMk id="2" creationId="{F75F786A-B6D9-6E40-A977-248FF8435FD8}"/>
          </ac:spMkLst>
        </pc:spChg>
        <pc:spChg chg="del">
          <ac:chgData name="Aytona-Arena, Loren" userId="dff38c10-91b7-4935-94ff-8594b114d0a8" providerId="ADAL" clId="{3C735961-F963-B042-A6D9-914CAF8E50C6}" dt="2019-01-08T20:02:51.206" v="1"/>
          <ac:spMkLst>
            <pc:docMk/>
            <pc:sldMk cId="946709697" sldId="1179"/>
            <ac:spMk id="3" creationId="{354EAAAE-983A-B448-8016-58015342FEB6}"/>
          </ac:spMkLst>
        </pc:spChg>
        <pc:spChg chg="add mod">
          <ac:chgData name="Aytona-Arena, Loren" userId="dff38c10-91b7-4935-94ff-8594b114d0a8" providerId="ADAL" clId="{3C735961-F963-B042-A6D9-914CAF8E50C6}" dt="2019-01-08T20:04:50.325" v="30" actId="404"/>
          <ac:spMkLst>
            <pc:docMk/>
            <pc:sldMk cId="946709697" sldId="1179"/>
            <ac:spMk id="4" creationId="{000ADE7C-2D37-FC45-B624-6FD4DC6A8DC1}"/>
          </ac:spMkLst>
        </pc:spChg>
      </pc:sldChg>
    </pc:docChg>
  </pc:docChgLst>
  <pc:docChgLst>
    <pc:chgData name="Harrison, Susan" userId="S::sharrison@hqontario.ca::12d20603-a68e-40bb-99e5-862f8234107b" providerId="AD" clId="Web-{BC7D25ED-26FD-5F53-E120-C676E43CFCD9}"/>
    <pc:docChg chg="modSld">
      <pc:chgData name="Harrison, Susan" userId="S::sharrison@hqontario.ca::12d20603-a68e-40bb-99e5-862f8234107b" providerId="AD" clId="Web-{BC7D25ED-26FD-5F53-E120-C676E43CFCD9}" dt="2019-01-10T16:06:18.715" v="37" actId="20577"/>
      <pc:docMkLst>
        <pc:docMk/>
      </pc:docMkLst>
      <pc:sldChg chg="modNotes">
        <pc:chgData name="Harrison, Susan" userId="S::sharrison@hqontario.ca::12d20603-a68e-40bb-99e5-862f8234107b" providerId="AD" clId="Web-{BC7D25ED-26FD-5F53-E120-C676E43CFCD9}" dt="2019-01-10T15:12:58.542" v="4"/>
        <pc:sldMkLst>
          <pc:docMk/>
          <pc:sldMk cId="1081578405" sldId="1177"/>
        </pc:sldMkLst>
      </pc:sldChg>
      <pc:sldChg chg="modNotes">
        <pc:chgData name="Harrison, Susan" userId="S::sharrison@hqontario.ca::12d20603-a68e-40bb-99e5-862f8234107b" providerId="AD" clId="Web-{BC7D25ED-26FD-5F53-E120-C676E43CFCD9}" dt="2019-01-10T15:14:04.714" v="28"/>
        <pc:sldMkLst>
          <pc:docMk/>
          <pc:sldMk cId="4162934387" sldId="1178"/>
        </pc:sldMkLst>
      </pc:sldChg>
      <pc:sldChg chg="modSp">
        <pc:chgData name="Harrison, Susan" userId="S::sharrison@hqontario.ca::12d20603-a68e-40bb-99e5-862f8234107b" providerId="AD" clId="Web-{BC7D25ED-26FD-5F53-E120-C676E43CFCD9}" dt="2019-01-10T16:06:18.715" v="37" actId="20577"/>
        <pc:sldMkLst>
          <pc:docMk/>
          <pc:sldMk cId="946709697" sldId="1179"/>
        </pc:sldMkLst>
        <pc:spChg chg="mod">
          <ac:chgData name="Harrison, Susan" userId="S::sharrison@hqontario.ca::12d20603-a68e-40bb-99e5-862f8234107b" providerId="AD" clId="Web-{BC7D25ED-26FD-5F53-E120-C676E43CFCD9}" dt="2019-01-10T16:06:18.715" v="37" actId="20577"/>
          <ac:spMkLst>
            <pc:docMk/>
            <pc:sldMk cId="946709697" sldId="1179"/>
            <ac:spMk id="4" creationId="{000ADE7C-2D37-FC45-B624-6FD4DC6A8DC1}"/>
          </ac:spMkLst>
        </pc:spChg>
      </pc:sldChg>
    </pc:docChg>
  </pc:docChgLst>
  <pc:docChgLst>
    <pc:chgData name="Aytona-Arena, Loren" userId="S::laytona@hqontario.ca::dff38c10-91b7-4935-94ff-8594b114d0a8" providerId="AD" clId="Web-{A372FA2F-4A30-4FA2-5466-C73DE56EA868}"/>
    <pc:docChg chg="addSld delSld modSld">
      <pc:chgData name="Aytona-Arena, Loren" userId="S::laytona@hqontario.ca::dff38c10-91b7-4935-94ff-8594b114d0a8" providerId="AD" clId="Web-{A372FA2F-4A30-4FA2-5466-C73DE56EA868}" dt="2019-01-08T20:01:24.885" v="16"/>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healthqualityontario-my.sharepoint.com/personal/laytona_hqontario_ca/Documents/Quality%20Standards/Topics/Low%20Back%20Pain/Production/Guides/Content/QS%20LBP%20Champion%20Deck%20data%20slid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healthqualityontario-my.sharepoint.com/personal/laytona_hqontario_ca/Documents/Quality%20Standards/Topics/Low%20Back%20Pain/Production/Guides/Content/QS%20LBP%20Champion%20Deck%20data%20slid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healthqualityontario-my.sharepoint.com/personal/laytona_hqontario_ca/Documents/Quality%20Standards/Topics/Low%20Back%20Pain/Production/Guides/Content/QS%20LBP%20Champion%20Deck%20data%20slid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healthqualityontario-my.sharepoint.com/personal/laytona_hqontario_ca/Documents/Quality%20Standards/Topics/Low%20Back%20Pain/Production/Guides/Content/QS%20LBP%20Champion%20Deck%20data%20slides_revise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healthqualityontario-my.sharepoint.com/personal/laytona_hqontario_ca/Documents/Quality%20Standards/Topics/Low%20Back%20Pain/Production/Guides/Content/QS%20LBP%20Champion%20Deck%20data%20slid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healthqualityontario-my.sharepoint.com/personal/laytona_hqontario_ca/Documents/Quality%20Standards/Topics/Low%20Back%20Pain/Production/Guides/Content/QS%20LBP%20Champion%20Deck%20data%20slides_revised.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1519983217621"/>
          <c:y val="3.9704554911086806E-2"/>
          <c:w val="0.87573569531240447"/>
          <c:h val="0.5457307229696392"/>
        </c:manualLayout>
      </c:layout>
      <c:barChart>
        <c:barDir val="col"/>
        <c:grouping val="clustered"/>
        <c:varyColors val="0"/>
        <c:ser>
          <c:idx val="0"/>
          <c:order val="0"/>
          <c:tx>
            <c:strRef>
              <c:f>'ED Visits by Region'!$B$1</c:f>
              <c:strCache>
                <c:ptCount val="1"/>
                <c:pt idx="0">
                  <c:v>Std_percent_90days</c:v>
                </c:pt>
              </c:strCache>
            </c:strRef>
          </c:tx>
          <c:spPr>
            <a:solidFill>
              <a:schemeClr val="accent1"/>
            </a:solidFill>
            <a:ln>
              <a:noFill/>
            </a:ln>
            <a:effectLst/>
          </c:spPr>
          <c:invertIfNegative val="0"/>
          <c:dPt>
            <c:idx val="7"/>
            <c:invertIfNegative val="0"/>
            <c:bubble3D val="0"/>
            <c:spPr>
              <a:pattFill prst="wdUpDiag">
                <a:fgClr>
                  <a:schemeClr val="accent2"/>
                </a:fgClr>
                <a:bgClr>
                  <a:schemeClr val="bg1"/>
                </a:bgClr>
              </a:pattFill>
              <a:ln>
                <a:solidFill>
                  <a:schemeClr val="accent2"/>
                </a:solidFill>
              </a:ln>
              <a:effectLst/>
            </c:spPr>
            <c:extLst>
              <c:ext xmlns:c16="http://schemas.microsoft.com/office/drawing/2014/chart" uri="{C3380CC4-5D6E-409C-BE32-E72D297353CC}">
                <c16:uniqueId val="{00000000-B794-F749-8F62-20D6E7DA749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Visits by Region'!$A$2:$A$16</c:f>
              <c:strCache>
                <c:ptCount val="15"/>
                <c:pt idx="0">
                  <c:v>Central West</c:v>
                </c:pt>
                <c:pt idx="1">
                  <c:v>Mississauga Halton</c:v>
                </c:pt>
                <c:pt idx="2">
                  <c:v>Central</c:v>
                </c:pt>
                <c:pt idx="3">
                  <c:v>Toronto Central</c:v>
                </c:pt>
                <c:pt idx="4">
                  <c:v>Waterloo Wellington</c:v>
                </c:pt>
                <c:pt idx="5">
                  <c:v>Erie St. Clair</c:v>
                </c:pt>
                <c:pt idx="6">
                  <c:v>Central East</c:v>
                </c:pt>
                <c:pt idx="7">
                  <c:v>Ontario</c:v>
                </c:pt>
                <c:pt idx="8">
                  <c:v>Hamilton Niagara Haldimand Brant</c:v>
                </c:pt>
                <c:pt idx="9">
                  <c:v>Champlain</c:v>
                </c:pt>
                <c:pt idx="10">
                  <c:v>South West</c:v>
                </c:pt>
                <c:pt idx="11">
                  <c:v>South East</c:v>
                </c:pt>
                <c:pt idx="12">
                  <c:v>North Simcoe Muskoka</c:v>
                </c:pt>
                <c:pt idx="13">
                  <c:v>North East</c:v>
                </c:pt>
                <c:pt idx="14">
                  <c:v>North West</c:v>
                </c:pt>
              </c:strCache>
            </c:strRef>
          </c:cat>
          <c:val>
            <c:numRef>
              <c:f>'ED Visits by Region'!$B$2:$B$16</c:f>
              <c:numCache>
                <c:formatCode>###0.0</c:formatCode>
                <c:ptCount val="15"/>
                <c:pt idx="0">
                  <c:v>1.2668113418254401</c:v>
                </c:pt>
                <c:pt idx="1">
                  <c:v>1.3611062538666601</c:v>
                </c:pt>
                <c:pt idx="2">
                  <c:v>1.4235752548567899</c:v>
                </c:pt>
                <c:pt idx="3">
                  <c:v>1.4543893557340399</c:v>
                </c:pt>
                <c:pt idx="4">
                  <c:v>1.56443536128573</c:v>
                </c:pt>
                <c:pt idx="5">
                  <c:v>1.6190579097131601</c:v>
                </c:pt>
                <c:pt idx="6">
                  <c:v>1.6239987381007399</c:v>
                </c:pt>
                <c:pt idx="7">
                  <c:v>1.78169365666454</c:v>
                </c:pt>
                <c:pt idx="8">
                  <c:v>1.8015703467712501</c:v>
                </c:pt>
                <c:pt idx="9">
                  <c:v>2.0435561692110999</c:v>
                </c:pt>
                <c:pt idx="10">
                  <c:v>2.3068661595458302</c:v>
                </c:pt>
                <c:pt idx="11">
                  <c:v>2.3509529701486001</c:v>
                </c:pt>
                <c:pt idx="12">
                  <c:v>2.3727042831556302</c:v>
                </c:pt>
                <c:pt idx="13">
                  <c:v>3.4842499330940599</c:v>
                </c:pt>
                <c:pt idx="14">
                  <c:v>3.8044415939075402</c:v>
                </c:pt>
              </c:numCache>
            </c:numRef>
          </c:val>
          <c:extLst>
            <c:ext xmlns:c16="http://schemas.microsoft.com/office/drawing/2014/chart" uri="{C3380CC4-5D6E-409C-BE32-E72D297353CC}">
              <c16:uniqueId val="{00000001-B794-F749-8F62-20D6E7DA7497}"/>
            </c:ext>
          </c:extLst>
        </c:ser>
        <c:dLbls>
          <c:dLblPos val="outEnd"/>
          <c:showLegendKey val="0"/>
          <c:showVal val="1"/>
          <c:showCatName val="0"/>
          <c:showSerName val="0"/>
          <c:showPercent val="0"/>
          <c:showBubbleSize val="0"/>
        </c:dLbls>
        <c:gapWidth val="219"/>
        <c:overlap val="-27"/>
        <c:axId val="513238272"/>
        <c:axId val="513238928"/>
      </c:barChart>
      <c:catAx>
        <c:axId val="513238272"/>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CA" b="1"/>
                  <a:t>Region</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13238928"/>
        <c:crosses val="autoZero"/>
        <c:auto val="1"/>
        <c:lblAlgn val="ctr"/>
        <c:lblOffset val="100"/>
        <c:noMultiLvlLbl val="0"/>
      </c:catAx>
      <c:valAx>
        <c:axId val="513238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CA" b="1"/>
                  <a:t>Percent (%)</a:t>
                </a:r>
              </a:p>
            </c:rich>
          </c:tx>
          <c:layout>
            <c:manualLayout>
              <c:xMode val="edge"/>
              <c:yMode val="edge"/>
              <c:x val="1.5681004414017534E-2"/>
              <c:y val="0.1649592097514614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13238272"/>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93664517983702"/>
          <c:y val="3.9857869746650031E-2"/>
          <c:w val="0.87308951676564428"/>
          <c:h val="0.80625451860423847"/>
        </c:manualLayout>
      </c:layout>
      <c:barChart>
        <c:barDir val="col"/>
        <c:grouping val="clustered"/>
        <c:varyColors val="0"/>
        <c:ser>
          <c:idx val="0"/>
          <c:order val="0"/>
          <c:tx>
            <c:strRef>
              <c:f>'ED Visits by Income'!$B$1</c:f>
              <c:strCache>
                <c:ptCount val="1"/>
                <c:pt idx="0">
                  <c:v>Std_percent_90days</c:v>
                </c:pt>
              </c:strCache>
            </c:strRef>
          </c:tx>
          <c:spPr>
            <a:solidFill>
              <a:schemeClr val="accent2"/>
            </a:solidFill>
            <a:ln>
              <a:solidFill>
                <a:schemeClr val="accent2"/>
              </a:solidFill>
            </a:ln>
            <a:effectLst/>
          </c:spPr>
          <c:invertIfNegative val="0"/>
          <c:dPt>
            <c:idx val="0"/>
            <c:invertIfNegative val="0"/>
            <c:bubble3D val="0"/>
            <c:spPr>
              <a:pattFill prst="wdUpDiag">
                <a:fgClr>
                  <a:schemeClr val="accent2"/>
                </a:fgClr>
                <a:bgClr>
                  <a:schemeClr val="bg1"/>
                </a:bgClr>
              </a:pattFill>
              <a:ln>
                <a:solidFill>
                  <a:schemeClr val="accent2"/>
                </a:solidFill>
              </a:ln>
              <a:effectLst/>
            </c:spPr>
            <c:extLst>
              <c:ext xmlns:c16="http://schemas.microsoft.com/office/drawing/2014/chart" uri="{C3380CC4-5D6E-409C-BE32-E72D297353CC}">
                <c16:uniqueId val="{00000001-2F71-AC47-99C8-6B915E90050F}"/>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 Visits by Income'!$A$2:$A$7</c:f>
              <c:strCache>
                <c:ptCount val="6"/>
                <c:pt idx="0">
                  <c:v>Ontario</c:v>
                </c:pt>
                <c:pt idx="1">
                  <c:v>1</c:v>
                </c:pt>
                <c:pt idx="2">
                  <c:v>2</c:v>
                </c:pt>
                <c:pt idx="3">
                  <c:v>3</c:v>
                </c:pt>
                <c:pt idx="4">
                  <c:v>4</c:v>
                </c:pt>
                <c:pt idx="5">
                  <c:v>5</c:v>
                </c:pt>
              </c:strCache>
            </c:strRef>
          </c:cat>
          <c:val>
            <c:numRef>
              <c:f>'ED Visits by Income'!$B$2:$B$7</c:f>
              <c:numCache>
                <c:formatCode>###0.0</c:formatCode>
                <c:ptCount val="6"/>
                <c:pt idx="0">
                  <c:v>1.78169365666454</c:v>
                </c:pt>
                <c:pt idx="1">
                  <c:v>2.06134302854757</c:v>
                </c:pt>
                <c:pt idx="2">
                  <c:v>1.86742315021094</c:v>
                </c:pt>
                <c:pt idx="3">
                  <c:v>1.7802735485368899</c:v>
                </c:pt>
                <c:pt idx="4">
                  <c:v>1.6389063942170701</c:v>
                </c:pt>
                <c:pt idx="5">
                  <c:v>1.4810403124297</c:v>
                </c:pt>
              </c:numCache>
            </c:numRef>
          </c:val>
          <c:extLst>
            <c:ext xmlns:c16="http://schemas.microsoft.com/office/drawing/2014/chart" uri="{C3380CC4-5D6E-409C-BE32-E72D297353CC}">
              <c16:uniqueId val="{00000002-2F71-AC47-99C8-6B915E90050F}"/>
            </c:ext>
          </c:extLst>
        </c:ser>
        <c:dLbls>
          <c:showLegendKey val="0"/>
          <c:showVal val="0"/>
          <c:showCatName val="0"/>
          <c:showSerName val="0"/>
          <c:showPercent val="0"/>
          <c:showBubbleSize val="0"/>
        </c:dLbls>
        <c:gapWidth val="219"/>
        <c:overlap val="-27"/>
        <c:axId val="552971112"/>
        <c:axId val="552972096"/>
      </c:barChart>
      <c:catAx>
        <c:axId val="552971112"/>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CA" b="1"/>
                  <a:t>Income Quintile</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52972096"/>
        <c:crosses val="autoZero"/>
        <c:auto val="1"/>
        <c:lblAlgn val="ctr"/>
        <c:lblOffset val="100"/>
        <c:noMultiLvlLbl val="0"/>
      </c:catAx>
      <c:valAx>
        <c:axId val="55297209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CA" b="1"/>
                  <a:t>Percent (%)</a:t>
                </a:r>
              </a:p>
            </c:rich>
          </c:tx>
          <c:layout>
            <c:manualLayout>
              <c:xMode val="edge"/>
              <c:yMode val="edge"/>
              <c:x val="2.005999042806756E-2"/>
              <c:y val="0.33647403075760768"/>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52971112"/>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33604665289757"/>
          <c:y val="9.4915254237288138E-2"/>
          <c:w val="0.86280835157338187"/>
          <c:h val="0.51668063525957564"/>
        </c:manualLayout>
      </c:layout>
      <c:barChart>
        <c:barDir val="col"/>
        <c:grouping val="clustered"/>
        <c:varyColors val="0"/>
        <c:ser>
          <c:idx val="0"/>
          <c:order val="0"/>
          <c:spPr>
            <a:solidFill>
              <a:schemeClr val="accent2"/>
            </a:solidFill>
            <a:ln>
              <a:noFill/>
            </a:ln>
            <a:effectLst/>
          </c:spPr>
          <c:invertIfNegative val="0"/>
          <c:dPt>
            <c:idx val="6"/>
            <c:invertIfNegative val="0"/>
            <c:bubble3D val="0"/>
            <c:spPr>
              <a:pattFill prst="wdUpDiag">
                <a:fgClr>
                  <a:schemeClr val="accent2"/>
                </a:fgClr>
                <a:bgClr>
                  <a:schemeClr val="bg1"/>
                </a:bgClr>
              </a:pattFill>
              <a:ln>
                <a:solidFill>
                  <a:schemeClr val="accent2"/>
                </a:solidFill>
              </a:ln>
              <a:effectLst/>
            </c:spPr>
            <c:extLst>
              <c:ext xmlns:c16="http://schemas.microsoft.com/office/drawing/2014/chart" uri="{C3380CC4-5D6E-409C-BE32-E72D297353CC}">
                <c16:uniqueId val="{00000001-8FC2-7642-BC20-E762F285F56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'Imaging by Region'!$A$23:$A$37</c:f>
              <c:strCache>
                <c:ptCount val="15"/>
                <c:pt idx="0">
                  <c:v>Toronto Central</c:v>
                </c:pt>
                <c:pt idx="1">
                  <c:v>Central West</c:v>
                </c:pt>
                <c:pt idx="2">
                  <c:v>Champlain</c:v>
                </c:pt>
                <c:pt idx="3">
                  <c:v>Mississauga Halton</c:v>
                </c:pt>
                <c:pt idx="4">
                  <c:v>Central</c:v>
                </c:pt>
                <c:pt idx="5">
                  <c:v>Central East</c:v>
                </c:pt>
                <c:pt idx="6">
                  <c:v>Ontario</c:v>
                </c:pt>
                <c:pt idx="7">
                  <c:v>South West</c:v>
                </c:pt>
                <c:pt idx="8">
                  <c:v>North Simcoe Muskoka</c:v>
                </c:pt>
                <c:pt idx="9">
                  <c:v>South East</c:v>
                </c:pt>
                <c:pt idx="10">
                  <c:v>Waterloo Wellington</c:v>
                </c:pt>
                <c:pt idx="11">
                  <c:v>Hamilton Niagara Haldimand Brant</c:v>
                </c:pt>
                <c:pt idx="12">
                  <c:v>North East</c:v>
                </c:pt>
                <c:pt idx="13">
                  <c:v>Erie St. Clair</c:v>
                </c:pt>
                <c:pt idx="14">
                  <c:v>North West</c:v>
                </c:pt>
              </c:strCache>
            </c:strRef>
          </c:cat>
          <c:val>
            <c:numRef>
              <c:f>'Imaging by Region'!$B$23:$B$37</c:f>
              <c:numCache>
                <c:formatCode>###0.0</c:formatCode>
                <c:ptCount val="15"/>
                <c:pt idx="0">
                  <c:v>17.613533751746999</c:v>
                </c:pt>
                <c:pt idx="1">
                  <c:v>17.698841892145399</c:v>
                </c:pt>
                <c:pt idx="2">
                  <c:v>19.0232247085791</c:v>
                </c:pt>
                <c:pt idx="3">
                  <c:v>19.109108484316799</c:v>
                </c:pt>
                <c:pt idx="4">
                  <c:v>19.776615101626199</c:v>
                </c:pt>
                <c:pt idx="5">
                  <c:v>20.5827962159814</c:v>
                </c:pt>
                <c:pt idx="6">
                  <c:v>20.655957089058699</c:v>
                </c:pt>
                <c:pt idx="7">
                  <c:v>20.888304950346701</c:v>
                </c:pt>
                <c:pt idx="8">
                  <c:v>21.465960376567502</c:v>
                </c:pt>
                <c:pt idx="9">
                  <c:v>21.748334324235699</c:v>
                </c:pt>
                <c:pt idx="10">
                  <c:v>23.243552231799001</c:v>
                </c:pt>
                <c:pt idx="11">
                  <c:v>23.5268397390651</c:v>
                </c:pt>
                <c:pt idx="12">
                  <c:v>24.0806899916183</c:v>
                </c:pt>
                <c:pt idx="13">
                  <c:v>24.650561578334099</c:v>
                </c:pt>
                <c:pt idx="14">
                  <c:v>26.9413814957556</c:v>
                </c:pt>
              </c:numCache>
            </c:numRef>
          </c:val>
          <c:extLst>
            <c:ext xmlns:c16="http://schemas.microsoft.com/office/drawing/2014/chart" uri="{C3380CC4-5D6E-409C-BE32-E72D297353CC}">
              <c16:uniqueId val="{00000000-8FC2-7642-BC20-E762F285F561}"/>
            </c:ext>
          </c:extLst>
        </c:ser>
        <c:dLbls>
          <c:dLblPos val="outEnd"/>
          <c:showLegendKey val="0"/>
          <c:showVal val="1"/>
          <c:showCatName val="0"/>
          <c:showSerName val="0"/>
          <c:showPercent val="0"/>
          <c:showBubbleSize val="0"/>
        </c:dLbls>
        <c:gapWidth val="219"/>
        <c:overlap val="-27"/>
        <c:axId val="983715135"/>
        <c:axId val="984077231"/>
      </c:barChart>
      <c:catAx>
        <c:axId val="983715135"/>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b="1"/>
                  <a:t>Region</a:t>
                </a:r>
              </a:p>
            </c:rich>
          </c:tx>
          <c:layout>
            <c:manualLayout>
              <c:xMode val="edge"/>
              <c:yMode val="edge"/>
              <c:x val="0.48562191714251002"/>
              <c:y val="0.93575469808738621"/>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84077231"/>
        <c:crosses val="autoZero"/>
        <c:auto val="1"/>
        <c:lblAlgn val="ctr"/>
        <c:lblOffset val="100"/>
        <c:noMultiLvlLbl val="0"/>
      </c:catAx>
      <c:valAx>
        <c:axId val="9840772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1"/>
                  <a:t>Percentage (%)</a:t>
                </a:r>
              </a:p>
            </c:rich>
          </c:tx>
          <c:layout>
            <c:manualLayout>
              <c:xMode val="edge"/>
              <c:yMode val="edge"/>
              <c:x val="7.525870178739417E-3"/>
              <c:y val="0.3127385559855865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83715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02281128589049"/>
          <c:y val="3.9881742212640202E-2"/>
          <c:w val="0.87000334859723427"/>
          <c:h val="0.74087744400569133"/>
        </c:manualLayout>
      </c:layout>
      <c:barChart>
        <c:barDir val="col"/>
        <c:grouping val="clustered"/>
        <c:varyColors val="0"/>
        <c:ser>
          <c:idx val="0"/>
          <c:order val="0"/>
          <c:tx>
            <c:strRef>
              <c:f>'Imaging by Age'!$B$1</c:f>
              <c:strCache>
                <c:ptCount val="1"/>
                <c:pt idx="0">
                  <c:v>Std_percent_Any180</c:v>
                </c:pt>
              </c:strCache>
            </c:strRef>
          </c:tx>
          <c:spPr>
            <a:solidFill>
              <a:schemeClr val="accent2"/>
            </a:solidFill>
            <a:ln>
              <a:noFill/>
            </a:ln>
            <a:effectLst/>
          </c:spPr>
          <c:invertIfNegative val="0"/>
          <c:dPt>
            <c:idx val="0"/>
            <c:invertIfNegative val="0"/>
            <c:bubble3D val="0"/>
            <c:spPr>
              <a:pattFill prst="wdUpDiag">
                <a:fgClr>
                  <a:schemeClr val="accent2"/>
                </a:fgClr>
                <a:bgClr>
                  <a:schemeClr val="bg1"/>
                </a:bgClr>
              </a:pattFill>
              <a:ln>
                <a:solidFill>
                  <a:schemeClr val="accent5"/>
                </a:solidFill>
              </a:ln>
              <a:effectLst/>
            </c:spPr>
            <c:extLst>
              <c:ext xmlns:c16="http://schemas.microsoft.com/office/drawing/2014/chart" uri="{C3380CC4-5D6E-409C-BE32-E72D297353CC}">
                <c16:uniqueId val="{00000001-284C-7748-80A7-BE8749C743CF}"/>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'Imaging by Age'!$A$2:$A$6</c:f>
              <c:strCache>
                <c:ptCount val="5"/>
                <c:pt idx="0">
                  <c:v>Ontario</c:v>
                </c:pt>
                <c:pt idx="1">
                  <c:v>16 - 44</c:v>
                </c:pt>
                <c:pt idx="2">
                  <c:v>45 - 64</c:v>
                </c:pt>
                <c:pt idx="3">
                  <c:v>65 - 84</c:v>
                </c:pt>
                <c:pt idx="4">
                  <c:v>85+</c:v>
                </c:pt>
              </c:strCache>
            </c:strRef>
          </c:cat>
          <c:val>
            <c:numRef>
              <c:f>'Imaging by Age'!$B$2:$B$6</c:f>
              <c:numCache>
                <c:formatCode>###0.0</c:formatCode>
                <c:ptCount val="5"/>
                <c:pt idx="0">
                  <c:v>20.66</c:v>
                </c:pt>
                <c:pt idx="1">
                  <c:v>15.6790239693545</c:v>
                </c:pt>
                <c:pt idx="2">
                  <c:v>22.328945055741599</c:v>
                </c:pt>
                <c:pt idx="3">
                  <c:v>30.139819374168699</c:v>
                </c:pt>
                <c:pt idx="4">
                  <c:v>34.439984592980402</c:v>
                </c:pt>
              </c:numCache>
            </c:numRef>
          </c:val>
          <c:extLst>
            <c:ext xmlns:c16="http://schemas.microsoft.com/office/drawing/2014/chart" uri="{C3380CC4-5D6E-409C-BE32-E72D297353CC}">
              <c16:uniqueId val="{00000002-284C-7748-80A7-BE8749C743CF}"/>
            </c:ext>
          </c:extLst>
        </c:ser>
        <c:dLbls>
          <c:dLblPos val="outEnd"/>
          <c:showLegendKey val="0"/>
          <c:showVal val="1"/>
          <c:showCatName val="0"/>
          <c:showSerName val="0"/>
          <c:showPercent val="0"/>
          <c:showBubbleSize val="0"/>
        </c:dLbls>
        <c:gapWidth val="219"/>
        <c:overlap val="-27"/>
        <c:axId val="552940608"/>
        <c:axId val="552942576"/>
      </c:barChart>
      <c:catAx>
        <c:axId val="552940608"/>
        <c:scaling>
          <c:orientation val="minMax"/>
        </c:scaling>
        <c:delete val="0"/>
        <c:axPos val="b"/>
        <c:title>
          <c:tx>
            <c:rich>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en-CA" b="1"/>
                  <a:t>Age</a:t>
                </a:r>
              </a:p>
            </c:rich>
          </c:tx>
          <c:layout>
            <c:manualLayout>
              <c:xMode val="edge"/>
              <c:yMode val="edge"/>
              <c:x val="0.52812651573840697"/>
              <c:y val="0.90033190059768387"/>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52942576"/>
        <c:crosses val="autoZero"/>
        <c:auto val="1"/>
        <c:lblAlgn val="ctr"/>
        <c:lblOffset val="100"/>
        <c:noMultiLvlLbl val="0"/>
      </c:catAx>
      <c:valAx>
        <c:axId val="552942576"/>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en-CA" b="1"/>
                  <a:t>Percent (%)</a:t>
                </a:r>
              </a:p>
            </c:rich>
          </c:tx>
          <c:layout>
            <c:manualLayout>
              <c:xMode val="edge"/>
              <c:yMode val="edge"/>
              <c:x val="4.6292291227841668E-3"/>
              <c:y val="0.37263221782454087"/>
            </c:manualLayout>
          </c:layout>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52940608"/>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17426031380789"/>
          <c:y val="4.1984732824427481E-2"/>
          <c:w val="0.87811818116040385"/>
          <c:h val="0.54382935908523355"/>
        </c:manualLayout>
      </c:layout>
      <c:barChart>
        <c:barDir val="col"/>
        <c:grouping val="clustered"/>
        <c:varyColors val="0"/>
        <c:ser>
          <c:idx val="0"/>
          <c:order val="0"/>
          <c:tx>
            <c:strRef>
              <c:f>'Opioids by Region'!$B$1</c:f>
              <c:strCache>
                <c:ptCount val="1"/>
                <c:pt idx="0">
                  <c:v>Std_percent_90days</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A4EA-6941-96B7-F49A8AA2EEC4}"/>
              </c:ext>
            </c:extLst>
          </c:dPt>
          <c:dPt>
            <c:idx val="5"/>
            <c:invertIfNegative val="0"/>
            <c:bubble3D val="0"/>
            <c:spPr>
              <a:pattFill prst="wdUpDiag">
                <a:fgClr>
                  <a:schemeClr val="accent2"/>
                </a:fgClr>
                <a:bgClr>
                  <a:schemeClr val="bg1"/>
                </a:bgClr>
              </a:pattFill>
              <a:ln>
                <a:solidFill>
                  <a:schemeClr val="accent2"/>
                </a:solidFill>
              </a:ln>
              <a:effectLst/>
            </c:spPr>
            <c:extLst>
              <c:ext xmlns:c16="http://schemas.microsoft.com/office/drawing/2014/chart" uri="{C3380CC4-5D6E-409C-BE32-E72D297353CC}">
                <c16:uniqueId val="{00000003-A4EA-6941-96B7-F49A8AA2EEC4}"/>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'Opioids by Region'!$A$2:$A$16</c:f>
              <c:strCache>
                <c:ptCount val="15"/>
                <c:pt idx="0">
                  <c:v>Central</c:v>
                </c:pt>
                <c:pt idx="1">
                  <c:v>Toronto Central</c:v>
                </c:pt>
                <c:pt idx="2">
                  <c:v>Central West</c:v>
                </c:pt>
                <c:pt idx="3">
                  <c:v>Mississauga Halton</c:v>
                </c:pt>
                <c:pt idx="4">
                  <c:v>Central East</c:v>
                </c:pt>
                <c:pt idx="5">
                  <c:v>Ontario</c:v>
                </c:pt>
                <c:pt idx="6">
                  <c:v>Champlain</c:v>
                </c:pt>
                <c:pt idx="7">
                  <c:v>Hamilton Niagara Haldimand Brant</c:v>
                </c:pt>
                <c:pt idx="8">
                  <c:v>Waterloo Wellington</c:v>
                </c:pt>
                <c:pt idx="9">
                  <c:v>South East</c:v>
                </c:pt>
                <c:pt idx="10">
                  <c:v>North East</c:v>
                </c:pt>
                <c:pt idx="11">
                  <c:v>South West</c:v>
                </c:pt>
                <c:pt idx="12">
                  <c:v>Erie St. Clair</c:v>
                </c:pt>
                <c:pt idx="13">
                  <c:v>North West</c:v>
                </c:pt>
                <c:pt idx="14">
                  <c:v>North Simcoe Muskoka</c:v>
                </c:pt>
              </c:strCache>
            </c:strRef>
          </c:cat>
          <c:val>
            <c:numRef>
              <c:f>'Opioids by Region'!$B$2:$B$16</c:f>
              <c:numCache>
                <c:formatCode>###0.0</c:formatCode>
                <c:ptCount val="15"/>
                <c:pt idx="0">
                  <c:v>10.162773663833899</c:v>
                </c:pt>
                <c:pt idx="1">
                  <c:v>10.729243923964001</c:v>
                </c:pt>
                <c:pt idx="2">
                  <c:v>10.840829543992699</c:v>
                </c:pt>
                <c:pt idx="3">
                  <c:v>10.9640835877789</c:v>
                </c:pt>
                <c:pt idx="4">
                  <c:v>12.229688750756701</c:v>
                </c:pt>
                <c:pt idx="5">
                  <c:v>12.9377945176095</c:v>
                </c:pt>
                <c:pt idx="6">
                  <c:v>14.0571406887144</c:v>
                </c:pt>
                <c:pt idx="7">
                  <c:v>14.2302358265514</c:v>
                </c:pt>
                <c:pt idx="8">
                  <c:v>14.733859044365801</c:v>
                </c:pt>
                <c:pt idx="9">
                  <c:v>14.7681934759659</c:v>
                </c:pt>
                <c:pt idx="10">
                  <c:v>14.87733895225</c:v>
                </c:pt>
                <c:pt idx="11">
                  <c:v>15.387076304496199</c:v>
                </c:pt>
                <c:pt idx="12">
                  <c:v>16.228388673859801</c:v>
                </c:pt>
                <c:pt idx="13">
                  <c:v>17.605912674353299</c:v>
                </c:pt>
                <c:pt idx="14">
                  <c:v>18.142922656750901</c:v>
                </c:pt>
              </c:numCache>
            </c:numRef>
          </c:val>
          <c:extLst>
            <c:ext xmlns:c16="http://schemas.microsoft.com/office/drawing/2014/chart" uri="{C3380CC4-5D6E-409C-BE32-E72D297353CC}">
              <c16:uniqueId val="{00000004-A4EA-6941-96B7-F49A8AA2EEC4}"/>
            </c:ext>
          </c:extLst>
        </c:ser>
        <c:dLbls>
          <c:showLegendKey val="0"/>
          <c:showVal val="0"/>
          <c:showCatName val="0"/>
          <c:showSerName val="0"/>
          <c:showPercent val="0"/>
          <c:showBubbleSize val="0"/>
        </c:dLbls>
        <c:gapWidth val="219"/>
        <c:overlap val="-27"/>
        <c:axId val="513238272"/>
        <c:axId val="513238928"/>
      </c:barChart>
      <c:catAx>
        <c:axId val="513238272"/>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CA" b="1"/>
                  <a:t>Region</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13238928"/>
        <c:crosses val="autoZero"/>
        <c:auto val="1"/>
        <c:lblAlgn val="ctr"/>
        <c:lblOffset val="100"/>
        <c:noMultiLvlLbl val="0"/>
      </c:catAx>
      <c:valAx>
        <c:axId val="513238928"/>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CA" b="1"/>
                  <a:t>Percent (%)</a:t>
                </a:r>
              </a:p>
            </c:rich>
          </c:tx>
          <c:layout>
            <c:manualLayout>
              <c:xMode val="edge"/>
              <c:yMode val="edge"/>
              <c:x val="1.6707558525788181E-2"/>
              <c:y val="0.1419014846426639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13238272"/>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40296004666083"/>
          <c:y val="3.5835352331798936E-2"/>
          <c:w val="0.87462173131136378"/>
          <c:h val="0.78019897983395692"/>
        </c:manualLayout>
      </c:layout>
      <c:barChart>
        <c:barDir val="col"/>
        <c:grouping val="clustered"/>
        <c:varyColors val="0"/>
        <c:ser>
          <c:idx val="0"/>
          <c:order val="0"/>
          <c:tx>
            <c:strRef>
              <c:f>'Opioids by Age'!$B$1</c:f>
              <c:strCache>
                <c:ptCount val="1"/>
                <c:pt idx="0">
                  <c:v>Std_percent_Any180</c:v>
                </c:pt>
              </c:strCache>
            </c:strRef>
          </c:tx>
          <c:spPr>
            <a:solidFill>
              <a:schemeClr val="accent2"/>
            </a:solidFill>
            <a:ln>
              <a:noFill/>
            </a:ln>
            <a:effectLst/>
          </c:spPr>
          <c:invertIfNegative val="0"/>
          <c:dPt>
            <c:idx val="0"/>
            <c:invertIfNegative val="0"/>
            <c:bubble3D val="0"/>
            <c:spPr>
              <a:pattFill prst="wdUpDiag">
                <a:fgClr>
                  <a:schemeClr val="accent2"/>
                </a:fgClr>
                <a:bgClr>
                  <a:schemeClr val="bg1"/>
                </a:bgClr>
              </a:pattFill>
              <a:ln>
                <a:solidFill>
                  <a:schemeClr val="accent5"/>
                </a:solidFill>
              </a:ln>
              <a:effectLst/>
            </c:spPr>
            <c:extLst>
              <c:ext xmlns:c16="http://schemas.microsoft.com/office/drawing/2014/chart" uri="{C3380CC4-5D6E-409C-BE32-E72D297353CC}">
                <c16:uniqueId val="{00000001-F633-5140-91C3-1ED55C6B41AE}"/>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'Opioids by Age'!$A$2:$A$6</c:f>
              <c:strCache>
                <c:ptCount val="5"/>
                <c:pt idx="0">
                  <c:v>Ontario</c:v>
                </c:pt>
                <c:pt idx="1">
                  <c:v>16 - 44</c:v>
                </c:pt>
                <c:pt idx="2">
                  <c:v>45 - 64</c:v>
                </c:pt>
                <c:pt idx="3">
                  <c:v>65 - 84</c:v>
                </c:pt>
                <c:pt idx="4">
                  <c:v>85+</c:v>
                </c:pt>
              </c:strCache>
            </c:strRef>
          </c:cat>
          <c:val>
            <c:numRef>
              <c:f>'Opioids by Age'!$B$2:$B$6</c:f>
              <c:numCache>
                <c:formatCode>###0.0</c:formatCode>
                <c:ptCount val="5"/>
                <c:pt idx="0">
                  <c:v>12.94</c:v>
                </c:pt>
                <c:pt idx="1">
                  <c:v>9.0247126983249792</c:v>
                </c:pt>
                <c:pt idx="2">
                  <c:v>14.840187394729501</c:v>
                </c:pt>
                <c:pt idx="3">
                  <c:v>19.087675189023301</c:v>
                </c:pt>
                <c:pt idx="4">
                  <c:v>24.256615831355401</c:v>
                </c:pt>
              </c:numCache>
            </c:numRef>
          </c:val>
          <c:extLst>
            <c:ext xmlns:c16="http://schemas.microsoft.com/office/drawing/2014/chart" uri="{C3380CC4-5D6E-409C-BE32-E72D297353CC}">
              <c16:uniqueId val="{00000002-F633-5140-91C3-1ED55C6B41AE}"/>
            </c:ext>
          </c:extLst>
        </c:ser>
        <c:dLbls>
          <c:dLblPos val="outEnd"/>
          <c:showLegendKey val="0"/>
          <c:showVal val="1"/>
          <c:showCatName val="0"/>
          <c:showSerName val="0"/>
          <c:showPercent val="0"/>
          <c:showBubbleSize val="0"/>
        </c:dLbls>
        <c:gapWidth val="219"/>
        <c:overlap val="-27"/>
        <c:axId val="552940608"/>
        <c:axId val="552942576"/>
      </c:barChart>
      <c:catAx>
        <c:axId val="552940608"/>
        <c:scaling>
          <c:orientation val="minMax"/>
        </c:scaling>
        <c:delete val="0"/>
        <c:axPos val="b"/>
        <c:title>
          <c:tx>
            <c:rich>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en-CA" b="1"/>
                  <a:t>Age</a:t>
                </a:r>
              </a:p>
            </c:rich>
          </c:tx>
          <c:layout>
            <c:manualLayout>
              <c:xMode val="edge"/>
              <c:yMode val="edge"/>
              <c:x val="0.52735734422086133"/>
              <c:y val="0.91695971536931331"/>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52942576"/>
        <c:crosses val="autoZero"/>
        <c:auto val="1"/>
        <c:lblAlgn val="ctr"/>
        <c:lblOffset val="100"/>
        <c:noMultiLvlLbl val="0"/>
      </c:catAx>
      <c:valAx>
        <c:axId val="552942576"/>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en-CA" b="1"/>
                  <a:t>Percent (%)</a:t>
                </a:r>
              </a:p>
            </c:rich>
          </c:tx>
          <c:layout>
            <c:manualLayout>
              <c:xMode val="edge"/>
              <c:yMode val="edge"/>
              <c:x val="0"/>
              <c:y val="0.359492713008079"/>
            </c:manualLayout>
          </c:layout>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552940608"/>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00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cs:fontRef>
    <cs:defRPr sz="900"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cs:fontRef>
    <cs:defRPr sz="100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cs:fontRef>
    <cs:defRPr sz="900"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solidFill>
          <a:srgbClr val="389EB2"/>
        </a:solidFill>
      </dgm:spPr>
      <dgm:t>
        <a:bodyPr/>
        <a:lstStyle/>
        <a:p>
          <a:r>
            <a:rPr lang="en-US" sz="1800" b="1" i="0"/>
            <a:t>Help health care professionals know what care to offer, based on evidence and expert consensus</a:t>
          </a:r>
          <a:r>
            <a:rPr lang="en-US" sz="1800" b="0" i="0"/>
            <a:t> </a:t>
          </a:r>
          <a:endParaRPr lang="en-US" sz="1800" b="1"/>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solidFill>
          <a:srgbClr val="3B6B9B"/>
        </a:solidFill>
      </dgm:spPr>
      <dgm:t>
        <a:bodyPr/>
        <a:lstStyle/>
        <a:p>
          <a:r>
            <a:rPr lang="en-US" sz="1800" b="1" i="0"/>
            <a:t>Help health care organizations measure, assess, and improve the quality of care they provide</a:t>
          </a:r>
          <a:endParaRPr lang="en-US" sz="1800" b="1"/>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solidFill>
          <a:srgbClr val="669684"/>
        </a:solidFill>
      </dgm:spPr>
      <dgm:t>
        <a:bodyPr/>
        <a:lstStyle/>
        <a:p>
          <a:r>
            <a:rPr lang="en-US" sz="1800" b="1" i="0"/>
            <a:t>Help ensure consistent, high quality care across the province</a:t>
          </a:r>
          <a:endParaRPr lang="en-US" sz="1800" b="1"/>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ln>
          <a:noFill/>
        </a:ln>
        <a:effectLst/>
      </dgm:spPr>
      <dgm:t>
        <a:bodyPr/>
        <a:lstStyle/>
        <a:p>
          <a:r>
            <a:rPr lang="en-US" sz="1800" b="1" i="0"/>
            <a:t>Help patients, residents, families, and caregivers know what to ask for in their care </a:t>
          </a:r>
          <a:endParaRPr lang="en-US" sz="1800" b="1"/>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patients, residents, families, and caregivers know what to ask for in their care </a:t>
          </a:r>
          <a:endParaRPr lang="en-US" sz="1800" b="1" kern="1200"/>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solidFill>
          <a:srgbClr val="389E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health care professionals know what care to offer, based on evidence and expert consensus</a:t>
          </a:r>
          <a:r>
            <a:rPr lang="en-US" sz="1800" b="0" i="0" kern="1200"/>
            <a:t> </a:t>
          </a:r>
          <a:endParaRPr lang="en-US" sz="1800" b="1" kern="1200"/>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solidFill>
          <a:srgbClr val="3B6B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health care organizations measure, assess, and improve the quality of care they provide</a:t>
          </a:r>
          <a:endParaRPr lang="en-US" sz="1800" b="1" kern="1200"/>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solidFill>
          <a:srgbClr val="66968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ensure consistent, high quality care across the province</a:t>
          </a:r>
          <a:endParaRPr lang="en-US" sz="1800" b="1" kern="1200"/>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2019-01-10</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hqontario.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If you have any questions about the content of this presentation, please contact us at </a:t>
            </a:r>
            <a:r>
              <a:rPr lang="en-US" sz="1200" b="0" i="0" u="sng" strike="noStrike" kern="1200">
                <a:solidFill>
                  <a:schemeClr val="tx1"/>
                </a:solidFill>
                <a:effectLst/>
                <a:latin typeface="Calibri" pitchFamily="68" charset="0"/>
                <a:ea typeface="MS PGothic" panose="020B0600070205080204" pitchFamily="34" charset="-128"/>
                <a:cs typeface="ＭＳ Ｐゴシック" pitchFamily="68" charset="-128"/>
                <a:hlinkClick r:id="rId3"/>
              </a:rPr>
              <a:t>QualityStandards@hqontario.ca</a:t>
            </a:r>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General messaging for this slide:</a:t>
            </a:r>
            <a:endParaRPr lang="en-CA"/>
          </a:p>
          <a:p>
            <a:pPr marL="171450" indent="-171450">
              <a:buFont typeface="Arial" panose="020B0604020202020204" pitchFamily="34" charset="0"/>
              <a:buChar char="•"/>
            </a:pPr>
            <a:r>
              <a:rPr lang="en-CA"/>
              <a:t>This is a website where clinicians can find the latest resources to support them </a:t>
            </a:r>
            <a:r>
              <a:rPr lang="en-CA" sz="1200" b="0" i="0" kern="1200">
                <a:solidFill>
                  <a:schemeClr val="tx1"/>
                </a:solidFill>
                <a:effectLst/>
                <a:latin typeface="Calibri" pitchFamily="68" charset="0"/>
                <a:ea typeface="MS PGothic" panose="020B0600070205080204" pitchFamily="34" charset="-128"/>
                <a:cs typeface="ＭＳ Ｐゴシック" pitchFamily="68" charset="-128"/>
              </a:rPr>
              <a:t>as they help their patients manage pain.</a:t>
            </a:r>
          </a:p>
          <a:p>
            <a:pPr marL="171450" indent="-171450">
              <a:buFont typeface="Arial" panose="020B0604020202020204" pitchFamily="34" charset="0"/>
              <a:buChar char="•"/>
            </a:pPr>
            <a:r>
              <a:rPr lang="en-CA" sz="1200" b="0" i="0" kern="1200">
                <a:solidFill>
                  <a:schemeClr val="tx1"/>
                </a:solidFill>
                <a:effectLst/>
                <a:latin typeface="Calibri" pitchFamily="68" charset="0"/>
                <a:ea typeface="MS PGothic" panose="020B0600070205080204" pitchFamily="34" charset="-128"/>
                <a:cs typeface="ＭＳ Ｐゴシック" pitchFamily="68" charset="-128"/>
              </a:rPr>
              <a:t>Health Quality Ontario and organizations across the province offer a coordinated program of resources to help family doctors, nurse practitioners, and other primary care clinicians manage their patients’ pain, including the appropriate use of opioids.</a:t>
            </a:r>
          </a:p>
          <a:p>
            <a:pPr marL="171450" indent="-171450">
              <a:buFont typeface="Arial" panose="020B0604020202020204" pitchFamily="34" charset="0"/>
              <a:buChar char="•"/>
            </a:pPr>
            <a:r>
              <a:rPr lang="en-CA" sz="1200" b="0" i="0" kern="1200">
                <a:solidFill>
                  <a:schemeClr val="tx1"/>
                </a:solidFill>
                <a:effectLst/>
                <a:latin typeface="Calibri" pitchFamily="68" charset="0"/>
                <a:ea typeface="MS PGothic" panose="020B0600070205080204" pitchFamily="34" charset="-128"/>
              </a:rPr>
              <a:t>Partners include: </a:t>
            </a:r>
            <a:r>
              <a:rPr lang="en-CA"/>
              <a:t>AFHTO, CAMH, the Centre for Effective Practice, Choosing Wisely Canada, the College of Physicians and Surgeons of Ontario, Project ECHO, eHealth, Health Quality Ontario, the Ministry of Health and Long-Term Care, the Nurse Practitioners Association of Ontario, the Ontario College of Family Physicians, the Ontario College of Pharmacists, </a:t>
            </a:r>
            <a:r>
              <a:rPr lang="en-CA" err="1"/>
              <a:t>OntarioMD</a:t>
            </a:r>
            <a:r>
              <a:rPr lang="en-CA"/>
              <a:t>, and the University of Toronto’s Faculty of Medicine.</a:t>
            </a:r>
          </a:p>
          <a:p>
            <a:pPr marL="171450" indent="-171450">
              <a:buFont typeface="Arial" panose="020B0604020202020204" pitchFamily="34" charset="0"/>
              <a:buChar char="•"/>
            </a:pPr>
            <a:r>
              <a:rPr lang="en-CA" sz="1200" b="0" i="0" kern="1200">
                <a:solidFill>
                  <a:schemeClr val="tx1"/>
                </a:solidFill>
                <a:effectLst/>
                <a:latin typeface="Calibri" pitchFamily="68" charset="0"/>
                <a:ea typeface="MS PGothic" panose="020B0600070205080204" pitchFamily="34" charset="-128"/>
                <a:cs typeface="ＭＳ Ｐゴシック" pitchFamily="68" charset="-128"/>
              </a:rPr>
              <a:t>This Ontario Pain Management Resource hub sits on the Health Quality Ontario website and provides a one-stop shop of available pain management supports. </a:t>
            </a:r>
          </a:p>
          <a:p>
            <a:pPr marL="171450" indent="-171450">
              <a:buFont typeface="Arial" panose="020B0604020202020204" pitchFamily="34" charset="0"/>
              <a:buChar char="•"/>
            </a:pPr>
            <a:r>
              <a:rPr lang="en-CA" sz="1200" b="0" i="0" kern="1200">
                <a:effectLst/>
                <a:latin typeface="Calibri"/>
                <a:cs typeface="Calibri"/>
              </a:rPr>
              <a:t>And we’re adding to it all the time so it is as current as possible </a:t>
            </a:r>
            <a:r>
              <a:rPr lang="en-CA">
                <a:latin typeface="Calibri"/>
                <a:cs typeface="Calibri"/>
              </a:rPr>
              <a:t>("</a:t>
            </a:r>
            <a:r>
              <a:rPr lang="en-CA" sz="1200" b="0" i="0" kern="1200">
                <a:effectLst/>
                <a:latin typeface="Calibri"/>
                <a:cs typeface="Calibri"/>
              </a:rPr>
              <a:t>we’re</a:t>
            </a:r>
            <a:r>
              <a:rPr lang="en-CA">
                <a:latin typeface="Calibri"/>
                <a:cs typeface="Calibri"/>
              </a:rPr>
              <a:t>"</a:t>
            </a:r>
            <a:r>
              <a:rPr lang="en-CA" sz="1200" b="0" i="0" kern="1200">
                <a:effectLst/>
                <a:latin typeface="Calibri"/>
                <a:cs typeface="Calibri"/>
              </a:rPr>
              <a:t> meaning Health Quality Ontario and all of these wonderful partners).</a:t>
            </a:r>
            <a:endParaRPr lang="en-CA" sz="1200" b="0" i="0" kern="1200">
              <a:latin typeface="Calibri"/>
              <a:cs typeface="Calibri"/>
            </a:endParaRPr>
          </a:p>
          <a:p>
            <a:pPr marL="171450" indent="-171450">
              <a:buFont typeface="Arial" panose="020B0604020202020204" pitchFamily="34" charset="0"/>
              <a:buChar char="•"/>
            </a:pPr>
            <a:r>
              <a:rPr lang="en-CA" sz="1200" b="0" i="0" kern="1200">
                <a:solidFill>
                  <a:schemeClr val="tx1"/>
                </a:solidFill>
                <a:effectLst/>
                <a:latin typeface="Calibri" pitchFamily="68" charset="0"/>
                <a:ea typeface="MS PGothic" panose="020B0600070205080204" pitchFamily="34" charset="-128"/>
              </a:rPr>
              <a:t>Some examples of its tools include: a </a:t>
            </a:r>
            <a:r>
              <a:rPr lang="en-CA" sz="1200" b="0" i="0" kern="1200" err="1">
                <a:solidFill>
                  <a:schemeClr val="tx1"/>
                </a:solidFill>
                <a:effectLst/>
                <a:latin typeface="Calibri" pitchFamily="68" charset="0"/>
                <a:ea typeface="MS PGothic" panose="020B0600070205080204" pitchFamily="34" charset="-128"/>
              </a:rPr>
              <a:t>machealth</a:t>
            </a:r>
            <a:r>
              <a:rPr lang="en-CA" sz="1200" b="0" i="0" kern="1200">
                <a:solidFill>
                  <a:schemeClr val="tx1"/>
                </a:solidFill>
                <a:effectLst/>
                <a:latin typeface="Calibri" pitchFamily="68" charset="0"/>
                <a:ea typeface="MS PGothic" panose="020B0600070205080204" pitchFamily="34" charset="-128"/>
              </a:rPr>
              <a:t> opioids clinical primer, </a:t>
            </a:r>
            <a:r>
              <a:rPr lang="en-CA" sz="1200" kern="1200">
                <a:solidFill>
                  <a:schemeClr val="tx1"/>
                </a:solidFill>
                <a:effectLst/>
                <a:latin typeface="Calibri" pitchFamily="68" charset="0"/>
                <a:ea typeface="MS PGothic" panose="020B0600070205080204" pitchFamily="34" charset="-128"/>
                <a:cs typeface="ＭＳ Ｐゴシック" pitchFamily="68" charset="-128"/>
              </a:rPr>
              <a:t>CME-accredited webinars on chronic pain, and direct links to medical mentors who can provide timely advice on challenging care issues.</a:t>
            </a:r>
            <a:endParaRPr lang="en-CA"/>
          </a:p>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12</a:t>
            </a:fld>
            <a:endParaRPr lang="en-CA" altLang="en-US"/>
          </a:p>
        </p:txBody>
      </p:sp>
    </p:spTree>
    <p:extLst>
      <p:ext uri="{BB962C8B-B14F-4D97-AF65-F5344CB8AC3E}">
        <p14:creationId xmlns:p14="http://schemas.microsoft.com/office/powerpoint/2010/main" val="3675584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General messaging for this slide:</a:t>
            </a:r>
            <a:endParaRPr lang="en-CA"/>
          </a:p>
          <a:p>
            <a:pPr marL="171450" indent="-171450">
              <a:buFont typeface="Arial" panose="020B0604020202020204" pitchFamily="34" charset="0"/>
              <a:buChar char="•"/>
            </a:pPr>
            <a:r>
              <a:rPr lang="en-CA">
                <a:latin typeface="Calibri"/>
                <a:cs typeface="Calibri"/>
              </a:rPr>
              <a:t>This is a website where clinicians can find the latest resources to support them </a:t>
            </a:r>
            <a:r>
              <a:rPr lang="en-CA" sz="1200" b="0" i="0" kern="1200">
                <a:effectLst/>
                <a:latin typeface="Calibri"/>
                <a:cs typeface="Calibri"/>
              </a:rPr>
              <a:t>as</a:t>
            </a:r>
            <a:r>
              <a:rPr lang="en-CA">
                <a:latin typeface="Calibri"/>
                <a:cs typeface="Calibri"/>
              </a:rPr>
              <a:t> they</a:t>
            </a:r>
            <a:r>
              <a:rPr lang="en-CA" sz="1200" b="0" i="0" kern="1200">
                <a:effectLst/>
                <a:latin typeface="Calibri"/>
                <a:cs typeface="Calibri"/>
              </a:rPr>
              <a:t> help</a:t>
            </a:r>
            <a:r>
              <a:rPr lang="en-CA">
                <a:latin typeface="Calibri"/>
                <a:cs typeface="Calibri"/>
              </a:rPr>
              <a:t> their</a:t>
            </a:r>
            <a:r>
              <a:rPr lang="en-CA" sz="1200" b="0" i="0" kern="1200">
                <a:effectLst/>
                <a:latin typeface="Calibri"/>
                <a:cs typeface="Calibri"/>
              </a:rPr>
              <a:t> patients manage pain.</a:t>
            </a:r>
            <a:endParaRPr lang="en-CA" sz="1200" b="0" i="0" kern="1200">
              <a:latin typeface="Calibri"/>
              <a:cs typeface="Calibri"/>
            </a:endParaRPr>
          </a:p>
          <a:p>
            <a:pPr marL="171450" indent="-171450">
              <a:buFont typeface="Arial" panose="020B0604020202020204" pitchFamily="34" charset="0"/>
              <a:buChar char="•"/>
            </a:pPr>
            <a:r>
              <a:rPr lang="en-CA" sz="1200" b="0" i="0" kern="1200">
                <a:solidFill>
                  <a:schemeClr val="tx1"/>
                </a:solidFill>
                <a:effectLst/>
                <a:latin typeface="Calibri" pitchFamily="68" charset="0"/>
                <a:ea typeface="MS PGothic" panose="020B0600070205080204" pitchFamily="34" charset="-128"/>
                <a:cs typeface="ＭＳ Ｐゴシック" pitchFamily="68" charset="-128"/>
              </a:rPr>
              <a:t>Health Quality Ontario and organizations across the province offer a coordinated program of resources to help family doctors, nurse practitioners, and other primary care clinicians manage their patients’ pain, including the appropriate use of opioids.</a:t>
            </a:r>
          </a:p>
          <a:p>
            <a:pPr marL="171450" indent="-171450">
              <a:buFont typeface="Arial" panose="020B0604020202020204" pitchFamily="34" charset="0"/>
              <a:buChar char="•"/>
            </a:pPr>
            <a:r>
              <a:rPr lang="en-CA" sz="1200" b="0" i="0" kern="1200">
                <a:solidFill>
                  <a:schemeClr val="tx1"/>
                </a:solidFill>
                <a:effectLst/>
                <a:latin typeface="Calibri" pitchFamily="68" charset="0"/>
                <a:ea typeface="MS PGothic" panose="020B0600070205080204" pitchFamily="34" charset="-128"/>
              </a:rPr>
              <a:t>Partners include: </a:t>
            </a:r>
            <a:r>
              <a:rPr lang="en-CA"/>
              <a:t>AFHTO, CAMH, the Centre for Effective Practice, Choosing Wisely Canada, the College of Physicians and Surgeons of Ontario, Project ECHO, eHealth, Health Quality Ontario, the Ministry of Health and Long-Term Care, the Nurse Practitioners Association of Ontario, the Ontario College of Family Physicians, the Ontario College of Pharmacists, </a:t>
            </a:r>
            <a:r>
              <a:rPr lang="en-CA" err="1"/>
              <a:t>OntarioMD</a:t>
            </a:r>
            <a:r>
              <a:rPr lang="en-CA"/>
              <a:t>, and the University of Toronto’s Faculty of Medicine.</a:t>
            </a:r>
          </a:p>
          <a:p>
            <a:pPr marL="171450" indent="-171450">
              <a:buFont typeface="Arial" panose="020B0604020202020204" pitchFamily="34" charset="0"/>
              <a:buChar char="•"/>
            </a:pPr>
            <a:r>
              <a:rPr lang="en-CA" sz="1200" b="0" i="0" kern="1200">
                <a:effectLst/>
                <a:latin typeface="Calibri"/>
                <a:cs typeface="Calibri"/>
              </a:rPr>
              <a:t>This Ontario Pain Management Resource hub sits on the Health Quality Ontario website and provides a one-stop</a:t>
            </a:r>
            <a:r>
              <a:rPr lang="en-CA">
                <a:latin typeface="Calibri"/>
                <a:cs typeface="Calibri"/>
              </a:rPr>
              <a:t> shop </a:t>
            </a:r>
            <a:r>
              <a:rPr lang="en-CA" sz="1200" b="0" i="0" kern="1200">
                <a:effectLst/>
                <a:latin typeface="Calibri"/>
                <a:cs typeface="Calibri"/>
              </a:rPr>
              <a:t>of available pain management supports</a:t>
            </a:r>
            <a:r>
              <a:rPr lang="en-CA">
                <a:latin typeface="Calibri"/>
                <a:cs typeface="Calibri"/>
              </a:rPr>
              <a:t> </a:t>
            </a:r>
            <a:endParaRPr lang="en-CA" sz="1200" b="0" i="0" kern="1200">
              <a:latin typeface="Calibri" pitchFamily="68" charset="0"/>
              <a:cs typeface="Calibri"/>
            </a:endParaRPr>
          </a:p>
          <a:p>
            <a:pPr marL="171450" indent="-171450">
              <a:buFont typeface="Arial" panose="020B0604020202020204" pitchFamily="34" charset="0"/>
              <a:buChar char="•"/>
            </a:pPr>
            <a:r>
              <a:rPr lang="en-CA" sz="1200" b="0" i="0" kern="1200">
                <a:effectLst/>
                <a:latin typeface="Calibri"/>
                <a:cs typeface="Calibri"/>
              </a:rPr>
              <a:t>And we’re adding to it all the time so it is as current as possible </a:t>
            </a:r>
            <a:r>
              <a:rPr lang="en-CA">
                <a:latin typeface="Calibri"/>
                <a:cs typeface="Calibri"/>
              </a:rPr>
              <a:t>("</a:t>
            </a:r>
            <a:r>
              <a:rPr lang="en-CA" sz="1200" b="0" i="0" kern="1200">
                <a:effectLst/>
                <a:latin typeface="Calibri"/>
                <a:cs typeface="Calibri"/>
              </a:rPr>
              <a:t>we’re</a:t>
            </a:r>
            <a:r>
              <a:rPr lang="en-CA">
                <a:latin typeface="Calibri"/>
                <a:cs typeface="Calibri"/>
              </a:rPr>
              <a:t>"</a:t>
            </a:r>
            <a:r>
              <a:rPr lang="en-CA" sz="1200" b="0" i="0" kern="1200">
                <a:effectLst/>
                <a:latin typeface="Calibri"/>
                <a:cs typeface="Calibri"/>
              </a:rPr>
              <a:t> meaning Health Quality Ontario and all of these wonderful partners).</a:t>
            </a:r>
            <a:endParaRPr lang="en-CA" sz="1200" b="0" i="0" kern="1200">
              <a:latin typeface="Calibri"/>
              <a:cs typeface="Calibri"/>
            </a:endParaRPr>
          </a:p>
          <a:p>
            <a:pPr marL="171450" indent="-171450">
              <a:buFont typeface="Arial" panose="020B0604020202020204" pitchFamily="34" charset="0"/>
              <a:buChar char="•"/>
            </a:pPr>
            <a:r>
              <a:rPr lang="en-CA" sz="1200" b="0" i="0" kern="1200">
                <a:solidFill>
                  <a:schemeClr val="tx1"/>
                </a:solidFill>
                <a:effectLst/>
                <a:latin typeface="Calibri" pitchFamily="68" charset="0"/>
                <a:ea typeface="MS PGothic" panose="020B0600070205080204" pitchFamily="34" charset="-128"/>
              </a:rPr>
              <a:t>Some examples of its tools include: a </a:t>
            </a:r>
            <a:r>
              <a:rPr lang="en-CA" sz="1200" b="0" i="0" kern="1200" err="1">
                <a:solidFill>
                  <a:schemeClr val="tx1"/>
                </a:solidFill>
                <a:effectLst/>
                <a:latin typeface="Calibri" pitchFamily="68" charset="0"/>
                <a:ea typeface="MS PGothic" panose="020B0600070205080204" pitchFamily="34" charset="-128"/>
              </a:rPr>
              <a:t>machealth</a:t>
            </a:r>
            <a:r>
              <a:rPr lang="en-CA" sz="1200" b="0" i="0" kern="1200">
                <a:solidFill>
                  <a:schemeClr val="tx1"/>
                </a:solidFill>
                <a:effectLst/>
                <a:latin typeface="Calibri" pitchFamily="68" charset="0"/>
                <a:ea typeface="MS PGothic" panose="020B0600070205080204" pitchFamily="34" charset="-128"/>
              </a:rPr>
              <a:t> opioids clinical primer, </a:t>
            </a:r>
            <a:r>
              <a:rPr lang="en-CA" sz="1200" kern="1200">
                <a:solidFill>
                  <a:schemeClr val="tx1"/>
                </a:solidFill>
                <a:effectLst/>
                <a:latin typeface="Calibri" pitchFamily="68" charset="0"/>
                <a:ea typeface="MS PGothic" panose="020B0600070205080204" pitchFamily="34" charset="-128"/>
                <a:cs typeface="ＭＳ Ｐゴシック" pitchFamily="68" charset="-128"/>
              </a:rPr>
              <a:t>CME-accredited webinars on chronic pain, and direct links to medical mentors who can provide timely advice on challenging care issues.</a:t>
            </a:r>
            <a:endParaRPr lang="en-CA"/>
          </a:p>
          <a:p>
            <a:pPr marL="0" indent="0">
              <a:buFont typeface="Arial" panose="020B0604020202020204" pitchFamily="34" charset="0"/>
              <a:buNone/>
            </a:pPr>
            <a:endParaRPr lang="en-CA"/>
          </a:p>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13</a:t>
            </a:fld>
            <a:endParaRPr lang="en-CA" altLang="en-US"/>
          </a:p>
        </p:txBody>
      </p:sp>
    </p:spTree>
    <p:extLst>
      <p:ext uri="{BB962C8B-B14F-4D97-AF65-F5344CB8AC3E}">
        <p14:creationId xmlns:p14="http://schemas.microsoft.com/office/powerpoint/2010/main" val="3543288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Among all people diagnosed with low back pain in Ontario in 2016/17, 11.7% were diagnosed a first episode of acute mechanical low back pain.</a:t>
            </a: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628743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fld id="{C2D6D200-E7BC-4A9D-BE93-2790288546FA}" type="slidenum">
              <a:rPr lang="en-CA" smtClean="0"/>
              <a:t>16</a:t>
            </a:fld>
            <a:endParaRPr lang="en-CA"/>
          </a:p>
        </p:txBody>
      </p:sp>
    </p:spTree>
    <p:extLst>
      <p:ext uri="{BB962C8B-B14F-4D97-AF65-F5344CB8AC3E}">
        <p14:creationId xmlns:p14="http://schemas.microsoft.com/office/powerpoint/2010/main" val="2859395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fld id="{C2D6D200-E7BC-4A9D-BE93-2790288546FA}" type="slidenum">
              <a:rPr lang="en-CA" smtClean="0"/>
              <a:t>17</a:t>
            </a:fld>
            <a:endParaRPr lang="en-CA"/>
          </a:p>
        </p:txBody>
      </p:sp>
    </p:spTree>
    <p:extLst>
      <p:ext uri="{BB962C8B-B14F-4D97-AF65-F5344CB8AC3E}">
        <p14:creationId xmlns:p14="http://schemas.microsoft.com/office/powerpoint/2010/main" val="3184851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fld id="{C2D6D200-E7BC-4A9D-BE93-2790288546FA}" type="slidenum">
              <a:rPr lang="en-CA" smtClean="0"/>
              <a:t>19</a:t>
            </a:fld>
            <a:endParaRPr lang="en-CA"/>
          </a:p>
        </p:txBody>
      </p:sp>
    </p:spTree>
    <p:extLst>
      <p:ext uri="{BB962C8B-B14F-4D97-AF65-F5344CB8AC3E}">
        <p14:creationId xmlns:p14="http://schemas.microsoft.com/office/powerpoint/2010/main" val="2381576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fld id="{C2D6D200-E7BC-4A9D-BE93-2790288546FA}" type="slidenum">
              <a:rPr lang="en-CA" smtClean="0"/>
              <a:t>20</a:t>
            </a:fld>
            <a:endParaRPr lang="en-CA"/>
          </a:p>
        </p:txBody>
      </p:sp>
    </p:spTree>
    <p:extLst>
      <p:ext uri="{BB962C8B-B14F-4D97-AF65-F5344CB8AC3E}">
        <p14:creationId xmlns:p14="http://schemas.microsoft.com/office/powerpoint/2010/main" val="157581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Quality standards are a smaller set of high impact statements that describe optimal care where identified quality gaps exist in Ontario.</a:t>
            </a:r>
            <a:endParaRPr lang="en-US" sz="1200" b="0" i="0" kern="1200">
              <a:solidFill>
                <a:schemeClr val="tx1"/>
              </a:solidFill>
              <a:effectLst/>
              <a:latin typeface="Calibri" pitchFamily="68" charset="0"/>
              <a:ea typeface="MS PGothic" panose="020B0600070205080204" pitchFamily="34" charset="-128"/>
              <a:cs typeface="ＭＳ Ｐゴシック" pitchFamily="68" charset="-128"/>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Voluntary and aspirational in nature</a:t>
            </a:r>
            <a:r>
              <a:rPr lang="en-US" sz="1200" b="0" i="0" kern="1200">
                <a:solidFill>
                  <a:schemeClr val="tx1"/>
                </a:solidFill>
                <a:effectLst/>
                <a:latin typeface="Calibri" pitchFamily="68" charset="0"/>
                <a:ea typeface="MS PGothic" panose="020B0600070205080204" pitchFamily="34" charset="-128"/>
                <a:cs typeface="ＭＳ Ｐゴシック" pitchFamily="68" charset="-128"/>
              </a:rPr>
              <a:t>​.</a:t>
            </a: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Designed to “raise the ceiling” with the goal of having the best possible care available to all Ontarians, regardless of where they live in the province.</a:t>
            </a:r>
          </a:p>
          <a:p>
            <a:pPr marL="171450" indent="-171450" rtl="0" fontAlgn="base">
              <a:buFont typeface="Arial" panose="020B0604020202020204" pitchFamily="34" charset="0"/>
              <a:buChar char="•"/>
            </a:pPr>
            <a:r>
              <a:rPr lang="en-US" sz="2400" b="0" kern="1200">
                <a:solidFill>
                  <a:schemeClr val="tx1"/>
                </a:solidFill>
                <a:latin typeface="Arial" panose="020B0604020202020204" pitchFamily="34" charset="0"/>
                <a:ea typeface="MS PGothic" panose="020B0600070205080204" pitchFamily="34" charset="-128"/>
                <a:cs typeface="ＭＳ Ｐゴシック" pitchFamily="68" charset="-128"/>
              </a:rPr>
              <a:t>There are many guidelines, professional standards, and</a:t>
            </a:r>
            <a:r>
              <a:rPr lang="en-US" sz="2400" b="0" kern="1200" baseline="0">
                <a:solidFill>
                  <a:schemeClr val="tx1"/>
                </a:solidFill>
                <a:latin typeface="Arial" panose="020B0604020202020204" pitchFamily="34" charset="0"/>
                <a:ea typeface="MS PGothic" panose="020B0600070205080204" pitchFamily="34" charset="-128"/>
                <a:cs typeface="ＭＳ Ｐゴシック" pitchFamily="68" charset="-128"/>
              </a:rPr>
              <a:t> other recommendations that contribute to the evidence ecosystem. Quality standards complement these resources.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baseline="0"/>
              <a:t>Quality standards outline the </a:t>
            </a:r>
            <a:r>
              <a:rPr lang="en-US" sz="2400" b="1" baseline="0"/>
              <a:t>what</a:t>
            </a:r>
            <a:r>
              <a:rPr lang="en-US" sz="2400" baseline="0"/>
              <a:t> of care that should be delivered but is agnostic on </a:t>
            </a:r>
            <a:r>
              <a:rPr lang="en-US" sz="2400" b="1" baseline="0"/>
              <a:t>who</a:t>
            </a:r>
            <a:r>
              <a:rPr lang="en-US" sz="2400" baseline="0"/>
              <a:t> should be delivering it (unlike other CPGs, </a:t>
            </a:r>
            <a:r>
              <a:rPr lang="en-US" sz="2400" baseline="0" err="1"/>
              <a:t>BPGs</a:t>
            </a:r>
            <a:r>
              <a:rPr lang="en-US" sz="2400" baseline="0"/>
              <a:t>).</a:t>
            </a:r>
            <a:endParaRPr lang="en-US" sz="2400" b="0" kern="1200">
              <a:solidFill>
                <a:schemeClr val="tx1"/>
              </a:solidFill>
              <a:latin typeface="Arial" panose="020B0604020202020204" pitchFamily="34" charset="0"/>
              <a:ea typeface="MS PGothic" panose="020B0600070205080204" pitchFamily="34" charset="-128"/>
              <a:cs typeface="ＭＳ Ｐゴシック" pitchFamily="68" charset="-128"/>
            </a:endParaRPr>
          </a:p>
          <a:p>
            <a:endParaRPr lang="en-CA" b="1"/>
          </a:p>
          <a:p>
            <a:r>
              <a:rPr lang="en-CA" b="1"/>
              <a:t>Quality standards are: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Concise: 5 to 15 strong, evidence-based statements focused on high priority areas for improvement.</a:t>
            </a:r>
          </a:p>
          <a:p>
            <a:pPr marL="171450" marR="0" lvl="0" indent="-171450" algn="l" defTabSz="457200" rtl="0" eaLnBrk="0" fontAlgn="base" latinLnBrk="0" hangingPunct="0">
              <a:lnSpc>
                <a:spcPct val="100000"/>
              </a:lnSpc>
              <a:spcBef>
                <a:spcPct val="0"/>
              </a:spcBef>
              <a:spcAft>
                <a:spcPct val="0"/>
              </a:spcAft>
              <a:buClr>
                <a:srgbClr val="00788A"/>
              </a:buClr>
              <a:buSzTx/>
              <a:buFont typeface="Arial" panose="020B0604020202020204" pitchFamily="34" charset="0"/>
              <a:buChar char="•"/>
              <a:tabLst/>
              <a:defRPr/>
            </a:pPr>
            <a:r>
              <a:rPr lang="en-US" sz="1200" b="0" kern="1200">
                <a:solidFill>
                  <a:schemeClr val="tx1"/>
                </a:solidFill>
                <a:latin typeface="Calibri" pitchFamily="68" charset="0"/>
                <a:ea typeface="MS PGothic" panose="020B0600070205080204" pitchFamily="34" charset="-128"/>
                <a:cs typeface="ＭＳ Ｐゴシック" pitchFamily="68" charset="-128"/>
              </a:rPr>
              <a:t>Accessible: help clinicians and provider organizations offer the highest quality care; and patients to know what to discuss with their care providers (</a:t>
            </a:r>
            <a:r>
              <a:rPr lang="en-US" sz="1200" b="0" baseline="0"/>
              <a:t>compared to CPGs that are quite dense, these are very accessible, also written in plain language).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Measurable: each statement is accompanied by one or more quality indicators (structure, process or outcome), with a set of outcome measures for the overall standard.</a:t>
            </a:r>
          </a:p>
          <a:p>
            <a:pPr marL="171450" lvl="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Implementable</a:t>
            </a:r>
            <a:r>
              <a:rPr lang="en-US" sz="2800" b="0"/>
              <a:t>: </a:t>
            </a:r>
            <a:r>
              <a:rPr lang="en-US" sz="1200" kern="1200">
                <a:solidFill>
                  <a:schemeClr val="tx1"/>
                </a:solidFill>
                <a:latin typeface="Calibri" pitchFamily="68" charset="0"/>
                <a:ea typeface="MS PGothic" panose="020B0600070205080204" pitchFamily="34" charset="-128"/>
                <a:cs typeface="ＭＳ Ｐゴシック" pitchFamily="68" charset="-128"/>
              </a:rPr>
              <a:t>quality improvement tools and resources support each standard, to fuel adoption.</a:t>
            </a:r>
            <a:endParaRPr lang="en-CA" sz="1200" kern="1200">
              <a:solidFill>
                <a:schemeClr val="tx1"/>
              </a:solidFill>
              <a:latin typeface="Calibri" pitchFamily="68" charset="0"/>
              <a:ea typeface="MS PGothic" panose="020B0600070205080204" pitchFamily="34" charset="-128"/>
              <a:cs typeface="ＭＳ Ｐゴシック" pitchFamily="68" charset="-128"/>
            </a:endParaRPr>
          </a:p>
          <a:p>
            <a:pPr defTabSz="457883">
              <a:defRPr/>
            </a:pPr>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fld id="{C2D6D200-E7BC-4A9D-BE93-2790288546FA}" type="slidenum">
              <a:rPr lang="en-CA" smtClean="0"/>
              <a:t>22</a:t>
            </a:fld>
            <a:endParaRPr lang="en-CA"/>
          </a:p>
        </p:txBody>
      </p:sp>
    </p:spTree>
    <p:extLst>
      <p:ext uri="{BB962C8B-B14F-4D97-AF65-F5344CB8AC3E}">
        <p14:creationId xmlns:p14="http://schemas.microsoft.com/office/powerpoint/2010/main" val="2923668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fld id="{C2D6D200-E7BC-4A9D-BE93-2790288546FA}" type="slidenum">
              <a:rPr lang="en-CA" smtClean="0"/>
              <a:t>23</a:t>
            </a:fld>
            <a:endParaRPr lang="en-CA"/>
          </a:p>
        </p:txBody>
      </p:sp>
    </p:spTree>
    <p:extLst>
      <p:ext uri="{BB962C8B-B14F-4D97-AF65-F5344CB8AC3E}">
        <p14:creationId xmlns:p14="http://schemas.microsoft.com/office/powerpoint/2010/main" val="3174519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24</a:t>
            </a:fld>
            <a:endParaRPr lang="en-CA" altLang="en-US"/>
          </a:p>
        </p:txBody>
      </p:sp>
    </p:spTree>
    <p:extLst>
      <p:ext uri="{BB962C8B-B14F-4D97-AF65-F5344CB8AC3E}">
        <p14:creationId xmlns:p14="http://schemas.microsoft.com/office/powerpoint/2010/main" val="47693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25</a:t>
            </a:fld>
            <a:endParaRPr lang="en-CA" altLang="en-US"/>
          </a:p>
        </p:txBody>
      </p:sp>
    </p:spTree>
    <p:extLst>
      <p:ext uri="{BB962C8B-B14F-4D97-AF65-F5344CB8AC3E}">
        <p14:creationId xmlns:p14="http://schemas.microsoft.com/office/powerpoint/2010/main" val="3478855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200" b="1" u="sng">
                <a:effectLst/>
                <a:latin typeface="Arial" panose="020B0604020202020204" pitchFamily="34" charset="0"/>
                <a:ea typeface="Times New Roman" panose="02020603050405020304" pitchFamily="18" charset="0"/>
                <a:cs typeface="Times New Roman" panose="02020603050405020304" pitchFamily="18" charset="0"/>
              </a:rPr>
              <a:t>Terminology used within the standard: </a:t>
            </a:r>
          </a:p>
          <a:p>
            <a:pPr marL="0" marR="0">
              <a:spcBef>
                <a:spcPts val="0"/>
              </a:spcBef>
              <a:spcAft>
                <a:spcPts val="0"/>
              </a:spcAft>
            </a:pPr>
            <a:r>
              <a:rPr lang="en-CA" sz="1200" b="0" i="0" u="none" strike="noStrike" kern="1200" baseline="0">
                <a:solidFill>
                  <a:schemeClr val="tx1"/>
                </a:solidFill>
                <a:latin typeface="Calibri" pitchFamily="68" charset="0"/>
                <a:ea typeface="MS PGothic" panose="020B0600070205080204" pitchFamily="34" charset="-128"/>
                <a:cs typeface="ＭＳ Ｐゴシック" pitchFamily="68" charset="-128"/>
              </a:rPr>
              <a:t>In this quality standard, the term “health care professional” is used to acknowledge the wide variety of providers who may be involved in the care of people with chronic pain. The term refers to physicians, nurse practitioners, nurses, dentists, pharmacists, and other allied health professionals involved in the assessment, monitoring, and treatment of chronic pain. The term “prescriber” refers to physicians, nurse practitioners, and dentists who are authorized to prescribe opioids.</a:t>
            </a: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26</a:t>
            </a:fld>
            <a:endParaRPr lang="en-CA" altLang="en-US">
              <a:solidFill>
                <a:srgbClr val="000000"/>
              </a:solidFill>
            </a:endParaRPr>
          </a:p>
        </p:txBody>
      </p:sp>
    </p:spTree>
    <p:extLst>
      <p:ext uri="{BB962C8B-B14F-4D97-AF65-F5344CB8AC3E}">
        <p14:creationId xmlns:p14="http://schemas.microsoft.com/office/powerpoint/2010/main" val="1896437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27</a:t>
            </a:fld>
            <a:endParaRPr lang="en-CA" altLang="en-US"/>
          </a:p>
        </p:txBody>
      </p:sp>
    </p:spTree>
    <p:extLst>
      <p:ext uri="{BB962C8B-B14F-4D97-AF65-F5344CB8AC3E}">
        <p14:creationId xmlns:p14="http://schemas.microsoft.com/office/powerpoint/2010/main" val="1155757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kern="1200">
                <a:solidFill>
                  <a:schemeClr val="tx1"/>
                </a:solidFill>
                <a:effectLst/>
                <a:latin typeface="Calibri" pitchFamily="68" charset="0"/>
                <a:ea typeface="MS PGothic" panose="020B0600070205080204" pitchFamily="34" charset="-128"/>
                <a:cs typeface="ＭＳ Ｐゴシック" pitchFamily="68" charset="-128"/>
              </a:rPr>
              <a:t>The Low Back Pain Quality Standard Advisory Committee identified a small number of overarching goals for this quality standard. These have been mapped to indicators that may be used to assess quality of care provincially and locally.</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35</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36</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Locally:</a:t>
            </a:r>
          </a:p>
          <a:p>
            <a:r>
              <a:rPr lang="en-CA" sz="1200" b="0" i="0" u="none" strike="noStrike" kern="1200" baseline="0">
                <a:solidFill>
                  <a:schemeClr val="tx1"/>
                </a:solidFill>
                <a:latin typeface="Calibri" pitchFamily="68" charset="0"/>
                <a:ea typeface="MS PGothic" panose="020B0600070205080204" pitchFamily="34" charset="-128"/>
                <a:cs typeface="ＭＳ Ｐゴシック" pitchFamily="68" charset="-128"/>
              </a:rPr>
              <a:t>In addition, each quality statement within this quality standard is accompanied by one or more indicators. </a:t>
            </a:r>
          </a:p>
          <a:p>
            <a:r>
              <a:rPr lang="en-CA" sz="1200" b="0" i="0" u="none" strike="noStrike" kern="1200" baseline="0">
                <a:solidFill>
                  <a:schemeClr val="tx1"/>
                </a:solidFill>
                <a:latin typeface="Calibri" pitchFamily="68" charset="0"/>
                <a:ea typeface="MS PGothic" panose="020B0600070205080204" pitchFamily="34" charset="-128"/>
                <a:cs typeface="ＭＳ Ｐゴシック" pitchFamily="68" charset="-128"/>
              </a:rPr>
              <a:t>These indicators are intended to guide measurement of quality improvement efforts related to implementation of the statement. </a:t>
            </a:r>
            <a:endParaRPr lang="en-CA">
              <a:cs typeface="Calibri"/>
            </a:endParaRPr>
          </a:p>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37</a:t>
            </a:fld>
            <a:endParaRPr lang="en-CA" altLang="en-US"/>
          </a:p>
        </p:txBody>
      </p:sp>
    </p:spTree>
    <p:extLst>
      <p:ext uri="{BB962C8B-B14F-4D97-AF65-F5344CB8AC3E}">
        <p14:creationId xmlns:p14="http://schemas.microsoft.com/office/powerpoint/2010/main" val="1374772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38</a:t>
            </a:fld>
            <a:endParaRPr lang="en-CA" altLang="en-US">
              <a:solidFill>
                <a:srgbClr val="000000"/>
              </a:solidFill>
            </a:endParaRPr>
          </a:p>
        </p:txBody>
      </p:sp>
    </p:spTree>
    <p:extLst>
      <p:ext uri="{BB962C8B-B14F-4D97-AF65-F5344CB8AC3E}">
        <p14:creationId xmlns:p14="http://schemas.microsoft.com/office/powerpoint/2010/main" val="862252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 typeface="Arial" panose="020B0604020202020204" pitchFamily="34" charset="0"/>
              <a:buChar char="•"/>
            </a:pPr>
            <a:r>
              <a:rPr lang="en-CA" sz="1600" b="1" dirty="0">
                <a:cs typeface="ＭＳ Ｐゴシック" charset="-128"/>
              </a:rPr>
              <a:t>Patients, caregivers and the public </a:t>
            </a:r>
            <a:r>
              <a:rPr lang="en-CA" sz="1600" dirty="0">
                <a:cs typeface="ＭＳ Ｐゴシック" charset="-128"/>
              </a:rPr>
              <a:t>can use quality standards to understand what excellent care looks like, what they should expect from their health care providers, and how to discuss the quality of their care.</a:t>
            </a:r>
            <a:endParaRPr lang="en-CA" sz="1600" b="1" dirty="0"/>
          </a:p>
          <a:p>
            <a:pPr marL="360363" indent="-360363">
              <a:lnSpc>
                <a:spcPct val="95000"/>
              </a:lnSpc>
              <a:spcAft>
                <a:spcPts val="600"/>
              </a:spcAft>
              <a:buFont typeface="Arial" panose="020B0604020202020204" pitchFamily="34" charset="0"/>
              <a:buChar char="•"/>
            </a:pPr>
            <a:r>
              <a:rPr lang="en-CA" sz="1600" b="1" dirty="0"/>
              <a:t>LHINs and disease agencies </a:t>
            </a:r>
            <a:r>
              <a:rPr lang="en-CA" sz="1600" dirty="0"/>
              <a:t>can use quality standards to measure health outcomes, hold health service providers accountable for delivering high-quality care, and inform regional improvement strategies.</a:t>
            </a:r>
            <a:endParaRPr lang="en-CA" sz="1600" b="1" dirty="0"/>
          </a:p>
          <a:p>
            <a:pPr marL="360363" lvl="1" indent="-360363">
              <a:lnSpc>
                <a:spcPct val="95000"/>
              </a:lnSpc>
              <a:spcAft>
                <a:spcPts val="600"/>
              </a:spcAft>
              <a:buClr>
                <a:srgbClr val="00858F"/>
              </a:buClr>
              <a:buFont typeface="Arial" panose="020B0604020202020204" pitchFamily="34" charset="0"/>
              <a:buChar char="•"/>
            </a:pPr>
            <a:r>
              <a:rPr lang="en-CA" sz="1600" b="1" dirty="0">
                <a:cs typeface="ＭＳ Ｐゴシック" charset="-128"/>
              </a:rPr>
              <a:t>Provider organizations </a:t>
            </a:r>
            <a:r>
              <a:rPr lang="en-CA" sz="1600" dirty="0">
                <a:cs typeface="ＭＳ Ｐゴシック" charset="-128"/>
              </a:rPr>
              <a:t>can use quality standards to measure and audit their quality of care, identify gaps, guide organizational improvement strategies, and inform clinical program investments.</a:t>
            </a:r>
            <a:endParaRPr lang="en-CA" sz="1600" b="1" dirty="0">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dirty="0">
                <a:cs typeface="ＭＳ Ｐゴシック" charset="-128"/>
              </a:rPr>
              <a:t>Health care professionals </a:t>
            </a:r>
            <a:r>
              <a:rPr lang="en-CA" sz="1600" dirty="0">
                <a:cs typeface="ＭＳ Ｐゴシック" charset="-128"/>
              </a:rPr>
              <a:t>can use quality standards to evaluate their practice and identify areas for personal and organizational quality improvement, and can incorporate the evidence-based statements into professional education.</a:t>
            </a:r>
            <a:endParaRPr lang="en-CA" sz="1600" b="1" dirty="0">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dirty="0"/>
              <a:t>Government </a:t>
            </a:r>
            <a:r>
              <a:rPr lang="en-CA" sz="1600" dirty="0"/>
              <a:t>can use quality standards to identify provincial priority areas, inform new data collection and reporting initiatives, and design performance indicators and funding incentives.</a:t>
            </a:r>
          </a:p>
          <a:p>
            <a:endParaRPr lang="en-CA" b="1"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800" dirty="0"/>
              <a:t>Each quality standard focuses on a specific health care issue.  The development of each quality standard is accompanied by an assortment of resources.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800" dirty="0"/>
              <a:t>Through concise, easy-to-understand statements, quality standards outline what quality care looks like for a condition or topic based on the evidence.</a:t>
            </a:r>
          </a:p>
          <a:p>
            <a:pPr marL="285750" indent="-285750">
              <a:buFont typeface="Arial" panose="020B0604020202020204" pitchFamily="34" charset="0"/>
              <a:buChar char="•"/>
            </a:pPr>
            <a:r>
              <a:rPr lang="en-CA" sz="1800" dirty="0"/>
              <a:t>Each quality standard is accompanied by: </a:t>
            </a:r>
          </a:p>
          <a:p>
            <a:pPr marL="742950" lvl="1" indent="-285750">
              <a:buFont typeface="Arial" panose="020B0604020202020204" pitchFamily="34" charset="0"/>
              <a:buChar char="•"/>
            </a:pPr>
            <a:r>
              <a:rPr lang="en-CA" sz="1800" i="1" dirty="0"/>
              <a:t>A patient conversation guide </a:t>
            </a:r>
          </a:p>
          <a:p>
            <a:pPr marL="742950" lvl="1" indent="-285750">
              <a:buFont typeface="Arial" panose="020B0604020202020204" pitchFamily="34" charset="0"/>
              <a:buChar char="•"/>
            </a:pPr>
            <a:r>
              <a:rPr lang="en-CA" sz="1800" i="1" dirty="0"/>
              <a:t>Recommendations for adoption </a:t>
            </a:r>
          </a:p>
          <a:p>
            <a:pPr marL="742950" lvl="1" indent="-285750">
              <a:buFont typeface="Arial" panose="020B0604020202020204" pitchFamily="34" charset="0"/>
              <a:buChar char="•"/>
            </a:pPr>
            <a:r>
              <a:rPr lang="en-CA" sz="1800" i="1" dirty="0"/>
              <a:t>A getting started guide</a:t>
            </a:r>
          </a:p>
          <a:p>
            <a:pPr marL="742950" lvl="1" indent="-285750">
              <a:buFont typeface="Arial" panose="020B0604020202020204" pitchFamily="34" charset="0"/>
              <a:buChar char="•"/>
            </a:pPr>
            <a:r>
              <a:rPr lang="en-CA" sz="1800" i="1" dirty="0"/>
              <a:t>An infographic</a:t>
            </a:r>
          </a:p>
          <a:p>
            <a:pPr marL="742950" lvl="1" indent="-285750">
              <a:buFont typeface="Arial" panose="020B0604020202020204" pitchFamily="34" charset="0"/>
              <a:buChar char="•"/>
            </a:pPr>
            <a:r>
              <a:rPr lang="en-CA" sz="1800" i="1" dirty="0"/>
              <a:t>A measurement guide</a:t>
            </a:r>
          </a:p>
          <a:p>
            <a:pPr marL="285750" indent="-285750">
              <a:buFont typeface="Arial" panose="020B0604020202020204" pitchFamily="34" charset="0"/>
              <a:buChar char="•"/>
            </a:pPr>
            <a:r>
              <a:rPr lang="en-CA" sz="1800" dirty="0"/>
              <a:t>Quality standards provide the blueprint to enable the health care system in Ontario to work better, facilitate smooth transitions, and ensure patients receive the same high-quality care, regardless of where they reside.</a:t>
            </a:r>
          </a:p>
          <a:p>
            <a:endParaRPr lang="en-US" dirty="0"/>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a:t>Every quality standard includes a plain language summary for patients,</a:t>
            </a:r>
            <a:r>
              <a:rPr lang="en-CA" b="0" baseline="0"/>
              <a:t> families, </a:t>
            </a:r>
            <a:r>
              <a:rPr lang="en-CA" b="0"/>
              <a:t>caregivers, and the public called the </a:t>
            </a:r>
            <a:r>
              <a:rPr lang="en-CA" b="1"/>
              <a:t>patient conversation guide.</a:t>
            </a:r>
          </a:p>
          <a:p>
            <a:endParaRPr lang="en-US" baseline="0"/>
          </a:p>
          <a:p>
            <a:r>
              <a:rPr lang="en-US" b="1" baseline="0"/>
              <a:t>Patient engagement in Quality Standards: </a:t>
            </a:r>
          </a:p>
          <a:p>
            <a:pPr marL="171450" indent="-171450">
              <a:buFont typeface="Arial" panose="020B0604020202020204" pitchFamily="34" charset="0"/>
              <a:buChar char="•"/>
            </a:pPr>
            <a:r>
              <a:rPr lang="en-CA" sz="1200"/>
              <a:t>Membership on advisory committees</a:t>
            </a:r>
          </a:p>
          <a:p>
            <a:pPr marL="171450" indent="-171450">
              <a:buFont typeface="Arial" panose="020B0604020202020204" pitchFamily="34" charset="0"/>
              <a:buChar char="•"/>
            </a:pPr>
            <a:r>
              <a:rPr lang="en-CA" sz="1200"/>
              <a:t>Focus groups and key informant interviews on topic specific content (when necessary)</a:t>
            </a:r>
          </a:p>
          <a:p>
            <a:pPr marL="171450" indent="-171450">
              <a:buFont typeface="Arial" panose="020B0604020202020204" pitchFamily="34" charset="0"/>
              <a:buChar char="•"/>
            </a:pPr>
            <a:r>
              <a:rPr lang="en-CA" sz="1200"/>
              <a:t>Public comment period for each Quality Standard</a:t>
            </a:r>
          </a:p>
          <a:p>
            <a:pPr marL="171450" indent="-171450">
              <a:buFont typeface="Arial" panose="020B0604020202020204" pitchFamily="34" charset="0"/>
              <a:buChar char="•"/>
            </a:pPr>
            <a:r>
              <a:rPr lang="en-CA" sz="1200"/>
              <a:t>Consultations on the Patient Conversation Guide</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As many aspects of the quality standard represent care that can and should be made available today, it is recognized that there are larger systemic barriers that may impede care delivery as per the standard.  T</a:t>
            </a:r>
            <a:r>
              <a:rPr lang="en-CA" sz="1200" b="0" i="0" kern="1200">
                <a:solidFill>
                  <a:schemeClr val="tx1"/>
                </a:solidFill>
                <a:effectLst/>
                <a:latin typeface="Calibri" pitchFamily="68" charset="0"/>
                <a:ea typeface="MS PGothic" panose="020B0600070205080204" pitchFamily="34" charset="-128"/>
                <a:cs typeface="ＭＳ Ｐゴシック" pitchFamily="68" charset="-128"/>
              </a:rPr>
              <a:t>his document summarizes the system-wide and regional requirements that are needed to help health care professionals and organizations meet these standards and the time horizon expected to resolve these barriers.</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There are things we can do today despite the larger systemic barriers that may take time to resolve. The </a:t>
            </a:r>
            <a:r>
              <a:rPr lang="en-CA" i="1"/>
              <a:t>Getting Started Guide </a:t>
            </a:r>
            <a:r>
              <a:rPr lang="en-CA"/>
              <a:t>is a document that outlines a process for using the quality standards as a resource to deliver high-quality care. It compiles a number of resources to support adoption, such as links to implementation and quality improvement resources, examples and activities for reflection as well as templates and documents to support the implementation planning activities. The </a:t>
            </a:r>
            <a:r>
              <a:rPr lang="en-CA" i="1"/>
              <a:t>Getting Started Guide </a:t>
            </a:r>
            <a:r>
              <a:rPr lang="en-CA"/>
              <a:t>also includes an Action Plan Template and examples on how Quality Improvement Plans can help to advance quality standards.</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9</a:t>
            </a:fld>
            <a:endParaRPr lang="en-CA" altLang="en-US"/>
          </a:p>
        </p:txBody>
      </p:sp>
    </p:spTree>
    <p:extLst>
      <p:ext uri="{BB962C8B-B14F-4D97-AF65-F5344CB8AC3E}">
        <p14:creationId xmlns:p14="http://schemas.microsoft.com/office/powerpoint/2010/main" val="3899048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24.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788A"/>
                </a:solidFill>
              </a:defRPr>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A0A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5A6F45D8-4D00-4DD9-8911-E6B3BFAB0A36}" type="slidenum">
              <a:rPr lang="en-US" altLang="en-US"/>
              <a:pPr/>
              <a:t>‹#›</a:t>
            </a:fld>
            <a:endParaRPr lang="en-US" altLang="en-US"/>
          </a:p>
        </p:txBody>
      </p:sp>
    </p:spTree>
    <p:extLst>
      <p:ext uri="{BB962C8B-B14F-4D97-AF65-F5344CB8AC3E}">
        <p14:creationId xmlns:p14="http://schemas.microsoft.com/office/powerpoint/2010/main" val="1637477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1/10/19</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09" r:id="rId11"/>
    <p:sldLayoutId id="2147484624" r:id="rId12"/>
    <p:sldLayoutId id="2147484638" r:id="rId13"/>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emf"/><Relationship Id="rId4" Type="http://schemas.openxmlformats.org/officeDocument/2006/relationships/image" Target="../media/image26.emf"/></Relationships>
</file>

<file path=ppt/slides/_rels/slide10.xml.rels><?xml version="1.0" encoding="UTF-8" standalone="yes"?>
<Relationships xmlns="http://schemas.openxmlformats.org/package/2006/relationships"><Relationship Id="rId3" Type="http://schemas.openxmlformats.org/officeDocument/2006/relationships/hyperlink" Target="https://quorum.hqontario.ca/en/Home/Posts?tags=quality+standards+adoption"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45.jpg"/><Relationship Id="rId13" Type="http://schemas.openxmlformats.org/officeDocument/2006/relationships/image" Target="../media/image50.jpg"/><Relationship Id="rId3" Type="http://schemas.openxmlformats.org/officeDocument/2006/relationships/image" Target="../media/image40.jpg"/><Relationship Id="rId7" Type="http://schemas.openxmlformats.org/officeDocument/2006/relationships/image" Target="../media/image44.jpg"/><Relationship Id="rId12" Type="http://schemas.openxmlformats.org/officeDocument/2006/relationships/image" Target="../media/image49.jpg"/><Relationship Id="rId17" Type="http://schemas.openxmlformats.org/officeDocument/2006/relationships/image" Target="../media/image54.png"/><Relationship Id="rId2" Type="http://schemas.openxmlformats.org/officeDocument/2006/relationships/notesSlide" Target="../notesSlides/notesSlide12.xml"/><Relationship Id="rId16" Type="http://schemas.openxmlformats.org/officeDocument/2006/relationships/image" Target="../media/image53.png"/><Relationship Id="rId1" Type="http://schemas.openxmlformats.org/officeDocument/2006/relationships/slideLayout" Target="../slideLayouts/slideLayout5.xml"/><Relationship Id="rId6" Type="http://schemas.openxmlformats.org/officeDocument/2006/relationships/image" Target="../media/image43.jpg"/><Relationship Id="rId11" Type="http://schemas.openxmlformats.org/officeDocument/2006/relationships/image" Target="../media/image48.jpg"/><Relationship Id="rId5" Type="http://schemas.openxmlformats.org/officeDocument/2006/relationships/image" Target="../media/image42.jpg"/><Relationship Id="rId15" Type="http://schemas.openxmlformats.org/officeDocument/2006/relationships/image" Target="../media/image52.gif"/><Relationship Id="rId10" Type="http://schemas.openxmlformats.org/officeDocument/2006/relationships/image" Target="../media/image47.jpg"/><Relationship Id="rId4" Type="http://schemas.openxmlformats.org/officeDocument/2006/relationships/image" Target="../media/image41.jpg"/><Relationship Id="rId9" Type="http://schemas.openxmlformats.org/officeDocument/2006/relationships/image" Target="../media/image46.jpg"/><Relationship Id="rId14"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image" Target="../media/image45.jpg"/><Relationship Id="rId13" Type="http://schemas.openxmlformats.org/officeDocument/2006/relationships/image" Target="../media/image50.jpg"/><Relationship Id="rId3" Type="http://schemas.openxmlformats.org/officeDocument/2006/relationships/image" Target="../media/image40.jpg"/><Relationship Id="rId7" Type="http://schemas.openxmlformats.org/officeDocument/2006/relationships/image" Target="../media/image44.jpg"/><Relationship Id="rId12" Type="http://schemas.openxmlformats.org/officeDocument/2006/relationships/image" Target="../media/image49.jpg"/><Relationship Id="rId2" Type="http://schemas.openxmlformats.org/officeDocument/2006/relationships/notesSlide" Target="../notesSlides/notesSlide13.xml"/><Relationship Id="rId16" Type="http://schemas.openxmlformats.org/officeDocument/2006/relationships/image" Target="../media/image53.png"/><Relationship Id="rId1" Type="http://schemas.openxmlformats.org/officeDocument/2006/relationships/slideLayout" Target="../slideLayouts/slideLayout5.xml"/><Relationship Id="rId6" Type="http://schemas.openxmlformats.org/officeDocument/2006/relationships/image" Target="../media/image43.jpg"/><Relationship Id="rId11" Type="http://schemas.openxmlformats.org/officeDocument/2006/relationships/image" Target="../media/image48.jpg"/><Relationship Id="rId5" Type="http://schemas.openxmlformats.org/officeDocument/2006/relationships/image" Target="../media/image42.jpg"/><Relationship Id="rId15" Type="http://schemas.openxmlformats.org/officeDocument/2006/relationships/image" Target="../media/image52.gif"/><Relationship Id="rId10" Type="http://schemas.openxmlformats.org/officeDocument/2006/relationships/image" Target="../media/image47.jpg"/><Relationship Id="rId4" Type="http://schemas.openxmlformats.org/officeDocument/2006/relationships/image" Target="../media/image41.jpg"/><Relationship Id="rId9" Type="http://schemas.openxmlformats.org/officeDocument/2006/relationships/image" Target="../media/image46.jpg"/><Relationship Id="rId1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svg"/><Relationship Id="rId17" Type="http://schemas.openxmlformats.org/officeDocument/2006/relationships/image" Target="../media/image69.png"/><Relationship Id="rId2" Type="http://schemas.openxmlformats.org/officeDocument/2006/relationships/notesSlide" Target="../notesSlides/notesSlide15.xml"/><Relationship Id="rId16" Type="http://schemas.openxmlformats.org/officeDocument/2006/relationships/image" Target="../media/image68.svg"/><Relationship Id="rId1" Type="http://schemas.openxmlformats.org/officeDocument/2006/relationships/slideLayout" Target="../slideLayouts/slideLayout5.xml"/><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 Id="rId14" Type="http://schemas.openxmlformats.org/officeDocument/2006/relationships/image" Target="../media/image66.sv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backcarecanada.ca/key-facts-about-back-andor-leg-pain" TargetMode="External"/><Relationship Id="rId1" Type="http://schemas.openxmlformats.org/officeDocument/2006/relationships/slideLayout" Target="../slideLayouts/slideLayout11.xml"/><Relationship Id="rId4" Type="http://schemas.openxmlformats.org/officeDocument/2006/relationships/image" Target="../media/image7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jp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9.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8.jpg"/><Relationship Id="rId4" Type="http://schemas.openxmlformats.org/officeDocument/2006/relationships/image" Target="../media/image37.jpg"/></Relationships>
</file>

<file path=ppt/slides/_rels/slide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3EC008-8455-2747-959B-DC37CCCBAD59}"/>
              </a:ext>
            </a:extLst>
          </p:cNvPr>
          <p:cNvPicPr>
            <a:picLocks noChangeAspect="1"/>
          </p:cNvPicPr>
          <p:nvPr/>
        </p:nvPicPr>
        <p:blipFill rotWithShape="1">
          <a:blip r:embed="rId3"/>
          <a:srcRect l="20447" r="4553"/>
          <a:stretch/>
        </p:blipFill>
        <p:spPr>
          <a:xfrm>
            <a:off x="0" y="0"/>
            <a:ext cx="9144000" cy="6858000"/>
          </a:xfrm>
          <a:prstGeom prst="rect">
            <a:avLst/>
          </a:prstGeom>
        </p:spPr>
      </p:pic>
      <p:sp>
        <p:nvSpPr>
          <p:cNvPr id="2" name="TextBox 1">
            <a:extLst>
              <a:ext uri="{FF2B5EF4-FFF2-40B4-BE49-F238E27FC236}">
                <a16:creationId xmlns:a16="http://schemas.microsoft.com/office/drawing/2014/main" id="{75A291A8-1382-D540-A1A4-729B0126E327}"/>
              </a:ext>
            </a:extLst>
          </p:cNvPr>
          <p:cNvSpPr txBox="1"/>
          <p:nvPr/>
        </p:nvSpPr>
        <p:spPr>
          <a:xfrm>
            <a:off x="418783" y="2630752"/>
            <a:ext cx="4839018" cy="2542234"/>
          </a:xfrm>
          <a:prstGeom prst="rect">
            <a:avLst/>
          </a:prstGeom>
          <a:noFill/>
        </p:spPr>
        <p:txBody>
          <a:bodyPr wrap="square" rtlCol="0">
            <a:spAutoFit/>
          </a:bodyPr>
          <a:lstStyle/>
          <a:p>
            <a:pPr>
              <a:lnSpc>
                <a:spcPts val="6245"/>
              </a:lnSpc>
            </a:pPr>
            <a:r>
              <a:rPr lang="en-US" sz="5400" u="none">
                <a:solidFill>
                  <a:srgbClr val="429EAD"/>
                </a:solidFill>
                <a:ea typeface="Helvetica Neue Light" panose="02000403000000020004" pitchFamily="2" charset="0"/>
                <a:cs typeface="Arial" panose="020B0604020202020204" pitchFamily="34" charset="0"/>
              </a:rPr>
              <a:t>Low Back </a:t>
            </a:r>
            <a:br>
              <a:rPr lang="en-US" sz="5400" u="none">
                <a:solidFill>
                  <a:srgbClr val="429EAD"/>
                </a:solidFill>
                <a:ea typeface="Helvetica Neue Light" panose="02000403000000020004" pitchFamily="2" charset="0"/>
                <a:cs typeface="Arial" panose="020B0604020202020204" pitchFamily="34" charset="0"/>
              </a:rPr>
            </a:br>
            <a:r>
              <a:rPr lang="en-US" sz="5400" u="none">
                <a:solidFill>
                  <a:srgbClr val="429EAD"/>
                </a:solidFill>
                <a:ea typeface="Helvetica Neue Light" panose="02000403000000020004" pitchFamily="2" charset="0"/>
                <a:cs typeface="Arial" panose="020B0604020202020204" pitchFamily="34" charset="0"/>
              </a:rPr>
              <a:t>Pain Quality Standard</a:t>
            </a:r>
          </a:p>
        </p:txBody>
      </p:sp>
      <p:pic>
        <p:nvPicPr>
          <p:cNvPr id="8" name="Picture 7">
            <a:extLst>
              <a:ext uri="{FF2B5EF4-FFF2-40B4-BE49-F238E27FC236}">
                <a16:creationId xmlns:a16="http://schemas.microsoft.com/office/drawing/2014/main" id="{C48226C0-359E-5849-86A7-B53FF52721E4}"/>
              </a:ext>
            </a:extLst>
          </p:cNvPr>
          <p:cNvPicPr>
            <a:picLocks noChangeAspect="1"/>
          </p:cNvPicPr>
          <p:nvPr/>
        </p:nvPicPr>
        <p:blipFill>
          <a:blip r:embed="rId4"/>
          <a:stretch>
            <a:fillRect/>
          </a:stretch>
        </p:blipFill>
        <p:spPr>
          <a:xfrm>
            <a:off x="418783" y="423495"/>
            <a:ext cx="832384" cy="821978"/>
          </a:xfrm>
          <a:prstGeom prst="rect">
            <a:avLst/>
          </a:prstGeom>
        </p:spPr>
      </p:pic>
      <p:pic>
        <p:nvPicPr>
          <p:cNvPr id="6" name="Picture 5">
            <a:extLst>
              <a:ext uri="{FF2B5EF4-FFF2-40B4-BE49-F238E27FC236}">
                <a16:creationId xmlns:a16="http://schemas.microsoft.com/office/drawing/2014/main" id="{97A2D8F4-5829-714C-9ACF-F0B2E3AF69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9358" y="5514847"/>
            <a:ext cx="2080631" cy="1072917"/>
          </a:xfrm>
          <a:prstGeom prst="rect">
            <a:avLst/>
          </a:prstGeom>
        </p:spPr>
      </p:pic>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418783" y="5644124"/>
            <a:ext cx="4349159" cy="74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2660"/>
              </a:lnSpc>
            </a:pPr>
            <a:r>
              <a:rPr lang="en-US" altLang="en-US" sz="2000" b="1" u="none" spc="80">
                <a:solidFill>
                  <a:srgbClr val="00A0AF"/>
                </a:solidFill>
              </a:rPr>
              <a:t>Guiding evidence-based</a:t>
            </a:r>
          </a:p>
          <a:p>
            <a:pPr>
              <a:lnSpc>
                <a:spcPts val="2660"/>
              </a:lnSpc>
            </a:pPr>
            <a:r>
              <a:rPr lang="en-US" altLang="en-US" sz="2000" b="1" u="none" spc="80">
                <a:solidFill>
                  <a:srgbClr val="00A0AF"/>
                </a:solidFill>
              </a:rPr>
              <a:t>care for people living with acute low back pain in Ontario</a:t>
            </a:r>
          </a:p>
          <a:p>
            <a:pPr>
              <a:lnSpc>
                <a:spcPts val="2660"/>
              </a:lnSpc>
            </a:pPr>
            <a:endParaRPr lang="en-US" altLang="en-US" sz="2000" b="1" u="none" spc="80">
              <a:solidFill>
                <a:srgbClr val="00A0AF"/>
              </a:solidFill>
            </a:endParaRPr>
          </a:p>
        </p:txBody>
      </p:sp>
    </p:spTree>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highlight>
                  <a:srgbClr val="FFFF00"/>
                </a:highlight>
              </a:rPr>
            </a:br>
            <a:r>
              <a:rPr lang="en-US"/>
              <a:t>Quorum</a:t>
            </a:r>
          </a:p>
        </p:txBody>
      </p:sp>
      <p:sp>
        <p:nvSpPr>
          <p:cNvPr id="5" name="Content Placeholder 4"/>
          <p:cNvSpPr>
            <a:spLocks noGrp="1"/>
          </p:cNvSpPr>
          <p:nvPr>
            <p:ph idx="4294967295"/>
          </p:nvPr>
        </p:nvSpPr>
        <p:spPr>
          <a:xfrm>
            <a:off x="306281" y="1584153"/>
            <a:ext cx="3233332" cy="3715816"/>
          </a:xfrm>
        </p:spPr>
        <p:txBody>
          <a:bodyPr/>
          <a:lstStyle/>
          <a:p>
            <a:pPr marL="0" indent="0">
              <a:buNone/>
            </a:pPr>
            <a:r>
              <a:rPr lang="en-US" sz="1800" b="1"/>
              <a:t>Quorum </a:t>
            </a:r>
            <a:r>
              <a:rPr lang="en-CA" sz="1800"/>
              <a:t>is an online community dedicated to improving the quality of health care in Ontario. </a:t>
            </a:r>
            <a:br>
              <a:rPr lang="en-CA" sz="1800"/>
            </a:br>
            <a:endParaRPr lang="en-CA" sz="1800"/>
          </a:p>
          <a:p>
            <a:pPr marL="0" indent="0">
              <a:buNone/>
            </a:pPr>
            <a:r>
              <a:rPr lang="en-CA" sz="1800"/>
              <a:t>The </a:t>
            </a:r>
            <a:r>
              <a:rPr lang="en-CA" sz="1800" b="1"/>
              <a:t>Quality Standards Adoption Series </a:t>
            </a:r>
            <a:r>
              <a:rPr lang="en-CA" sz="1800"/>
              <a:t>highlights efforts in the field to implement changes and close gaps in care related to quality standard topics. </a:t>
            </a:r>
          </a:p>
          <a:p>
            <a:pPr marL="0" indent="0">
              <a:buNone/>
            </a:pPr>
            <a:endParaRPr lang="en-CA" sz="1800"/>
          </a:p>
          <a:p>
            <a:pPr marL="0" indent="0">
              <a:buNone/>
            </a:pPr>
            <a:endParaRPr lang="en-CA" sz="1800"/>
          </a:p>
        </p:txBody>
      </p:sp>
      <p:sp>
        <p:nvSpPr>
          <p:cNvPr id="8" name="TextBox 7"/>
          <p:cNvSpPr txBox="1"/>
          <p:nvPr/>
        </p:nvSpPr>
        <p:spPr>
          <a:xfrm>
            <a:off x="306281" y="5443575"/>
            <a:ext cx="8704075" cy="646331"/>
          </a:xfrm>
          <a:prstGeom prst="rect">
            <a:avLst/>
          </a:prstGeom>
          <a:noFill/>
        </p:spPr>
        <p:txBody>
          <a:bodyPr wrap="square" rtlCol="0">
            <a:spAutoFit/>
          </a:bodyPr>
          <a:lstStyle/>
          <a:p>
            <a:pPr marL="0" indent="0">
              <a:buNone/>
            </a:pPr>
            <a:r>
              <a:rPr lang="en-CA" sz="1800" u="none"/>
              <a:t>Visit the </a:t>
            </a:r>
            <a:r>
              <a:rPr lang="en-CA" sz="1800" u="none">
                <a:hlinkClick r:id="rId3"/>
              </a:rPr>
              <a:t>Quality Standards Adoption Series </a:t>
            </a:r>
            <a:r>
              <a:rPr lang="en-CA" sz="1800" u="none"/>
              <a:t>on Quorum to learn how organizations are implementing 	quality standards.</a:t>
            </a:r>
          </a:p>
        </p:txBody>
      </p:sp>
      <p:pic>
        <p:nvPicPr>
          <p:cNvPr id="3" name="Picture 2">
            <a:extLst>
              <a:ext uri="{FF2B5EF4-FFF2-40B4-BE49-F238E27FC236}">
                <a16:creationId xmlns:a16="http://schemas.microsoft.com/office/drawing/2014/main" id="{6B4E2EC7-B7C3-4611-971F-B502B2BD1B4A}"/>
              </a:ext>
            </a:extLst>
          </p:cNvPr>
          <p:cNvPicPr>
            <a:picLocks noChangeAspect="1"/>
          </p:cNvPicPr>
          <p:nvPr/>
        </p:nvPicPr>
        <p:blipFill rotWithShape="1">
          <a:blip r:embed="rId4"/>
          <a:srcRect l="2862" t="2909" r="12466" b="2930"/>
          <a:stretch/>
        </p:blipFill>
        <p:spPr>
          <a:xfrm>
            <a:off x="3761958" y="1179290"/>
            <a:ext cx="5075761" cy="3715815"/>
          </a:xfrm>
          <a:prstGeom prst="rect">
            <a:avLst/>
          </a:prstGeom>
          <a:ln>
            <a:solidFill>
              <a:schemeClr val="bg1">
                <a:lumMod val="75000"/>
              </a:schemeClr>
            </a:solidFill>
          </a:ln>
        </p:spPr>
      </p:pic>
    </p:spTree>
    <p:extLst>
      <p:ext uri="{BB962C8B-B14F-4D97-AF65-F5344CB8AC3E}">
        <p14:creationId xmlns:p14="http://schemas.microsoft.com/office/powerpoint/2010/main" val="427949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br>
            <a:r>
              <a:rPr lang="en-US"/>
              <a:t>Measurement Guide</a:t>
            </a:r>
          </a:p>
        </p:txBody>
      </p:sp>
      <p:sp>
        <p:nvSpPr>
          <p:cNvPr id="5" name="Content Placeholder 4"/>
          <p:cNvSpPr>
            <a:spLocks noGrp="1"/>
          </p:cNvSpPr>
          <p:nvPr>
            <p:ph idx="4294967295"/>
          </p:nvPr>
        </p:nvSpPr>
        <p:spPr>
          <a:xfrm>
            <a:off x="457200" y="2040123"/>
            <a:ext cx="4438891" cy="3121523"/>
          </a:xfrm>
        </p:spPr>
        <p:txBody>
          <a:bodyPr/>
          <a:lstStyle/>
          <a:p>
            <a:pPr marL="0" indent="0">
              <a:buNone/>
            </a:pPr>
            <a:r>
              <a:rPr lang="en-US" sz="1800"/>
              <a:t>The </a:t>
            </a:r>
            <a:r>
              <a:rPr lang="en-US" sz="1800" b="1"/>
              <a:t>measurement guide </a:t>
            </a:r>
            <a:r>
              <a:rPr lang="en-US" sz="1800"/>
              <a:t>has two dedicated sections:</a:t>
            </a:r>
          </a:p>
          <a:p>
            <a:pPr lvl="0"/>
            <a:r>
              <a:rPr lang="en-US" sz="1800" b="1"/>
              <a:t>Local measurement:</a:t>
            </a:r>
            <a:r>
              <a:rPr lang="en-US" sz="1800"/>
              <a:t> what you can do to assess the quality of care that you provide locally</a:t>
            </a:r>
          </a:p>
          <a:p>
            <a:pPr lvl="0"/>
            <a:r>
              <a:rPr lang="en-US" sz="1800" b="1"/>
              <a:t>Provincial measurement:</a:t>
            </a:r>
            <a:r>
              <a:rPr lang="en-US" sz="1800"/>
              <a:t> how we can measure the success of the quality standard on a provincial level</a:t>
            </a:r>
          </a:p>
          <a:p>
            <a:pPr marL="0" indent="0">
              <a:buNone/>
            </a:pPr>
            <a:endParaRPr lang="en-US" sz="1800"/>
          </a:p>
        </p:txBody>
      </p:sp>
      <p:pic>
        <p:nvPicPr>
          <p:cNvPr id="4" name="Picture 3">
            <a:extLst>
              <a:ext uri="{FF2B5EF4-FFF2-40B4-BE49-F238E27FC236}">
                <a16:creationId xmlns:a16="http://schemas.microsoft.com/office/drawing/2014/main" id="{550CECF2-BECF-3248-8473-28A20FCCFD41}"/>
              </a:ext>
            </a:extLst>
          </p:cNvPr>
          <p:cNvPicPr>
            <a:picLocks noChangeAspect="1"/>
          </p:cNvPicPr>
          <p:nvPr/>
        </p:nvPicPr>
        <p:blipFill>
          <a:blip r:embed="rId3"/>
          <a:stretch>
            <a:fillRect/>
          </a:stretch>
        </p:blipFill>
        <p:spPr>
          <a:xfrm>
            <a:off x="5359790" y="1829107"/>
            <a:ext cx="3193367" cy="4149155"/>
          </a:xfrm>
          <a:prstGeom prst="rect">
            <a:avLst/>
          </a:prstGeom>
          <a:effectLst>
            <a:outerShdw blurRad="76200" algn="ctr" rotWithShape="0">
              <a:prstClr val="black">
                <a:alpha val="57000"/>
              </a:prstClr>
            </a:outerShdw>
          </a:effectLst>
        </p:spPr>
      </p:pic>
    </p:spTree>
    <p:extLst>
      <p:ext uri="{BB962C8B-B14F-4D97-AF65-F5344CB8AC3E}">
        <p14:creationId xmlns:p14="http://schemas.microsoft.com/office/powerpoint/2010/main" val="40878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44584" cy="1165909"/>
          </a:xfrm>
        </p:spPr>
        <p:txBody>
          <a:bodyPr/>
          <a:lstStyle/>
          <a:p>
            <a:r>
              <a:rPr lang="en-US" sz="2800" b="0"/>
              <a:t>Quality Standards:</a:t>
            </a:r>
            <a:br>
              <a:rPr lang="en-US">
                <a:highlight>
                  <a:srgbClr val="FFFF00"/>
                </a:highlight>
              </a:rPr>
            </a:br>
            <a:r>
              <a:rPr lang="en-US"/>
              <a:t>Data Tables</a:t>
            </a:r>
          </a:p>
        </p:txBody>
      </p:sp>
      <p:sp>
        <p:nvSpPr>
          <p:cNvPr id="5" name="Content Placeholder 4"/>
          <p:cNvSpPr>
            <a:spLocks noGrp="1"/>
          </p:cNvSpPr>
          <p:nvPr>
            <p:ph idx="4294967295"/>
          </p:nvPr>
        </p:nvSpPr>
        <p:spPr>
          <a:xfrm>
            <a:off x="306281" y="1868238"/>
            <a:ext cx="4068771" cy="3715816"/>
          </a:xfrm>
        </p:spPr>
        <p:txBody>
          <a:bodyPr/>
          <a:lstStyle/>
          <a:p>
            <a:pPr marL="0" indent="0">
              <a:buNone/>
            </a:pPr>
            <a:r>
              <a:rPr lang="en-US" sz="1800" b="1"/>
              <a:t>Data tables </a:t>
            </a:r>
            <a:r>
              <a:rPr lang="en-CA" sz="1800"/>
              <a:t>can be used to examine variations in indicator results across the province. They include data on key indicators:</a:t>
            </a:r>
          </a:p>
          <a:p>
            <a:pPr>
              <a:buFontTx/>
              <a:buChar char="-"/>
            </a:pPr>
            <a:r>
              <a:rPr lang="en-CA" sz="1800"/>
              <a:t>Over time for Ontario</a:t>
            </a:r>
          </a:p>
          <a:p>
            <a:pPr>
              <a:buFontTx/>
              <a:buChar char="-"/>
            </a:pPr>
            <a:r>
              <a:rPr lang="en-CA" sz="1800"/>
              <a:t>Across regions in Ontario</a:t>
            </a:r>
          </a:p>
          <a:p>
            <a:pPr>
              <a:buFontTx/>
              <a:buChar char="-"/>
            </a:pPr>
            <a:r>
              <a:rPr lang="en-CA" sz="1800"/>
              <a:t>For specific measures of equity (age, sex, rurality, and household income)</a:t>
            </a:r>
            <a:endParaRPr lang="en-US" sz="1800"/>
          </a:p>
        </p:txBody>
      </p:sp>
      <p:pic>
        <p:nvPicPr>
          <p:cNvPr id="6" name="Picture 5">
            <a:extLst>
              <a:ext uri="{FF2B5EF4-FFF2-40B4-BE49-F238E27FC236}">
                <a16:creationId xmlns:a16="http://schemas.microsoft.com/office/drawing/2014/main" id="{403C1D49-4275-4440-B139-2680071364CF}"/>
              </a:ext>
            </a:extLst>
          </p:cNvPr>
          <p:cNvPicPr>
            <a:picLocks noChangeAspect="1"/>
          </p:cNvPicPr>
          <p:nvPr/>
        </p:nvPicPr>
        <p:blipFill>
          <a:blip r:embed="rId3"/>
          <a:stretch>
            <a:fillRect/>
          </a:stretch>
        </p:blipFill>
        <p:spPr>
          <a:xfrm>
            <a:off x="4642990" y="2015975"/>
            <a:ext cx="4058794" cy="208878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4014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5588"/>
            <a:ext cx="8523977" cy="1165909"/>
          </a:xfrm>
        </p:spPr>
        <p:txBody>
          <a:bodyPr/>
          <a:lstStyle/>
          <a:p>
            <a:r>
              <a:rPr lang="en-US" sz="2800" b="0"/>
              <a:t>Quality Standards:</a:t>
            </a:r>
            <a:br>
              <a:rPr lang="en-US">
                <a:highlight>
                  <a:srgbClr val="FFFF00"/>
                </a:highlight>
              </a:rPr>
            </a:br>
            <a:r>
              <a:rPr lang="en-US"/>
              <a:t>Ontario Pain Management Resources</a:t>
            </a:r>
          </a:p>
        </p:txBody>
      </p:sp>
      <p:sp>
        <p:nvSpPr>
          <p:cNvPr id="7" name="Rectangle 6">
            <a:extLst>
              <a:ext uri="{FF2B5EF4-FFF2-40B4-BE49-F238E27FC236}">
                <a16:creationId xmlns:a16="http://schemas.microsoft.com/office/drawing/2014/main" id="{2E15B6D5-B05A-4AA1-83A0-0343AB96BC27}"/>
              </a:ext>
            </a:extLst>
          </p:cNvPr>
          <p:cNvSpPr/>
          <p:nvPr/>
        </p:nvSpPr>
        <p:spPr>
          <a:xfrm>
            <a:off x="503273" y="2176617"/>
            <a:ext cx="2966419" cy="1015663"/>
          </a:xfrm>
          <a:prstGeom prst="rect">
            <a:avLst/>
          </a:prstGeom>
        </p:spPr>
        <p:txBody>
          <a:bodyPr wrap="square">
            <a:spAutoFit/>
          </a:bodyPr>
          <a:lstStyle/>
          <a:p>
            <a:r>
              <a:rPr lang="en-US" sz="2000" u="none">
                <a:latin typeface="+mn-lt"/>
                <a:ea typeface="Calibri" panose="020F0502020204030204" pitchFamily="34" charset="0"/>
                <a:cs typeface="Calibri" panose="020F0502020204030204" pitchFamily="34" charset="0"/>
              </a:rPr>
              <a:t>A Partnership to help clinicians support their patients</a:t>
            </a:r>
          </a:p>
        </p:txBody>
      </p:sp>
      <p:sp>
        <p:nvSpPr>
          <p:cNvPr id="10" name="Title 1">
            <a:extLst>
              <a:ext uri="{FF2B5EF4-FFF2-40B4-BE49-F238E27FC236}">
                <a16:creationId xmlns:a16="http://schemas.microsoft.com/office/drawing/2014/main" id="{DE1A3D88-E1CB-4F68-A0C9-3C31D60A6D54}"/>
              </a:ext>
            </a:extLst>
          </p:cNvPr>
          <p:cNvSpPr txBox="1">
            <a:spLocks/>
          </p:cNvSpPr>
          <p:nvPr/>
        </p:nvSpPr>
        <p:spPr bwMode="auto">
          <a:xfrm>
            <a:off x="1616884" y="4782116"/>
            <a:ext cx="5910233" cy="7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algn="ctr">
              <a:lnSpc>
                <a:spcPct val="70000"/>
              </a:lnSpc>
            </a:pPr>
            <a:r>
              <a:rPr lang="en-CA" sz="1600" err="1"/>
              <a:t>www.hqontario.ca</a:t>
            </a:r>
            <a:r>
              <a:rPr lang="en-CA" sz="1600"/>
              <a:t>/</a:t>
            </a:r>
            <a:r>
              <a:rPr lang="en-CA" sz="1600" err="1"/>
              <a:t>PainManagementResources</a:t>
            </a:r>
            <a:endParaRPr lang="en-CA" sz="1600" kern="0"/>
          </a:p>
        </p:txBody>
      </p:sp>
      <p:grpSp>
        <p:nvGrpSpPr>
          <p:cNvPr id="11" name="Group 10">
            <a:extLst>
              <a:ext uri="{FF2B5EF4-FFF2-40B4-BE49-F238E27FC236}">
                <a16:creationId xmlns:a16="http://schemas.microsoft.com/office/drawing/2014/main" id="{2311E13F-8F37-438B-8A8B-1E2CBAAEDFEE}"/>
              </a:ext>
            </a:extLst>
          </p:cNvPr>
          <p:cNvGrpSpPr/>
          <p:nvPr/>
        </p:nvGrpSpPr>
        <p:grpSpPr>
          <a:xfrm>
            <a:off x="286671" y="5578423"/>
            <a:ext cx="8682315" cy="1101435"/>
            <a:chOff x="176828" y="5766139"/>
            <a:chExt cx="8789987" cy="1082016"/>
          </a:xfrm>
        </p:grpSpPr>
        <p:pic>
          <p:nvPicPr>
            <p:cNvPr id="13" name="Picture 12" descr="aftho-logo-en.jpg">
              <a:extLst>
                <a:ext uri="{FF2B5EF4-FFF2-40B4-BE49-F238E27FC236}">
                  <a16:creationId xmlns:a16="http://schemas.microsoft.com/office/drawing/2014/main" id="{D85A7D16-E7F3-468E-8D57-6030A0726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41" y="5917920"/>
              <a:ext cx="1165873" cy="182672"/>
            </a:xfrm>
            <a:prstGeom prst="rect">
              <a:avLst/>
            </a:prstGeom>
          </p:spPr>
        </p:pic>
        <p:pic>
          <p:nvPicPr>
            <p:cNvPr id="14" name="Picture 13" descr="camh-logo.jpg">
              <a:extLst>
                <a:ext uri="{FF2B5EF4-FFF2-40B4-BE49-F238E27FC236}">
                  <a16:creationId xmlns:a16="http://schemas.microsoft.com/office/drawing/2014/main" id="{E5CEB613-97B9-4E2A-B24A-EFD7E8596D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2996" y="5897654"/>
              <a:ext cx="701058" cy="223207"/>
            </a:xfrm>
            <a:prstGeom prst="rect">
              <a:avLst/>
            </a:prstGeom>
          </p:spPr>
        </p:pic>
        <p:pic>
          <p:nvPicPr>
            <p:cNvPr id="15" name="Picture 14" descr="cep-logo.jpg">
              <a:extLst>
                <a:ext uri="{FF2B5EF4-FFF2-40B4-BE49-F238E27FC236}">
                  <a16:creationId xmlns:a16="http://schemas.microsoft.com/office/drawing/2014/main" id="{951B76E7-1A18-4805-9427-894962E6A1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1755" y="5917922"/>
              <a:ext cx="1252099" cy="210065"/>
            </a:xfrm>
            <a:prstGeom prst="rect">
              <a:avLst/>
            </a:prstGeom>
          </p:spPr>
        </p:pic>
        <p:pic>
          <p:nvPicPr>
            <p:cNvPr id="16" name="Picture 15" descr="cwc-logo-en.jpg">
              <a:extLst>
                <a:ext uri="{FF2B5EF4-FFF2-40B4-BE49-F238E27FC236}">
                  <a16:creationId xmlns:a16="http://schemas.microsoft.com/office/drawing/2014/main" id="{7F2CE8F1-AD45-4536-A2A5-FE56E8EEDE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0850" y="5766139"/>
              <a:ext cx="863731" cy="496592"/>
            </a:xfrm>
            <a:prstGeom prst="rect">
              <a:avLst/>
            </a:prstGeom>
          </p:spPr>
        </p:pic>
        <p:pic>
          <p:nvPicPr>
            <p:cNvPr id="17" name="Picture 16" descr="cpso-logo.jpg">
              <a:extLst>
                <a:ext uri="{FF2B5EF4-FFF2-40B4-BE49-F238E27FC236}">
                  <a16:creationId xmlns:a16="http://schemas.microsoft.com/office/drawing/2014/main" id="{7DF49EAE-06F2-4C1D-B5B4-CD065675A1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1575" y="5781360"/>
              <a:ext cx="674306" cy="502467"/>
            </a:xfrm>
            <a:prstGeom prst="rect">
              <a:avLst/>
            </a:prstGeom>
          </p:spPr>
        </p:pic>
        <p:pic>
          <p:nvPicPr>
            <p:cNvPr id="18" name="Picture 17" descr="echo-logo.jpg">
              <a:extLst>
                <a:ext uri="{FF2B5EF4-FFF2-40B4-BE49-F238E27FC236}">
                  <a16:creationId xmlns:a16="http://schemas.microsoft.com/office/drawing/2014/main" id="{3C6E41C2-DE30-408B-BE1B-EB93EC78EC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4863" y="5866524"/>
              <a:ext cx="703953" cy="369839"/>
            </a:xfrm>
            <a:prstGeom prst="rect">
              <a:avLst/>
            </a:prstGeom>
          </p:spPr>
        </p:pic>
        <p:pic>
          <p:nvPicPr>
            <p:cNvPr id="19" name="Picture 18" descr="ehealthontario-logo.jpg">
              <a:extLst>
                <a:ext uri="{FF2B5EF4-FFF2-40B4-BE49-F238E27FC236}">
                  <a16:creationId xmlns:a16="http://schemas.microsoft.com/office/drawing/2014/main" id="{27E1687A-083C-4478-87FE-5CE5F78AAE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81996" y="5967210"/>
              <a:ext cx="1066948" cy="168465"/>
            </a:xfrm>
            <a:prstGeom prst="rect">
              <a:avLst/>
            </a:prstGeom>
          </p:spPr>
        </p:pic>
        <p:pic>
          <p:nvPicPr>
            <p:cNvPr id="20" name="Picture 19" descr="hqo-logo-en.jpg">
              <a:extLst>
                <a:ext uri="{FF2B5EF4-FFF2-40B4-BE49-F238E27FC236}">
                  <a16:creationId xmlns:a16="http://schemas.microsoft.com/office/drawing/2014/main" id="{98AD9198-3478-401C-BE33-DDF770CB062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6828" y="6280798"/>
              <a:ext cx="1092272" cy="567357"/>
            </a:xfrm>
            <a:prstGeom prst="rect">
              <a:avLst/>
            </a:prstGeom>
          </p:spPr>
        </p:pic>
        <p:pic>
          <p:nvPicPr>
            <p:cNvPr id="21" name="Picture 20" descr="ocfp-logo.jpg">
              <a:extLst>
                <a:ext uri="{FF2B5EF4-FFF2-40B4-BE49-F238E27FC236}">
                  <a16:creationId xmlns:a16="http://schemas.microsoft.com/office/drawing/2014/main" id="{D4220576-DB2C-4587-9195-DD8202DAA2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18425" y="6422999"/>
              <a:ext cx="1024851" cy="315339"/>
            </a:xfrm>
            <a:prstGeom prst="rect">
              <a:avLst/>
            </a:prstGeom>
          </p:spPr>
        </p:pic>
        <p:pic>
          <p:nvPicPr>
            <p:cNvPr id="22" name="Picture 21" descr="ocp-logo.jpg">
              <a:extLst>
                <a:ext uri="{FF2B5EF4-FFF2-40B4-BE49-F238E27FC236}">
                  <a16:creationId xmlns:a16="http://schemas.microsoft.com/office/drawing/2014/main" id="{2699896F-8944-42B8-9C94-7EC1356FA11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23206" y="6423151"/>
              <a:ext cx="902549" cy="293380"/>
            </a:xfrm>
            <a:prstGeom prst="rect">
              <a:avLst/>
            </a:prstGeom>
          </p:spPr>
        </p:pic>
        <p:pic>
          <p:nvPicPr>
            <p:cNvPr id="23" name="Picture 22" descr="ontariomd-logo-en.jpg">
              <a:extLst>
                <a:ext uri="{FF2B5EF4-FFF2-40B4-BE49-F238E27FC236}">
                  <a16:creationId xmlns:a16="http://schemas.microsoft.com/office/drawing/2014/main" id="{1A08394F-8C12-40DC-B64C-9D44F7D421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97962" y="6423153"/>
              <a:ext cx="978725" cy="282649"/>
            </a:xfrm>
            <a:prstGeom prst="rect">
              <a:avLst/>
            </a:prstGeom>
          </p:spPr>
        </p:pic>
        <p:pic>
          <p:nvPicPr>
            <p:cNvPr id="24" name="Picture 23">
              <a:extLst>
                <a:ext uri="{FF2B5EF4-FFF2-40B4-BE49-F238E27FC236}">
                  <a16:creationId xmlns:a16="http://schemas.microsoft.com/office/drawing/2014/main" id="{D74728C9-44AD-46C4-A236-C0D63A26F92F}"/>
                </a:ext>
              </a:extLst>
            </p:cNvPr>
            <p:cNvPicPr>
              <a:picLocks noChangeAspect="1"/>
            </p:cNvPicPr>
            <p:nvPr/>
          </p:nvPicPr>
          <p:blipFill>
            <a:blip r:embed="rId14"/>
            <a:stretch>
              <a:fillRect/>
            </a:stretch>
          </p:blipFill>
          <p:spPr>
            <a:xfrm>
              <a:off x="1489932" y="6275201"/>
              <a:ext cx="922355" cy="509140"/>
            </a:xfrm>
            <a:prstGeom prst="rect">
              <a:avLst/>
            </a:prstGeom>
          </p:spPr>
        </p:pic>
        <p:pic>
          <p:nvPicPr>
            <p:cNvPr id="25" name="Picture 24">
              <a:extLst>
                <a:ext uri="{FF2B5EF4-FFF2-40B4-BE49-F238E27FC236}">
                  <a16:creationId xmlns:a16="http://schemas.microsoft.com/office/drawing/2014/main" id="{57DC573E-37AE-4F5B-BB0C-AB3832A85F04}"/>
                </a:ext>
              </a:extLst>
            </p:cNvPr>
            <p:cNvPicPr>
              <a:picLocks noChangeAspect="1"/>
            </p:cNvPicPr>
            <p:nvPr/>
          </p:nvPicPr>
          <p:blipFill>
            <a:blip r:embed="rId15"/>
            <a:stretch>
              <a:fillRect/>
            </a:stretch>
          </p:blipFill>
          <p:spPr>
            <a:xfrm>
              <a:off x="2590281" y="6388125"/>
              <a:ext cx="928847" cy="389296"/>
            </a:xfrm>
            <a:prstGeom prst="rect">
              <a:avLst/>
            </a:prstGeom>
          </p:spPr>
        </p:pic>
        <p:pic>
          <p:nvPicPr>
            <p:cNvPr id="26" name="Picture 25">
              <a:extLst>
                <a:ext uri="{FF2B5EF4-FFF2-40B4-BE49-F238E27FC236}">
                  <a16:creationId xmlns:a16="http://schemas.microsoft.com/office/drawing/2014/main" id="{28AED07D-C226-4430-AFC7-8ED5434CCBE7}"/>
                </a:ext>
              </a:extLst>
            </p:cNvPr>
            <p:cNvPicPr>
              <a:picLocks noChangeAspect="1"/>
            </p:cNvPicPr>
            <p:nvPr/>
          </p:nvPicPr>
          <p:blipFill>
            <a:blip r:embed="rId16"/>
            <a:stretch>
              <a:fillRect/>
            </a:stretch>
          </p:blipFill>
          <p:spPr>
            <a:xfrm>
              <a:off x="7629831" y="6430542"/>
              <a:ext cx="1336984" cy="300255"/>
            </a:xfrm>
            <a:prstGeom prst="rect">
              <a:avLst/>
            </a:prstGeom>
          </p:spPr>
        </p:pic>
      </p:grpSp>
      <p:pic>
        <p:nvPicPr>
          <p:cNvPr id="27" name="Picture 26">
            <a:extLst>
              <a:ext uri="{FF2B5EF4-FFF2-40B4-BE49-F238E27FC236}">
                <a16:creationId xmlns:a16="http://schemas.microsoft.com/office/drawing/2014/main" id="{02839137-E000-4F41-B6BE-E67F272A6611}"/>
              </a:ext>
            </a:extLst>
          </p:cNvPr>
          <p:cNvPicPr>
            <a:picLocks noChangeAspect="1"/>
          </p:cNvPicPr>
          <p:nvPr/>
        </p:nvPicPr>
        <p:blipFill>
          <a:blip r:embed="rId17"/>
          <a:stretch>
            <a:fillRect/>
          </a:stretch>
        </p:blipFill>
        <p:spPr>
          <a:xfrm>
            <a:off x="3767168" y="2006948"/>
            <a:ext cx="4985963" cy="2495414"/>
          </a:xfrm>
          <a:prstGeom prst="rect">
            <a:avLst/>
          </a:prstGeom>
        </p:spPr>
      </p:pic>
    </p:spTree>
    <p:extLst>
      <p:ext uri="{BB962C8B-B14F-4D97-AF65-F5344CB8AC3E}">
        <p14:creationId xmlns:p14="http://schemas.microsoft.com/office/powerpoint/2010/main" val="1081578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5588"/>
            <a:ext cx="8846457" cy="1165909"/>
          </a:xfrm>
        </p:spPr>
        <p:txBody>
          <a:bodyPr/>
          <a:lstStyle/>
          <a:p>
            <a:r>
              <a:rPr lang="en-US" sz="2800" b="0"/>
              <a:t>Quality Standards:</a:t>
            </a:r>
            <a:br>
              <a:rPr lang="en-US" sz="2800">
                <a:highlight>
                  <a:srgbClr val="FFFF00"/>
                </a:highlight>
              </a:rPr>
            </a:br>
            <a:r>
              <a:rPr lang="en-US"/>
              <a:t>Ontario Pain Management Resources</a:t>
            </a:r>
          </a:p>
        </p:txBody>
      </p:sp>
      <p:grpSp>
        <p:nvGrpSpPr>
          <p:cNvPr id="11" name="Group 10">
            <a:extLst>
              <a:ext uri="{FF2B5EF4-FFF2-40B4-BE49-F238E27FC236}">
                <a16:creationId xmlns:a16="http://schemas.microsoft.com/office/drawing/2014/main" id="{2311E13F-8F37-438B-8A8B-1E2CBAAEDFEE}"/>
              </a:ext>
            </a:extLst>
          </p:cNvPr>
          <p:cNvGrpSpPr/>
          <p:nvPr/>
        </p:nvGrpSpPr>
        <p:grpSpPr>
          <a:xfrm>
            <a:off x="313376" y="5592195"/>
            <a:ext cx="8682315" cy="1101435"/>
            <a:chOff x="176828" y="5766139"/>
            <a:chExt cx="8789987" cy="1082016"/>
          </a:xfrm>
        </p:grpSpPr>
        <p:pic>
          <p:nvPicPr>
            <p:cNvPr id="13" name="Picture 12" descr="aftho-logo-en.jpg">
              <a:extLst>
                <a:ext uri="{FF2B5EF4-FFF2-40B4-BE49-F238E27FC236}">
                  <a16:creationId xmlns:a16="http://schemas.microsoft.com/office/drawing/2014/main" id="{D85A7D16-E7F3-468E-8D57-6030A0726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41" y="5917920"/>
              <a:ext cx="1165873" cy="182672"/>
            </a:xfrm>
            <a:prstGeom prst="rect">
              <a:avLst/>
            </a:prstGeom>
          </p:spPr>
        </p:pic>
        <p:pic>
          <p:nvPicPr>
            <p:cNvPr id="14" name="Picture 13" descr="camh-logo.jpg">
              <a:extLst>
                <a:ext uri="{FF2B5EF4-FFF2-40B4-BE49-F238E27FC236}">
                  <a16:creationId xmlns:a16="http://schemas.microsoft.com/office/drawing/2014/main" id="{E5CEB613-97B9-4E2A-B24A-EFD7E8596D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2996" y="5897654"/>
              <a:ext cx="701058" cy="223207"/>
            </a:xfrm>
            <a:prstGeom prst="rect">
              <a:avLst/>
            </a:prstGeom>
          </p:spPr>
        </p:pic>
        <p:pic>
          <p:nvPicPr>
            <p:cNvPr id="15" name="Picture 14" descr="cep-logo.jpg">
              <a:extLst>
                <a:ext uri="{FF2B5EF4-FFF2-40B4-BE49-F238E27FC236}">
                  <a16:creationId xmlns:a16="http://schemas.microsoft.com/office/drawing/2014/main" id="{951B76E7-1A18-4805-9427-894962E6A1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1755" y="5917922"/>
              <a:ext cx="1252099" cy="210065"/>
            </a:xfrm>
            <a:prstGeom prst="rect">
              <a:avLst/>
            </a:prstGeom>
          </p:spPr>
        </p:pic>
        <p:pic>
          <p:nvPicPr>
            <p:cNvPr id="16" name="Picture 15" descr="cwc-logo-en.jpg">
              <a:extLst>
                <a:ext uri="{FF2B5EF4-FFF2-40B4-BE49-F238E27FC236}">
                  <a16:creationId xmlns:a16="http://schemas.microsoft.com/office/drawing/2014/main" id="{7F2CE8F1-AD45-4536-A2A5-FE56E8EEDE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0850" y="5766139"/>
              <a:ext cx="863731" cy="496592"/>
            </a:xfrm>
            <a:prstGeom prst="rect">
              <a:avLst/>
            </a:prstGeom>
          </p:spPr>
        </p:pic>
        <p:pic>
          <p:nvPicPr>
            <p:cNvPr id="17" name="Picture 16" descr="cpso-logo.jpg">
              <a:extLst>
                <a:ext uri="{FF2B5EF4-FFF2-40B4-BE49-F238E27FC236}">
                  <a16:creationId xmlns:a16="http://schemas.microsoft.com/office/drawing/2014/main" id="{7DF49EAE-06F2-4C1D-B5B4-CD065675A1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1575" y="5781360"/>
              <a:ext cx="674306" cy="502467"/>
            </a:xfrm>
            <a:prstGeom prst="rect">
              <a:avLst/>
            </a:prstGeom>
          </p:spPr>
        </p:pic>
        <p:pic>
          <p:nvPicPr>
            <p:cNvPr id="18" name="Picture 17" descr="echo-logo.jpg">
              <a:extLst>
                <a:ext uri="{FF2B5EF4-FFF2-40B4-BE49-F238E27FC236}">
                  <a16:creationId xmlns:a16="http://schemas.microsoft.com/office/drawing/2014/main" id="{3C6E41C2-DE30-408B-BE1B-EB93EC78EC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4863" y="5866524"/>
              <a:ext cx="703953" cy="369839"/>
            </a:xfrm>
            <a:prstGeom prst="rect">
              <a:avLst/>
            </a:prstGeom>
          </p:spPr>
        </p:pic>
        <p:pic>
          <p:nvPicPr>
            <p:cNvPr id="19" name="Picture 18" descr="ehealthontario-logo.jpg">
              <a:extLst>
                <a:ext uri="{FF2B5EF4-FFF2-40B4-BE49-F238E27FC236}">
                  <a16:creationId xmlns:a16="http://schemas.microsoft.com/office/drawing/2014/main" id="{27E1687A-083C-4478-87FE-5CE5F78AAE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81996" y="5967210"/>
              <a:ext cx="1066948" cy="168465"/>
            </a:xfrm>
            <a:prstGeom prst="rect">
              <a:avLst/>
            </a:prstGeom>
          </p:spPr>
        </p:pic>
        <p:pic>
          <p:nvPicPr>
            <p:cNvPr id="20" name="Picture 19" descr="hqo-logo-en.jpg">
              <a:extLst>
                <a:ext uri="{FF2B5EF4-FFF2-40B4-BE49-F238E27FC236}">
                  <a16:creationId xmlns:a16="http://schemas.microsoft.com/office/drawing/2014/main" id="{98AD9198-3478-401C-BE33-DDF770CB062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6828" y="6280798"/>
              <a:ext cx="1092272" cy="567357"/>
            </a:xfrm>
            <a:prstGeom prst="rect">
              <a:avLst/>
            </a:prstGeom>
          </p:spPr>
        </p:pic>
        <p:pic>
          <p:nvPicPr>
            <p:cNvPr id="21" name="Picture 20" descr="ocfp-logo.jpg">
              <a:extLst>
                <a:ext uri="{FF2B5EF4-FFF2-40B4-BE49-F238E27FC236}">
                  <a16:creationId xmlns:a16="http://schemas.microsoft.com/office/drawing/2014/main" id="{D4220576-DB2C-4587-9195-DD8202DAA2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18425" y="6422999"/>
              <a:ext cx="1024851" cy="315339"/>
            </a:xfrm>
            <a:prstGeom prst="rect">
              <a:avLst/>
            </a:prstGeom>
          </p:spPr>
        </p:pic>
        <p:pic>
          <p:nvPicPr>
            <p:cNvPr id="22" name="Picture 21" descr="ocp-logo.jpg">
              <a:extLst>
                <a:ext uri="{FF2B5EF4-FFF2-40B4-BE49-F238E27FC236}">
                  <a16:creationId xmlns:a16="http://schemas.microsoft.com/office/drawing/2014/main" id="{2699896F-8944-42B8-9C94-7EC1356FA11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23206" y="6423151"/>
              <a:ext cx="902549" cy="293380"/>
            </a:xfrm>
            <a:prstGeom prst="rect">
              <a:avLst/>
            </a:prstGeom>
          </p:spPr>
        </p:pic>
        <p:pic>
          <p:nvPicPr>
            <p:cNvPr id="23" name="Picture 22" descr="ontariomd-logo-en.jpg">
              <a:extLst>
                <a:ext uri="{FF2B5EF4-FFF2-40B4-BE49-F238E27FC236}">
                  <a16:creationId xmlns:a16="http://schemas.microsoft.com/office/drawing/2014/main" id="{1A08394F-8C12-40DC-B64C-9D44F7D421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97962" y="6423153"/>
              <a:ext cx="978725" cy="282649"/>
            </a:xfrm>
            <a:prstGeom prst="rect">
              <a:avLst/>
            </a:prstGeom>
          </p:spPr>
        </p:pic>
        <p:pic>
          <p:nvPicPr>
            <p:cNvPr id="24" name="Picture 23">
              <a:extLst>
                <a:ext uri="{FF2B5EF4-FFF2-40B4-BE49-F238E27FC236}">
                  <a16:creationId xmlns:a16="http://schemas.microsoft.com/office/drawing/2014/main" id="{D74728C9-44AD-46C4-A236-C0D63A26F92F}"/>
                </a:ext>
              </a:extLst>
            </p:cNvPr>
            <p:cNvPicPr>
              <a:picLocks noChangeAspect="1"/>
            </p:cNvPicPr>
            <p:nvPr/>
          </p:nvPicPr>
          <p:blipFill>
            <a:blip r:embed="rId14"/>
            <a:stretch>
              <a:fillRect/>
            </a:stretch>
          </p:blipFill>
          <p:spPr>
            <a:xfrm>
              <a:off x="1489932" y="6275201"/>
              <a:ext cx="922355" cy="509140"/>
            </a:xfrm>
            <a:prstGeom prst="rect">
              <a:avLst/>
            </a:prstGeom>
          </p:spPr>
        </p:pic>
        <p:pic>
          <p:nvPicPr>
            <p:cNvPr id="25" name="Picture 24">
              <a:extLst>
                <a:ext uri="{FF2B5EF4-FFF2-40B4-BE49-F238E27FC236}">
                  <a16:creationId xmlns:a16="http://schemas.microsoft.com/office/drawing/2014/main" id="{57DC573E-37AE-4F5B-BB0C-AB3832A85F04}"/>
                </a:ext>
              </a:extLst>
            </p:cNvPr>
            <p:cNvPicPr>
              <a:picLocks noChangeAspect="1"/>
            </p:cNvPicPr>
            <p:nvPr/>
          </p:nvPicPr>
          <p:blipFill>
            <a:blip r:embed="rId15"/>
            <a:stretch>
              <a:fillRect/>
            </a:stretch>
          </p:blipFill>
          <p:spPr>
            <a:xfrm>
              <a:off x="2590281" y="6388125"/>
              <a:ext cx="928847" cy="389296"/>
            </a:xfrm>
            <a:prstGeom prst="rect">
              <a:avLst/>
            </a:prstGeom>
          </p:spPr>
        </p:pic>
        <p:pic>
          <p:nvPicPr>
            <p:cNvPr id="26" name="Picture 25">
              <a:extLst>
                <a:ext uri="{FF2B5EF4-FFF2-40B4-BE49-F238E27FC236}">
                  <a16:creationId xmlns:a16="http://schemas.microsoft.com/office/drawing/2014/main" id="{28AED07D-C226-4430-AFC7-8ED5434CCBE7}"/>
                </a:ext>
              </a:extLst>
            </p:cNvPr>
            <p:cNvPicPr>
              <a:picLocks noChangeAspect="1"/>
            </p:cNvPicPr>
            <p:nvPr/>
          </p:nvPicPr>
          <p:blipFill>
            <a:blip r:embed="rId16"/>
            <a:stretch>
              <a:fillRect/>
            </a:stretch>
          </p:blipFill>
          <p:spPr>
            <a:xfrm>
              <a:off x="7629831" y="6430542"/>
              <a:ext cx="1336984" cy="300255"/>
            </a:xfrm>
            <a:prstGeom prst="rect">
              <a:avLst/>
            </a:prstGeom>
          </p:spPr>
        </p:pic>
      </p:grpSp>
      <p:sp>
        <p:nvSpPr>
          <p:cNvPr id="3" name="Rectangle 2">
            <a:extLst>
              <a:ext uri="{FF2B5EF4-FFF2-40B4-BE49-F238E27FC236}">
                <a16:creationId xmlns:a16="http://schemas.microsoft.com/office/drawing/2014/main" id="{6B940D6C-614F-4DCB-AE7A-0284E1DB106F}"/>
              </a:ext>
            </a:extLst>
          </p:cNvPr>
          <p:cNvSpPr/>
          <p:nvPr/>
        </p:nvSpPr>
        <p:spPr>
          <a:xfrm>
            <a:off x="628780" y="1543985"/>
            <a:ext cx="8151707" cy="3477875"/>
          </a:xfrm>
          <a:prstGeom prst="rect">
            <a:avLst/>
          </a:prstGeom>
        </p:spPr>
        <p:txBody>
          <a:bodyPr wrap="square">
            <a:spAutoFit/>
          </a:bodyPr>
          <a:lstStyle/>
          <a:p>
            <a:r>
              <a:rPr lang="en-CA" sz="2000" b="1" u="none">
                <a:latin typeface="+mn-lt"/>
                <a:cs typeface="ＭＳ Ｐゴシック" pitchFamily="68" charset="-128"/>
              </a:rPr>
              <a:t>A multi-year concerted effort to improve pain management for the people of Ontario through a coordinated approach that aims to:</a:t>
            </a:r>
            <a:endParaRPr lang="en-US" sz="2000" b="1" u="none">
              <a:latin typeface="+mn-lt"/>
              <a:cs typeface="ＭＳ Ｐゴシック" pitchFamily="68" charset="-128"/>
            </a:endParaRPr>
          </a:p>
          <a:p>
            <a:endParaRPr lang="en-US" sz="2000" u="none">
              <a:latin typeface="+mn-lt"/>
              <a:cs typeface="ＭＳ Ｐゴシック" pitchFamily="68" charset="-128"/>
            </a:endParaRPr>
          </a:p>
          <a:p>
            <a:pPr marL="171450" lvl="0" indent="-171450">
              <a:buFont typeface="Arial" panose="020B0604020202020204" pitchFamily="34" charset="0"/>
              <a:buChar char="•"/>
            </a:pPr>
            <a:r>
              <a:rPr lang="en-CA" sz="2000" u="none">
                <a:latin typeface="+mn-lt"/>
                <a:cs typeface="ＭＳ Ｐゴシック" pitchFamily="68" charset="-128"/>
              </a:rPr>
              <a:t>Augment support for clinicians and patients in the best possible management of pain </a:t>
            </a:r>
            <a:endParaRPr lang="en-US" sz="2000" u="none">
              <a:latin typeface="+mn-lt"/>
              <a:cs typeface="ＭＳ Ｐゴシック" pitchFamily="68" charset="-128"/>
            </a:endParaRPr>
          </a:p>
          <a:p>
            <a:pPr marL="171450" lvl="0" indent="-171450">
              <a:buFont typeface="Arial" panose="020B0604020202020204" pitchFamily="34" charset="0"/>
              <a:buChar char="•"/>
            </a:pPr>
            <a:r>
              <a:rPr lang="en-CA" sz="2000" u="none">
                <a:latin typeface="+mn-lt"/>
                <a:cs typeface="ＭＳ Ｐゴシック" pitchFamily="68" charset="-128"/>
              </a:rPr>
              <a:t>Improve connections to services and supports to enhance decision-making</a:t>
            </a:r>
            <a:endParaRPr lang="en-US" sz="2000" u="none">
              <a:latin typeface="+mn-lt"/>
              <a:cs typeface="ＭＳ Ｐゴシック" pitchFamily="68" charset="-128"/>
            </a:endParaRPr>
          </a:p>
          <a:p>
            <a:pPr marL="171450" lvl="0" indent="-171450">
              <a:buFont typeface="Arial" panose="020B0604020202020204" pitchFamily="34" charset="0"/>
              <a:buChar char="•"/>
            </a:pPr>
            <a:r>
              <a:rPr lang="en-CA" sz="2000" u="none">
                <a:latin typeface="+mn-lt"/>
                <a:cs typeface="ＭＳ Ｐゴシック" pitchFamily="68" charset="-128"/>
              </a:rPr>
              <a:t>Help clinicians reflect on and assess patients currently being prescribed an opioid and, where appropriate, consider alternatives</a:t>
            </a:r>
            <a:endParaRPr lang="en-US" sz="2000" u="none">
              <a:latin typeface="+mn-lt"/>
              <a:cs typeface="ＭＳ Ｐゴシック" pitchFamily="68" charset="-128"/>
            </a:endParaRPr>
          </a:p>
          <a:p>
            <a:pPr marL="171450" lvl="0" indent="-171450">
              <a:buFont typeface="Arial" panose="020B0604020202020204" pitchFamily="34" charset="0"/>
              <a:buChar char="•"/>
            </a:pPr>
            <a:r>
              <a:rPr lang="en-CA" sz="2000" u="none">
                <a:latin typeface="+mn-lt"/>
                <a:cs typeface="ＭＳ Ｐゴシック" pitchFamily="68" charset="-128"/>
              </a:rPr>
              <a:t>Lessen new starts of opioids, where appropriate </a:t>
            </a:r>
            <a:endParaRPr lang="en-US" sz="2000" u="none">
              <a:latin typeface="+mn-lt"/>
              <a:cs typeface="ＭＳ Ｐゴシック" pitchFamily="68" charset="-128"/>
            </a:endParaRPr>
          </a:p>
          <a:p>
            <a:pPr marL="171450" lvl="0" indent="-171450">
              <a:buFont typeface="Arial" panose="020B0604020202020204" pitchFamily="34" charset="0"/>
              <a:buChar char="•"/>
            </a:pPr>
            <a:r>
              <a:rPr lang="en-CA" sz="2000" u="none">
                <a:latin typeface="+mn-lt"/>
                <a:cs typeface="ＭＳ Ｐゴシック" pitchFamily="68" charset="-128"/>
              </a:rPr>
              <a:t>Improve the effective management of opioid use disorder</a:t>
            </a:r>
            <a:endParaRPr lang="en-US" sz="2000" u="none">
              <a:latin typeface="+mn-lt"/>
              <a:cs typeface="ＭＳ Ｐゴシック" pitchFamily="68" charset="-128"/>
            </a:endParaRPr>
          </a:p>
        </p:txBody>
      </p:sp>
    </p:spTree>
    <p:extLst>
      <p:ext uri="{BB962C8B-B14F-4D97-AF65-F5344CB8AC3E}">
        <p14:creationId xmlns:p14="http://schemas.microsoft.com/office/powerpoint/2010/main" val="4162934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448" y="1593747"/>
            <a:ext cx="7765023" cy="1969761"/>
          </a:xfrm>
        </p:spPr>
        <p:txBody>
          <a:bodyPr/>
          <a:lstStyle/>
          <a:p>
            <a:r>
              <a:rPr lang="en-US" sz="4800"/>
              <a:t>Why A Quality Standard for </a:t>
            </a:r>
            <a:r>
              <a:rPr lang="en-CA" sz="4800"/>
              <a:t>Low Back Pain </a:t>
            </a:r>
            <a:r>
              <a:rPr lang="en-US" sz="4800"/>
              <a:t>in Ontario?</a:t>
            </a:r>
            <a:br>
              <a:rPr lang="en-US">
                <a:solidFill>
                  <a:schemeClr val="tx1"/>
                </a:solidFill>
                <a:latin typeface="MS PGothic"/>
              </a:rPr>
            </a:br>
            <a:endParaRPr lang="en-US"/>
          </a:p>
        </p:txBody>
      </p:sp>
    </p:spTree>
    <p:custDataLst>
      <p:tags r:id="rId1"/>
    </p:custDataLst>
    <p:extLst>
      <p:ext uri="{BB962C8B-B14F-4D97-AF65-F5344CB8AC3E}">
        <p14:creationId xmlns:p14="http://schemas.microsoft.com/office/powerpoint/2010/main" val="2577171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076628" y="1388151"/>
            <a:ext cx="3610394" cy="3970318"/>
          </a:xfrm>
          <a:prstGeom prst="rect">
            <a:avLst/>
          </a:prstGeom>
          <a:noFill/>
        </p:spPr>
        <p:txBody>
          <a:bodyPr wrap="square" rtlCol="0" anchor="t">
            <a:spAutoFit/>
          </a:bodyPr>
          <a:lstStyle/>
          <a:p>
            <a:pPr algn="ctr"/>
            <a:r>
              <a:rPr lang="en-CA" sz="3600" b="1" u="none">
                <a:solidFill>
                  <a:srgbClr val="00788A"/>
                </a:solidFill>
              </a:rPr>
              <a:t>Eight in 10 </a:t>
            </a:r>
            <a:r>
              <a:rPr lang="en-CA" sz="3600" u="none">
                <a:solidFill>
                  <a:srgbClr val="00788A"/>
                </a:solidFill>
              </a:rPr>
              <a:t>people experience acute LBP at least once in their lifetime.</a:t>
            </a:r>
          </a:p>
          <a:p>
            <a:pPr algn="ctr"/>
            <a:endParaRPr lang="en-CA" sz="3600" u="none"/>
          </a:p>
        </p:txBody>
      </p:sp>
      <p:sp>
        <p:nvSpPr>
          <p:cNvPr id="38" name="TextBox 37">
            <a:extLst>
              <a:ext uri="{FF2B5EF4-FFF2-40B4-BE49-F238E27FC236}">
                <a16:creationId xmlns:a16="http://schemas.microsoft.com/office/drawing/2014/main" id="{D6047C40-F5BD-49AB-9B14-7EC028A3443F}"/>
              </a:ext>
            </a:extLst>
          </p:cNvPr>
          <p:cNvSpPr txBox="1"/>
          <p:nvPr/>
        </p:nvSpPr>
        <p:spPr>
          <a:xfrm>
            <a:off x="91330" y="5338891"/>
            <a:ext cx="8938038" cy="938719"/>
          </a:xfrm>
          <a:prstGeom prst="rect">
            <a:avLst/>
          </a:prstGeom>
          <a:noFill/>
        </p:spPr>
        <p:txBody>
          <a:bodyPr wrap="square" rtlCol="0">
            <a:spAutoFit/>
          </a:bodyPr>
          <a:lstStyle/>
          <a:p>
            <a:r>
              <a:rPr lang="en-US" sz="1100" u="none"/>
              <a:t>Source: National Institute for Health and Care Excellence. Low back pain and sciatica in over 16s: assessment and management [Internet]. London (UK): The Institute; 2016 [cited 2017 Oct]. Available from: https://</a:t>
            </a:r>
            <a:r>
              <a:rPr lang="en-US" sz="1100" u="none" err="1"/>
              <a:t>www.nice.org.uk</a:t>
            </a:r>
            <a:r>
              <a:rPr lang="en-US" sz="1100" u="none"/>
              <a:t>/guidance/ng59/resources/low-back-pain-and-sciatica-in-over-16s-assessment-and-management-pdf-183752169363</a:t>
            </a:r>
          </a:p>
          <a:p>
            <a:endParaRPr lang="en-US" sz="1100" u="none"/>
          </a:p>
          <a:p>
            <a:r>
              <a:rPr lang="en-US" sz="1100" u="none"/>
              <a:t>Bone and Joint Canada. Low back pain. Toronto (ON): 2014 [cited 2018 Dec]. Available from http://</a:t>
            </a:r>
            <a:r>
              <a:rPr lang="en-US" sz="1100" u="none" err="1"/>
              <a:t>boneandjointcanada.com</a:t>
            </a:r>
            <a:r>
              <a:rPr lang="en-US" sz="1100" u="none"/>
              <a:t>/low-back-pain</a:t>
            </a:r>
            <a:endParaRPr lang="en-CA" sz="1100" u="none"/>
          </a:p>
        </p:txBody>
      </p:sp>
      <p:pic>
        <p:nvPicPr>
          <p:cNvPr id="39" name="Graphic 38">
            <a:extLst>
              <a:ext uri="{FF2B5EF4-FFF2-40B4-BE49-F238E27FC236}">
                <a16:creationId xmlns:a16="http://schemas.microsoft.com/office/drawing/2014/main" id="{016A5103-969B-734D-BFA6-7837F4B48D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16577" y="1237892"/>
            <a:ext cx="1143772" cy="1143772"/>
          </a:xfrm>
          <a:prstGeom prst="rect">
            <a:avLst/>
          </a:prstGeom>
        </p:spPr>
      </p:pic>
      <p:pic>
        <p:nvPicPr>
          <p:cNvPr id="41" name="Graphic 40">
            <a:extLst>
              <a:ext uri="{FF2B5EF4-FFF2-40B4-BE49-F238E27FC236}">
                <a16:creationId xmlns:a16="http://schemas.microsoft.com/office/drawing/2014/main" id="{E282D778-3A45-F14A-BA1F-F213BF7C3B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39788" y="3721394"/>
            <a:ext cx="1285670" cy="1285670"/>
          </a:xfrm>
          <a:prstGeom prst="rect">
            <a:avLst/>
          </a:prstGeom>
        </p:spPr>
      </p:pic>
      <p:pic>
        <p:nvPicPr>
          <p:cNvPr id="42" name="Graphic 41">
            <a:extLst>
              <a:ext uri="{FF2B5EF4-FFF2-40B4-BE49-F238E27FC236}">
                <a16:creationId xmlns:a16="http://schemas.microsoft.com/office/drawing/2014/main" id="{8F647720-D727-B749-8A8C-E31452E933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53464" y="3820921"/>
            <a:ext cx="1143772" cy="1143772"/>
          </a:xfrm>
          <a:prstGeom prst="rect">
            <a:avLst/>
          </a:prstGeom>
        </p:spPr>
      </p:pic>
      <p:pic>
        <p:nvPicPr>
          <p:cNvPr id="66" name="Graphic 65">
            <a:extLst>
              <a:ext uri="{FF2B5EF4-FFF2-40B4-BE49-F238E27FC236}">
                <a16:creationId xmlns:a16="http://schemas.microsoft.com/office/drawing/2014/main" id="{43C9BFEA-B652-9F4D-BDE5-53AC5BF0384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50078" y="2702613"/>
            <a:ext cx="981083" cy="981083"/>
          </a:xfrm>
          <a:prstGeom prst="rect">
            <a:avLst/>
          </a:prstGeom>
        </p:spPr>
      </p:pic>
      <p:pic>
        <p:nvPicPr>
          <p:cNvPr id="67" name="Graphic 66">
            <a:extLst>
              <a:ext uri="{FF2B5EF4-FFF2-40B4-BE49-F238E27FC236}">
                <a16:creationId xmlns:a16="http://schemas.microsoft.com/office/drawing/2014/main" id="{BDA4C53F-EED8-FE40-AEE5-A35CC9D183D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2428" y="3953456"/>
            <a:ext cx="1053608" cy="1053608"/>
          </a:xfrm>
          <a:prstGeom prst="rect">
            <a:avLst/>
          </a:prstGeom>
        </p:spPr>
      </p:pic>
      <p:pic>
        <p:nvPicPr>
          <p:cNvPr id="68" name="Graphic 67">
            <a:extLst>
              <a:ext uri="{FF2B5EF4-FFF2-40B4-BE49-F238E27FC236}">
                <a16:creationId xmlns:a16="http://schemas.microsoft.com/office/drawing/2014/main" id="{FD95898C-B589-F141-B4E5-F753FE4FE36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491708" y="2470564"/>
            <a:ext cx="1348655" cy="1348655"/>
          </a:xfrm>
          <a:prstGeom prst="rect">
            <a:avLst/>
          </a:prstGeom>
        </p:spPr>
      </p:pic>
      <p:pic>
        <p:nvPicPr>
          <p:cNvPr id="69" name="Graphic 68">
            <a:extLst>
              <a:ext uri="{FF2B5EF4-FFF2-40B4-BE49-F238E27FC236}">
                <a16:creationId xmlns:a16="http://schemas.microsoft.com/office/drawing/2014/main" id="{FA4A734E-F3C1-604B-A95A-65331364A41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086824" y="1116322"/>
            <a:ext cx="1455713" cy="1455713"/>
          </a:xfrm>
          <a:prstGeom prst="rect">
            <a:avLst/>
          </a:prstGeom>
        </p:spPr>
      </p:pic>
      <p:pic>
        <p:nvPicPr>
          <p:cNvPr id="70" name="Graphic 69">
            <a:extLst>
              <a:ext uri="{FF2B5EF4-FFF2-40B4-BE49-F238E27FC236}">
                <a16:creationId xmlns:a16="http://schemas.microsoft.com/office/drawing/2014/main" id="{881C0F17-A083-124D-BFCF-763920B88C94}"/>
              </a:ext>
            </a:extLst>
          </p:cNvPr>
          <p:cNvPicPr>
            <a:picLocks noChangeAspect="1"/>
          </p:cNvPicPr>
          <p:nvPr/>
        </p:nvPicPr>
        <p:blipFill>
          <a:blip r:embed="rId17">
            <a:extLst>
              <a:ext uri="{96DAC541-7B7A-43D3-8B79-37D633B846F1}">
                <asvg:svgBlip xmlns:asvg="http://schemas.microsoft.com/office/drawing/2016/SVG/main" r:embed="rId10"/>
              </a:ext>
            </a:extLst>
          </a:blip>
          <a:stretch>
            <a:fillRect/>
          </a:stretch>
        </p:blipFill>
        <p:spPr>
          <a:xfrm>
            <a:off x="519506" y="2675447"/>
            <a:ext cx="981083" cy="981083"/>
          </a:xfrm>
          <a:prstGeom prst="rect">
            <a:avLst/>
          </a:prstGeom>
        </p:spPr>
      </p:pic>
      <p:pic>
        <p:nvPicPr>
          <p:cNvPr id="71" name="Graphic 70">
            <a:extLst>
              <a:ext uri="{FF2B5EF4-FFF2-40B4-BE49-F238E27FC236}">
                <a16:creationId xmlns:a16="http://schemas.microsoft.com/office/drawing/2014/main" id="{187BA9CD-83FA-1C4A-A4A0-85A7B30E56B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739235" y="2417034"/>
            <a:ext cx="1455713" cy="1455713"/>
          </a:xfrm>
          <a:prstGeom prst="rect">
            <a:avLst/>
          </a:prstGeom>
        </p:spPr>
      </p:pic>
      <p:pic>
        <p:nvPicPr>
          <p:cNvPr id="72" name="Graphic 71">
            <a:extLst>
              <a:ext uri="{FF2B5EF4-FFF2-40B4-BE49-F238E27FC236}">
                <a16:creationId xmlns:a16="http://schemas.microsoft.com/office/drawing/2014/main" id="{E5727EED-8C8F-AE40-9FDA-CD1C672FBA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5440" y="1129132"/>
            <a:ext cx="1285670" cy="1285670"/>
          </a:xfrm>
          <a:prstGeom prst="rect">
            <a:avLst/>
          </a:prstGeom>
        </p:spPr>
      </p:pic>
    </p:spTree>
    <p:extLst>
      <p:ext uri="{BB962C8B-B14F-4D97-AF65-F5344CB8AC3E}">
        <p14:creationId xmlns:p14="http://schemas.microsoft.com/office/powerpoint/2010/main" val="260473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704522-92EF-4554-8C39-38F857C4A769}"/>
              </a:ext>
            </a:extLst>
          </p:cNvPr>
          <p:cNvSpPr>
            <a:spLocks noGrp="1"/>
          </p:cNvSpPr>
          <p:nvPr>
            <p:ph type="title"/>
          </p:nvPr>
        </p:nvSpPr>
        <p:spPr>
          <a:xfrm>
            <a:off x="457200" y="503590"/>
            <a:ext cx="8229600" cy="706437"/>
          </a:xfrm>
        </p:spPr>
        <p:txBody>
          <a:bodyPr>
            <a:noAutofit/>
          </a:bodyPr>
          <a:lstStyle/>
          <a:p>
            <a:pPr algn="just"/>
            <a:r>
              <a:rPr lang="en-US" sz="1800"/>
              <a:t>Across regions in Ontario, there is variation in emergency department visits for people with acute low back pain  </a:t>
            </a:r>
          </a:p>
        </p:txBody>
      </p:sp>
      <p:sp>
        <p:nvSpPr>
          <p:cNvPr id="5" name="Rectangle 4">
            <a:extLst>
              <a:ext uri="{FF2B5EF4-FFF2-40B4-BE49-F238E27FC236}">
                <a16:creationId xmlns:a16="http://schemas.microsoft.com/office/drawing/2014/main" id="{DA069E8B-3652-4C37-A548-9C7BA41A1B21}"/>
              </a:ext>
            </a:extLst>
          </p:cNvPr>
          <p:cNvSpPr/>
          <p:nvPr/>
        </p:nvSpPr>
        <p:spPr>
          <a:xfrm>
            <a:off x="457200" y="1376297"/>
            <a:ext cx="8098971" cy="738664"/>
          </a:xfrm>
          <a:prstGeom prst="rect">
            <a:avLst/>
          </a:prstGeom>
        </p:spPr>
        <p:txBody>
          <a:bodyPr wrap="square" anchor="t">
            <a:spAutoFit/>
          </a:bodyPr>
          <a:lstStyle/>
          <a:p>
            <a:pPr algn="just"/>
            <a:r>
              <a:rPr lang="en-CA" u="none"/>
              <a:t>Percentage of people aged 16 and older who seek physician or emergency department care for a first episode of acute low back pain who subsequently present to the emergency department for low back pain within 90 days, by region, 2016/17</a:t>
            </a:r>
          </a:p>
        </p:txBody>
      </p:sp>
      <p:sp>
        <p:nvSpPr>
          <p:cNvPr id="7" name="TextBox 6">
            <a:extLst>
              <a:ext uri="{FF2B5EF4-FFF2-40B4-BE49-F238E27FC236}">
                <a16:creationId xmlns:a16="http://schemas.microsoft.com/office/drawing/2014/main" id="{F6396D16-49C2-4F2D-A543-FE4ED299C5E9}"/>
              </a:ext>
            </a:extLst>
          </p:cNvPr>
          <p:cNvSpPr txBox="1"/>
          <p:nvPr/>
        </p:nvSpPr>
        <p:spPr>
          <a:xfrm>
            <a:off x="457200" y="6239816"/>
            <a:ext cx="8688199" cy="461665"/>
          </a:xfrm>
          <a:prstGeom prst="rect">
            <a:avLst/>
          </a:prstGeom>
          <a:noFill/>
        </p:spPr>
        <p:txBody>
          <a:bodyPr wrap="square" rtlCol="0" anchor="t">
            <a:spAutoFit/>
          </a:bodyPr>
          <a:lstStyle/>
          <a:p>
            <a:r>
              <a:rPr lang="en-US" sz="800" u="none"/>
              <a:t>Note: Age- and sex-standardized rates.</a:t>
            </a:r>
            <a:endParaRPr lang="en-CA" sz="800" u="none">
              <a:cs typeface="Arial"/>
            </a:endParaRPr>
          </a:p>
          <a:p>
            <a:r>
              <a:rPr lang="en-CA" sz="800" u="none"/>
              <a:t>Source: Ontario Health Insurance Plan Claims Database (OHIP), National Ambulatory Care Reporting System (NACRS), Discharge Abstract Database </a:t>
            </a:r>
            <a:endParaRPr lang="en-CA" sz="800" u="none">
              <a:cs typeface="Arial"/>
            </a:endParaRPr>
          </a:p>
          <a:p>
            <a:r>
              <a:rPr lang="en-CA" sz="800" u="none"/>
              <a:t>              (DAD), Registered Persons Database (RPDB), provided by the Institute for Clinical </a:t>
            </a:r>
            <a:r>
              <a:rPr lang="en-CA" sz="800" u="none">
                <a:cs typeface="Arial"/>
              </a:rPr>
              <a:t>Evaluative Sciences (ICES).</a:t>
            </a:r>
            <a:endParaRPr lang="en-CA" sz="1100">
              <a:cs typeface="Arial"/>
            </a:endParaRPr>
          </a:p>
        </p:txBody>
      </p:sp>
      <p:graphicFrame>
        <p:nvGraphicFramePr>
          <p:cNvPr id="6" name="Chart 5">
            <a:extLst>
              <a:ext uri="{FF2B5EF4-FFF2-40B4-BE49-F238E27FC236}">
                <a16:creationId xmlns:a16="http://schemas.microsoft.com/office/drawing/2014/main" id="{2A979EEF-CF21-4D4C-9C04-1C80BEAD2CB7}"/>
              </a:ext>
            </a:extLst>
          </p:cNvPr>
          <p:cNvGraphicFramePr>
            <a:graphicFrameLocks/>
          </p:cNvGraphicFramePr>
          <p:nvPr>
            <p:extLst>
              <p:ext uri="{D42A27DB-BD31-4B8C-83A1-F6EECF244321}">
                <p14:modId xmlns:p14="http://schemas.microsoft.com/office/powerpoint/2010/main" val="1616663526"/>
              </p:ext>
            </p:extLst>
          </p:nvPr>
        </p:nvGraphicFramePr>
        <p:xfrm>
          <a:off x="457199" y="2456427"/>
          <a:ext cx="8098971" cy="3518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0672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704522-92EF-4554-8C39-38F857C4A769}"/>
              </a:ext>
            </a:extLst>
          </p:cNvPr>
          <p:cNvSpPr>
            <a:spLocks noGrp="1"/>
          </p:cNvSpPr>
          <p:nvPr>
            <p:ph type="title"/>
          </p:nvPr>
        </p:nvSpPr>
        <p:spPr>
          <a:xfrm>
            <a:off x="457200" y="503590"/>
            <a:ext cx="8229600" cy="706437"/>
          </a:xfrm>
        </p:spPr>
        <p:txBody>
          <a:bodyPr>
            <a:noAutofit/>
          </a:bodyPr>
          <a:lstStyle/>
          <a:p>
            <a:pPr algn="just"/>
            <a:r>
              <a:rPr lang="en-US" sz="1800"/>
              <a:t>Emergency department visits for acute low back pain are higher for people who live in lower-income </a:t>
            </a:r>
            <a:r>
              <a:rPr lang="en-US" sz="1800" err="1"/>
              <a:t>neighbourhoods</a:t>
            </a:r>
            <a:endParaRPr lang="en-US" sz="1800"/>
          </a:p>
        </p:txBody>
      </p:sp>
      <p:sp>
        <p:nvSpPr>
          <p:cNvPr id="5" name="Rectangle 4">
            <a:extLst>
              <a:ext uri="{FF2B5EF4-FFF2-40B4-BE49-F238E27FC236}">
                <a16:creationId xmlns:a16="http://schemas.microsoft.com/office/drawing/2014/main" id="{DA069E8B-3652-4C37-A548-9C7BA41A1B21}"/>
              </a:ext>
            </a:extLst>
          </p:cNvPr>
          <p:cNvSpPr/>
          <p:nvPr/>
        </p:nvSpPr>
        <p:spPr>
          <a:xfrm>
            <a:off x="456487" y="1362969"/>
            <a:ext cx="8362198" cy="738664"/>
          </a:xfrm>
          <a:prstGeom prst="rect">
            <a:avLst/>
          </a:prstGeom>
        </p:spPr>
        <p:txBody>
          <a:bodyPr wrap="square" anchor="t">
            <a:spAutoFit/>
          </a:bodyPr>
          <a:lstStyle/>
          <a:p>
            <a:pPr algn="just"/>
            <a:r>
              <a:rPr lang="en-CA" u="none"/>
              <a:t>Percentage of people aged 16 and older who seek physician or emergency department care for a first episode of acute low back pain who subsequently present to the emergency department for low back pain within 90 days, by neighbourhood income quintile, 2016/17</a:t>
            </a:r>
          </a:p>
        </p:txBody>
      </p:sp>
      <p:sp>
        <p:nvSpPr>
          <p:cNvPr id="2" name="TextBox 1">
            <a:extLst>
              <a:ext uri="{FF2B5EF4-FFF2-40B4-BE49-F238E27FC236}">
                <a16:creationId xmlns:a16="http://schemas.microsoft.com/office/drawing/2014/main" id="{10C312C1-5AEA-4CFF-85B9-1660B55B88FF}"/>
              </a:ext>
            </a:extLst>
          </p:cNvPr>
          <p:cNvSpPr txBox="1"/>
          <p:nvPr/>
        </p:nvSpPr>
        <p:spPr>
          <a:xfrm>
            <a:off x="456487" y="6164866"/>
            <a:ext cx="7814250" cy="584775"/>
          </a:xfrm>
          <a:prstGeom prst="rect">
            <a:avLst/>
          </a:prstGeom>
          <a:noFill/>
        </p:spPr>
        <p:txBody>
          <a:bodyPr wrap="square" rtlCol="0" anchor="t">
            <a:spAutoFit/>
          </a:bodyPr>
          <a:lstStyle/>
          <a:p>
            <a:r>
              <a:rPr lang="en-US" sz="800" u="none"/>
              <a:t>Note: Age- and sex-standardized rates.</a:t>
            </a:r>
            <a:endParaRPr lang="en-CA" sz="800" u="none">
              <a:cs typeface="Arial"/>
            </a:endParaRPr>
          </a:p>
          <a:p>
            <a:r>
              <a:rPr lang="en-CA" sz="800" u="none"/>
              <a:t>Source: Ontario Health Insurance Plan Claims Database (OHIP), National Ambulatory Care Reporting System (NACRS), Discharge Abstract Database </a:t>
            </a:r>
            <a:endParaRPr lang="en-US" sz="800" u="none"/>
          </a:p>
          <a:p>
            <a:r>
              <a:rPr lang="en-CA" sz="800" u="none"/>
              <a:t>       </a:t>
            </a:r>
            <a:r>
              <a:rPr lang="en-CA" sz="800" u="none">
                <a:cs typeface="Arial"/>
              </a:rPr>
              <a:t> </a:t>
            </a:r>
            <a:r>
              <a:rPr lang="en-CA" sz="800" u="none"/>
              <a:t>      (DAD), Registered Persons Database (RPDB), provided by the Institute for Clinical </a:t>
            </a:r>
            <a:r>
              <a:rPr lang="en-CA" sz="800" u="none">
                <a:cs typeface="Arial"/>
              </a:rPr>
              <a:t>Evaluative Sciences (ICES).</a:t>
            </a:r>
          </a:p>
          <a:p>
            <a:endParaRPr lang="en-US" sz="800" u="none">
              <a:cs typeface="Arial"/>
            </a:endParaRPr>
          </a:p>
        </p:txBody>
      </p:sp>
      <p:graphicFrame>
        <p:nvGraphicFramePr>
          <p:cNvPr id="6" name="Chart 5">
            <a:extLst>
              <a:ext uri="{FF2B5EF4-FFF2-40B4-BE49-F238E27FC236}">
                <a16:creationId xmlns:a16="http://schemas.microsoft.com/office/drawing/2014/main" id="{6C0B9074-0D8F-41F5-9A01-B74E89069F01}"/>
              </a:ext>
            </a:extLst>
          </p:cNvPr>
          <p:cNvGraphicFramePr>
            <a:graphicFrameLocks/>
          </p:cNvGraphicFramePr>
          <p:nvPr>
            <p:extLst>
              <p:ext uri="{D42A27DB-BD31-4B8C-83A1-F6EECF244321}">
                <p14:modId xmlns:p14="http://schemas.microsoft.com/office/powerpoint/2010/main" val="3233479462"/>
              </p:ext>
            </p:extLst>
          </p:nvPr>
        </p:nvGraphicFramePr>
        <p:xfrm>
          <a:off x="456486" y="2394805"/>
          <a:ext cx="8230313" cy="35049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3730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1A136EE4-1C19-4A73-98BA-3D3ECA9A436F}" type="slidenum">
              <a:rPr lang="en-US" altLang="en-US" smtClean="0"/>
              <a:pPr/>
              <a:t>18</a:t>
            </a:fld>
            <a:endParaRPr lang="en-US" altLang="en-US"/>
          </a:p>
        </p:txBody>
      </p:sp>
      <p:sp>
        <p:nvSpPr>
          <p:cNvPr id="3" name="Rectangle 2"/>
          <p:cNvSpPr/>
          <p:nvPr/>
        </p:nvSpPr>
        <p:spPr>
          <a:xfrm>
            <a:off x="4572000" y="1023618"/>
            <a:ext cx="4283318" cy="4031873"/>
          </a:xfrm>
          <a:prstGeom prst="rect">
            <a:avLst/>
          </a:prstGeom>
        </p:spPr>
        <p:txBody>
          <a:bodyPr wrap="square">
            <a:spAutoFit/>
          </a:bodyPr>
          <a:lstStyle/>
          <a:p>
            <a:r>
              <a:rPr lang="en-US" sz="3200" u="none"/>
              <a:t>90% of acute LBP is not caused by serious illness. </a:t>
            </a:r>
            <a:r>
              <a:rPr lang="en-US" sz="3200" b="1" u="none"/>
              <a:t>Diagnostic imaging is being used more often than necessary </a:t>
            </a:r>
            <a:r>
              <a:rPr lang="en-US" sz="3200" u="none"/>
              <a:t>and is not required in the majority of LBP cases.</a:t>
            </a:r>
            <a:endParaRPr lang="en-CA" sz="3200" u="none"/>
          </a:p>
        </p:txBody>
      </p:sp>
      <p:sp>
        <p:nvSpPr>
          <p:cNvPr id="7" name="TextBox 6">
            <a:extLst>
              <a:ext uri="{FF2B5EF4-FFF2-40B4-BE49-F238E27FC236}">
                <a16:creationId xmlns:a16="http://schemas.microsoft.com/office/drawing/2014/main" id="{963C2469-0F15-4133-9D2B-E197ECC46A87}"/>
              </a:ext>
            </a:extLst>
          </p:cNvPr>
          <p:cNvSpPr txBox="1"/>
          <p:nvPr/>
        </p:nvSpPr>
        <p:spPr>
          <a:xfrm>
            <a:off x="548639" y="5821482"/>
            <a:ext cx="8072847" cy="430887"/>
          </a:xfrm>
          <a:prstGeom prst="rect">
            <a:avLst/>
          </a:prstGeom>
          <a:noFill/>
        </p:spPr>
        <p:txBody>
          <a:bodyPr wrap="square" rtlCol="0" anchor="t">
            <a:spAutoFit/>
          </a:bodyPr>
          <a:lstStyle/>
          <a:p>
            <a:r>
              <a:rPr lang="en-CA" sz="1100" u="none"/>
              <a:t>Source: Back Care Canada. Key facts about back and back-related leg pain [Internet]. </a:t>
            </a:r>
            <a:r>
              <a:rPr lang="en-CA" sz="1100" u="none" err="1"/>
              <a:t>Markdale</a:t>
            </a:r>
            <a:r>
              <a:rPr lang="en-CA" sz="1100" u="none"/>
              <a:t> (ON): Canadian Spine Society; 2013 [cited 2017 May 23]. Available from:</a:t>
            </a:r>
            <a:r>
              <a:rPr lang="en-CA" sz="1100" u="none">
                <a:hlinkClick r:id="rId2"/>
              </a:rPr>
              <a:t> http://</a:t>
            </a:r>
            <a:r>
              <a:rPr lang="en-CA" sz="1100" u="none" err="1">
                <a:hlinkClick r:id="rId2"/>
              </a:rPr>
              <a:t>backcarecanada.ca</a:t>
            </a:r>
            <a:r>
              <a:rPr lang="en-CA" sz="1100" u="none">
                <a:hlinkClick r:id="rId2"/>
              </a:rPr>
              <a:t>/key-facts-about-back-</a:t>
            </a:r>
            <a:r>
              <a:rPr lang="en-CA" sz="1100" u="none" err="1">
                <a:hlinkClick r:id="rId2"/>
              </a:rPr>
              <a:t>andor</a:t>
            </a:r>
            <a:r>
              <a:rPr lang="en-CA" sz="1100" u="none">
                <a:hlinkClick r:id="rId2"/>
              </a:rPr>
              <a:t>-leg-pain</a:t>
            </a:r>
            <a:endParaRPr lang="en-CA" sz="1100" u="none"/>
          </a:p>
        </p:txBody>
      </p:sp>
      <p:pic>
        <p:nvPicPr>
          <p:cNvPr id="4" name="Graphic 3">
            <a:extLst>
              <a:ext uri="{FF2B5EF4-FFF2-40B4-BE49-F238E27FC236}">
                <a16:creationId xmlns:a16="http://schemas.microsoft.com/office/drawing/2014/main" id="{A6743645-1DA1-5F41-AE98-92CFEC8E97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527" y="1023618"/>
            <a:ext cx="4031873" cy="4031873"/>
          </a:xfrm>
          <a:prstGeom prst="rect">
            <a:avLst/>
          </a:prstGeom>
        </p:spPr>
      </p:pic>
    </p:spTree>
    <p:extLst>
      <p:ext uri="{BB962C8B-B14F-4D97-AF65-F5344CB8AC3E}">
        <p14:creationId xmlns:p14="http://schemas.microsoft.com/office/powerpoint/2010/main" val="3184694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p>
        </p:txBody>
      </p:sp>
      <p:sp>
        <p:nvSpPr>
          <p:cNvPr id="3" name="Content Placeholder 2"/>
          <p:cNvSpPr>
            <a:spLocks noGrp="1"/>
          </p:cNvSpPr>
          <p:nvPr>
            <p:ph idx="1"/>
          </p:nvPr>
        </p:nvSpPr>
        <p:spPr/>
        <p:txBody>
          <a:bodyPr/>
          <a:lstStyle/>
          <a:p>
            <a:r>
              <a:rPr lang="en-US" sz="2000" b="1"/>
              <a:t>Overview of Quality Standards </a:t>
            </a:r>
            <a:br>
              <a:rPr lang="en-US" sz="2000" b="1"/>
            </a:br>
            <a:r>
              <a:rPr lang="en-US" sz="2000"/>
              <a:t>What are they? How are they used?​</a:t>
            </a:r>
          </a:p>
          <a:p>
            <a:r>
              <a:rPr lang="en-US" sz="2000" b="1"/>
              <a:t>Why this Quality Standard is needed? </a:t>
            </a:r>
            <a:br>
              <a:rPr lang="en-US" sz="2000" b="1"/>
            </a:br>
            <a:r>
              <a:rPr lang="en-US" sz="2000"/>
              <a:t>Gaps and variations in quality of care for people living with low back pain (LBP) in Ontario</a:t>
            </a:r>
          </a:p>
          <a:p>
            <a:r>
              <a:rPr lang="en-US" sz="2000" b="1"/>
              <a:t>How success can be measured </a:t>
            </a:r>
            <a:br>
              <a:rPr lang="en-US" sz="2000" b="1"/>
            </a:br>
            <a:r>
              <a:rPr lang="en-US" sz="2000"/>
              <a:t>Indicators that can help measure your quality improvement efforts</a:t>
            </a:r>
            <a:endParaRPr lang="en-US" sz="2000" b="1"/>
          </a:p>
          <a:p>
            <a:r>
              <a:rPr lang="en-US" sz="2000" b="1"/>
              <a:t>Quality statements in brief</a:t>
            </a:r>
            <a:br>
              <a:rPr lang="en-US" sz="2000" b="1"/>
            </a:br>
            <a:r>
              <a:rPr lang="en-US" sz="2000"/>
              <a:t>The key recommendations in the low back pain quality standard </a:t>
            </a:r>
          </a:p>
          <a:p>
            <a:endParaRPr lang="en-US" sz="2000"/>
          </a:p>
        </p:txBody>
      </p:sp>
    </p:spTree>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704522-92EF-4554-8C39-38F857C4A769}"/>
              </a:ext>
            </a:extLst>
          </p:cNvPr>
          <p:cNvSpPr>
            <a:spLocks noGrp="1"/>
          </p:cNvSpPr>
          <p:nvPr>
            <p:ph type="title"/>
          </p:nvPr>
        </p:nvSpPr>
        <p:spPr>
          <a:xfrm>
            <a:off x="457200" y="503590"/>
            <a:ext cx="8229600" cy="706437"/>
          </a:xfrm>
        </p:spPr>
        <p:txBody>
          <a:bodyPr>
            <a:noAutofit/>
          </a:bodyPr>
          <a:lstStyle/>
          <a:p>
            <a:pPr algn="just"/>
            <a:r>
              <a:rPr lang="en-US" sz="1800"/>
              <a:t>Across regions in Ontario, there is variation in the use of diagnostic imaging of the spine (x-ray, CT, MRI, bone scan) for people with acute low back pain</a:t>
            </a:r>
          </a:p>
        </p:txBody>
      </p:sp>
      <p:sp>
        <p:nvSpPr>
          <p:cNvPr id="5" name="Rectangle 4">
            <a:extLst>
              <a:ext uri="{FF2B5EF4-FFF2-40B4-BE49-F238E27FC236}">
                <a16:creationId xmlns:a16="http://schemas.microsoft.com/office/drawing/2014/main" id="{DA069E8B-3652-4C37-A548-9C7BA41A1B21}"/>
              </a:ext>
            </a:extLst>
          </p:cNvPr>
          <p:cNvSpPr/>
          <p:nvPr/>
        </p:nvSpPr>
        <p:spPr>
          <a:xfrm>
            <a:off x="457199" y="1362969"/>
            <a:ext cx="7837715" cy="738664"/>
          </a:xfrm>
          <a:prstGeom prst="rect">
            <a:avLst/>
          </a:prstGeom>
        </p:spPr>
        <p:txBody>
          <a:bodyPr wrap="square" anchor="t">
            <a:spAutoFit/>
          </a:bodyPr>
          <a:lstStyle/>
          <a:p>
            <a:pPr algn="just"/>
            <a:r>
              <a:rPr lang="en-CA" u="none"/>
              <a:t>Percentage of people aged 16 and older who seek physician or emergency department care for a first episode of acute low back pain who undergo diagnostic imaging of the spine (x-ray, CT, MRI, bone scan) within 180 days, by region, 2016/17</a:t>
            </a:r>
          </a:p>
        </p:txBody>
      </p:sp>
      <p:sp>
        <p:nvSpPr>
          <p:cNvPr id="2" name="TextBox 1">
            <a:extLst>
              <a:ext uri="{FF2B5EF4-FFF2-40B4-BE49-F238E27FC236}">
                <a16:creationId xmlns:a16="http://schemas.microsoft.com/office/drawing/2014/main" id="{F0C7D305-2F4E-4BE8-948F-E81BDF1CAE43}"/>
              </a:ext>
            </a:extLst>
          </p:cNvPr>
          <p:cNvSpPr txBox="1"/>
          <p:nvPr/>
        </p:nvSpPr>
        <p:spPr>
          <a:xfrm>
            <a:off x="455800" y="5999968"/>
            <a:ext cx="8688200" cy="707886"/>
          </a:xfrm>
          <a:prstGeom prst="rect">
            <a:avLst/>
          </a:prstGeom>
          <a:noFill/>
        </p:spPr>
        <p:txBody>
          <a:bodyPr wrap="square" rtlCol="0" anchor="t">
            <a:spAutoFit/>
          </a:bodyPr>
          <a:lstStyle/>
          <a:p>
            <a:r>
              <a:rPr lang="en-US" sz="800" u="none"/>
              <a:t>Note: Age- and sex-standardized rates.</a:t>
            </a:r>
            <a:r>
              <a:rPr lang="en-US" sz="800" u="none">
                <a:cs typeface="Arial"/>
              </a:rPr>
              <a:t> Excludes diagnostic imaging for red flag conditions (cancer/history of cancer, neurological problems, arthritis, vertebral </a:t>
            </a:r>
            <a:endParaRPr lang="en-CA" sz="800" u="none">
              <a:cs typeface="Arial"/>
            </a:endParaRPr>
          </a:p>
          <a:p>
            <a:r>
              <a:rPr lang="en-US" sz="800" u="none">
                <a:cs typeface="Arial"/>
              </a:rPr>
              <a:t>          compression facture).</a:t>
            </a:r>
            <a:endParaRPr lang="en-CA" sz="800" u="none">
              <a:cs typeface="Arial"/>
            </a:endParaRPr>
          </a:p>
          <a:p>
            <a:r>
              <a:rPr lang="en-CA" sz="800" u="none"/>
              <a:t>Source: Ontario Health Insurance Plan Claims Database (OHIP), National Ambulatory Care Reporting System (NACRS), Discharge Abstract Database </a:t>
            </a:r>
            <a:endParaRPr lang="en-US" sz="800" u="none"/>
          </a:p>
          <a:p>
            <a:r>
              <a:rPr lang="en-CA" sz="800" u="none"/>
              <a:t>       </a:t>
            </a:r>
            <a:r>
              <a:rPr lang="en-CA" sz="800" u="none">
                <a:cs typeface="Arial"/>
              </a:rPr>
              <a:t> </a:t>
            </a:r>
            <a:r>
              <a:rPr lang="en-CA" sz="800" u="none"/>
              <a:t>      (DAD), Registered Persons Database (RPDB), provided by the Institute for Clinical </a:t>
            </a:r>
            <a:r>
              <a:rPr lang="en-CA" sz="800" u="none">
                <a:cs typeface="Arial"/>
              </a:rPr>
              <a:t>Evaluative Sciences (ICES).</a:t>
            </a:r>
          </a:p>
          <a:p>
            <a:endParaRPr lang="en-US" sz="800" u="none">
              <a:cs typeface="Arial"/>
            </a:endParaRPr>
          </a:p>
        </p:txBody>
      </p:sp>
      <p:graphicFrame>
        <p:nvGraphicFramePr>
          <p:cNvPr id="6" name="Chart 5">
            <a:extLst>
              <a:ext uri="{FF2B5EF4-FFF2-40B4-BE49-F238E27FC236}">
                <a16:creationId xmlns:a16="http://schemas.microsoft.com/office/drawing/2014/main" id="{B1BF0E07-E974-F64B-9CBE-833AFF4F778C}"/>
              </a:ext>
            </a:extLst>
          </p:cNvPr>
          <p:cNvGraphicFramePr>
            <a:graphicFrameLocks/>
          </p:cNvGraphicFramePr>
          <p:nvPr>
            <p:extLst>
              <p:ext uri="{D42A27DB-BD31-4B8C-83A1-F6EECF244321}">
                <p14:modId xmlns:p14="http://schemas.microsoft.com/office/powerpoint/2010/main" val="760387532"/>
              </p:ext>
            </p:extLst>
          </p:nvPr>
        </p:nvGraphicFramePr>
        <p:xfrm>
          <a:off x="455800" y="2101633"/>
          <a:ext cx="8231000" cy="37480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0548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704522-92EF-4554-8C39-38F857C4A769}"/>
              </a:ext>
            </a:extLst>
          </p:cNvPr>
          <p:cNvSpPr>
            <a:spLocks noGrp="1"/>
          </p:cNvSpPr>
          <p:nvPr>
            <p:ph type="title"/>
          </p:nvPr>
        </p:nvSpPr>
        <p:spPr>
          <a:xfrm>
            <a:off x="457200" y="503590"/>
            <a:ext cx="8229600" cy="706437"/>
          </a:xfrm>
        </p:spPr>
        <p:txBody>
          <a:bodyPr>
            <a:noAutofit/>
          </a:bodyPr>
          <a:lstStyle/>
          <a:p>
            <a:pPr algn="just"/>
            <a:r>
              <a:rPr lang="en-US" sz="1800"/>
              <a:t>Diagnostic imaging of the spine (x-ray, CT, MRI, bone scan) for acute low back pain is highest among people who are older</a:t>
            </a:r>
          </a:p>
        </p:txBody>
      </p:sp>
      <p:sp>
        <p:nvSpPr>
          <p:cNvPr id="5" name="Rectangle 4">
            <a:extLst>
              <a:ext uri="{FF2B5EF4-FFF2-40B4-BE49-F238E27FC236}">
                <a16:creationId xmlns:a16="http://schemas.microsoft.com/office/drawing/2014/main" id="{DA069E8B-3652-4C37-A548-9C7BA41A1B21}"/>
              </a:ext>
            </a:extLst>
          </p:cNvPr>
          <p:cNvSpPr/>
          <p:nvPr/>
        </p:nvSpPr>
        <p:spPr>
          <a:xfrm>
            <a:off x="325315" y="1271582"/>
            <a:ext cx="8493370" cy="738664"/>
          </a:xfrm>
          <a:prstGeom prst="rect">
            <a:avLst/>
          </a:prstGeom>
        </p:spPr>
        <p:txBody>
          <a:bodyPr wrap="square" anchor="t">
            <a:spAutoFit/>
          </a:bodyPr>
          <a:lstStyle/>
          <a:p>
            <a:pPr algn="just"/>
            <a:r>
              <a:rPr lang="en-CA" u="none"/>
              <a:t>Percentage of people aged 16 and older who seek physician or emergency department care for a first episode of acute low back pain who undergo diagnostic imaging of the spine (any of X-ray, MRI, CT, bone scan) within 180 days, by age group, 2016/17</a:t>
            </a:r>
          </a:p>
        </p:txBody>
      </p:sp>
      <p:sp>
        <p:nvSpPr>
          <p:cNvPr id="2" name="TextBox 1">
            <a:extLst>
              <a:ext uri="{FF2B5EF4-FFF2-40B4-BE49-F238E27FC236}">
                <a16:creationId xmlns:a16="http://schemas.microsoft.com/office/drawing/2014/main" id="{471DDFC5-6C0B-478B-A2D1-4E023FB7CF59}"/>
              </a:ext>
            </a:extLst>
          </p:cNvPr>
          <p:cNvSpPr txBox="1"/>
          <p:nvPr/>
        </p:nvSpPr>
        <p:spPr>
          <a:xfrm>
            <a:off x="456488" y="5990836"/>
            <a:ext cx="8688911" cy="707886"/>
          </a:xfrm>
          <a:prstGeom prst="rect">
            <a:avLst/>
          </a:prstGeom>
          <a:noFill/>
        </p:spPr>
        <p:txBody>
          <a:bodyPr wrap="square" rtlCol="0" anchor="t">
            <a:spAutoFit/>
          </a:bodyPr>
          <a:lstStyle/>
          <a:p>
            <a:r>
              <a:rPr lang="en-US" sz="800" u="none"/>
              <a:t>Note: Age- and sex-standardized rates.</a:t>
            </a:r>
            <a:r>
              <a:rPr lang="en-US" sz="800" u="none">
                <a:cs typeface="Arial"/>
              </a:rPr>
              <a:t> Excludes diagnostic imaging for red flag conditions (cancer/history of cancer, neurological problems, arthritis, vertebral </a:t>
            </a:r>
            <a:endParaRPr lang="en-CA" sz="800" u="none">
              <a:cs typeface="Arial"/>
            </a:endParaRPr>
          </a:p>
          <a:p>
            <a:r>
              <a:rPr lang="en-US" sz="800" u="none">
                <a:cs typeface="Arial"/>
              </a:rPr>
              <a:t>          compression facture).</a:t>
            </a:r>
            <a:endParaRPr lang="en-CA" sz="800" u="none">
              <a:cs typeface="Arial"/>
            </a:endParaRPr>
          </a:p>
          <a:p>
            <a:r>
              <a:rPr lang="en-CA" sz="800" u="none"/>
              <a:t>Source: Ontario Health Insurance Plan Claims Database (OHIP), National Ambulatory Care Reporting System (NACRS), Discharge Abstract Database </a:t>
            </a:r>
            <a:endParaRPr lang="en-US" sz="800" u="none"/>
          </a:p>
          <a:p>
            <a:r>
              <a:rPr lang="en-CA" sz="800" u="none"/>
              <a:t>       </a:t>
            </a:r>
            <a:r>
              <a:rPr lang="en-CA" sz="800" u="none">
                <a:cs typeface="Arial"/>
              </a:rPr>
              <a:t> </a:t>
            </a:r>
            <a:r>
              <a:rPr lang="en-CA" sz="800" u="none"/>
              <a:t>      (DAD), Registered Persons Database (RPDB), provided by the Institute for Clinical </a:t>
            </a:r>
            <a:r>
              <a:rPr lang="en-CA" sz="800" u="none">
                <a:cs typeface="Arial"/>
              </a:rPr>
              <a:t>Evaluative Sciences (ICES).</a:t>
            </a:r>
          </a:p>
          <a:p>
            <a:endParaRPr lang="en-US" sz="800" u="none">
              <a:cs typeface="Arial"/>
            </a:endParaRPr>
          </a:p>
        </p:txBody>
      </p:sp>
      <p:graphicFrame>
        <p:nvGraphicFramePr>
          <p:cNvPr id="8" name="Chart 7">
            <a:extLst>
              <a:ext uri="{FF2B5EF4-FFF2-40B4-BE49-F238E27FC236}">
                <a16:creationId xmlns:a16="http://schemas.microsoft.com/office/drawing/2014/main" id="{04837F49-6B91-467D-9559-6B6240DFE978}"/>
              </a:ext>
            </a:extLst>
          </p:cNvPr>
          <p:cNvGraphicFramePr>
            <a:graphicFrameLocks/>
          </p:cNvGraphicFramePr>
          <p:nvPr>
            <p:extLst>
              <p:ext uri="{D42A27DB-BD31-4B8C-83A1-F6EECF244321}">
                <p14:modId xmlns:p14="http://schemas.microsoft.com/office/powerpoint/2010/main" val="1656392625"/>
              </p:ext>
            </p:extLst>
          </p:nvPr>
        </p:nvGraphicFramePr>
        <p:xfrm>
          <a:off x="456488" y="2222695"/>
          <a:ext cx="8230312" cy="35028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3582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7F490-AABB-3346-BAFE-3BEE939ED0F3}"/>
              </a:ext>
            </a:extLst>
          </p:cNvPr>
          <p:cNvSpPr>
            <a:spLocks noGrp="1"/>
          </p:cNvSpPr>
          <p:nvPr>
            <p:ph type="title"/>
          </p:nvPr>
        </p:nvSpPr>
        <p:spPr/>
        <p:txBody>
          <a:bodyPr/>
          <a:lstStyle/>
          <a:p>
            <a:r>
              <a:rPr lang="en-CA">
                <a:solidFill>
                  <a:srgbClr val="00A0AF"/>
                </a:solidFill>
              </a:rPr>
              <a:t>Opioid Prescribing for Acute LBP</a:t>
            </a:r>
            <a:endParaRPr lang="en-US">
              <a:solidFill>
                <a:srgbClr val="00A0AF"/>
              </a:solidFill>
            </a:endParaRPr>
          </a:p>
        </p:txBody>
      </p:sp>
      <p:sp>
        <p:nvSpPr>
          <p:cNvPr id="9" name="Rectangle 8"/>
          <p:cNvSpPr/>
          <p:nvPr/>
        </p:nvSpPr>
        <p:spPr>
          <a:xfrm>
            <a:off x="399900" y="5846321"/>
            <a:ext cx="8117083" cy="600164"/>
          </a:xfrm>
          <a:prstGeom prst="rect">
            <a:avLst/>
          </a:prstGeom>
        </p:spPr>
        <p:txBody>
          <a:bodyPr wrap="square">
            <a:spAutoFit/>
          </a:bodyPr>
          <a:lstStyle/>
          <a:p>
            <a:pPr>
              <a:spcAft>
                <a:spcPts val="0"/>
              </a:spcAft>
            </a:pPr>
            <a:r>
              <a:rPr lang="en-US" sz="1100" u="none"/>
              <a:t>Source: </a:t>
            </a:r>
            <a:r>
              <a:rPr lang="en-US" sz="1100" u="none" err="1"/>
              <a:t>Borgundvaag</a:t>
            </a:r>
            <a:r>
              <a:rPr lang="en-US" sz="1100" u="none"/>
              <a:t> B, McLeod S, Khuu W, Varner C, </a:t>
            </a:r>
            <a:r>
              <a:rPr lang="en-US" sz="1100" u="none" err="1"/>
              <a:t>Tadrous</a:t>
            </a:r>
            <a:r>
              <a:rPr lang="en-US" sz="1100" u="none"/>
              <a:t> M, Gomes T. Opioid prescribing and adverse events in opioid-naive patients treated by emergency physicians versus family physicians: a population-based cohort study. CMAJ Open. 2018;6(1):e110-7. </a:t>
            </a:r>
            <a:endParaRPr lang="en-CA" sz="1100" u="none"/>
          </a:p>
        </p:txBody>
      </p:sp>
      <p:sp>
        <p:nvSpPr>
          <p:cNvPr id="8" name="Rectangle 7">
            <a:extLst>
              <a:ext uri="{FF2B5EF4-FFF2-40B4-BE49-F238E27FC236}">
                <a16:creationId xmlns:a16="http://schemas.microsoft.com/office/drawing/2014/main" id="{3EFA85B4-602A-4A9F-877A-D0A9034E3E5F}"/>
              </a:ext>
            </a:extLst>
          </p:cNvPr>
          <p:cNvSpPr/>
          <p:nvPr/>
        </p:nvSpPr>
        <p:spPr>
          <a:xfrm>
            <a:off x="4724667" y="1777846"/>
            <a:ext cx="3792316" cy="3539430"/>
          </a:xfrm>
          <a:prstGeom prst="rect">
            <a:avLst/>
          </a:prstGeom>
        </p:spPr>
        <p:txBody>
          <a:bodyPr wrap="square">
            <a:spAutoFit/>
          </a:bodyPr>
          <a:lstStyle/>
          <a:p>
            <a:pPr algn="ctr"/>
            <a:r>
              <a:rPr lang="en-US" sz="3200" u="none"/>
              <a:t>Acute LBP is the </a:t>
            </a:r>
            <a:r>
              <a:rPr lang="en-US" sz="3200" b="1" u="none"/>
              <a:t>most common reason </a:t>
            </a:r>
            <a:r>
              <a:rPr lang="en-US" sz="3200" u="none"/>
              <a:t>opioids are prescribed in family medicine and the emergency department. </a:t>
            </a:r>
            <a:endParaRPr lang="en-CA" sz="3200" u="none" strike="sngStrike"/>
          </a:p>
        </p:txBody>
      </p:sp>
      <p:pic>
        <p:nvPicPr>
          <p:cNvPr id="1028" name="Picture 4" descr="Image result for black and white icon of med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426" y="2076994"/>
            <a:ext cx="3074688" cy="2993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131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704522-92EF-4554-8C39-38F857C4A769}"/>
              </a:ext>
            </a:extLst>
          </p:cNvPr>
          <p:cNvSpPr>
            <a:spLocks noGrp="1"/>
          </p:cNvSpPr>
          <p:nvPr>
            <p:ph type="title"/>
          </p:nvPr>
        </p:nvSpPr>
        <p:spPr>
          <a:xfrm>
            <a:off x="457200" y="503590"/>
            <a:ext cx="8229600" cy="706437"/>
          </a:xfrm>
        </p:spPr>
        <p:txBody>
          <a:bodyPr>
            <a:noAutofit/>
          </a:bodyPr>
          <a:lstStyle/>
          <a:p>
            <a:pPr algn="just"/>
            <a:r>
              <a:rPr lang="en-US" sz="1800"/>
              <a:t>Across regions in Ontario, there is variation in the percentage of people with acute low back pain who are newly started on an opioid medication </a:t>
            </a:r>
          </a:p>
        </p:txBody>
      </p:sp>
      <p:sp>
        <p:nvSpPr>
          <p:cNvPr id="5" name="Rectangle 4">
            <a:extLst>
              <a:ext uri="{FF2B5EF4-FFF2-40B4-BE49-F238E27FC236}">
                <a16:creationId xmlns:a16="http://schemas.microsoft.com/office/drawing/2014/main" id="{DA069E8B-3652-4C37-A548-9C7BA41A1B21}"/>
              </a:ext>
            </a:extLst>
          </p:cNvPr>
          <p:cNvSpPr/>
          <p:nvPr/>
        </p:nvSpPr>
        <p:spPr>
          <a:xfrm>
            <a:off x="325315" y="1382477"/>
            <a:ext cx="8493370" cy="738664"/>
          </a:xfrm>
          <a:prstGeom prst="rect">
            <a:avLst/>
          </a:prstGeom>
        </p:spPr>
        <p:txBody>
          <a:bodyPr wrap="square" anchor="t">
            <a:spAutoFit/>
          </a:bodyPr>
          <a:lstStyle/>
          <a:p>
            <a:pPr algn="just"/>
            <a:r>
              <a:rPr lang="en-CA" u="none"/>
              <a:t>Percentage of people aged 16 and older who seek physician or emergency department care for a first episode of acute low back pain who are newly started on an opioid medication within 90 days, by region, 2016/17</a:t>
            </a:r>
          </a:p>
        </p:txBody>
      </p:sp>
      <p:sp>
        <p:nvSpPr>
          <p:cNvPr id="2" name="TextBox 1">
            <a:extLst>
              <a:ext uri="{FF2B5EF4-FFF2-40B4-BE49-F238E27FC236}">
                <a16:creationId xmlns:a16="http://schemas.microsoft.com/office/drawing/2014/main" id="{E1FA297E-4E11-430D-AF97-5F13D66DB257}"/>
              </a:ext>
            </a:extLst>
          </p:cNvPr>
          <p:cNvSpPr txBox="1"/>
          <p:nvPr/>
        </p:nvSpPr>
        <p:spPr>
          <a:xfrm>
            <a:off x="457200" y="6149876"/>
            <a:ext cx="7811589" cy="584775"/>
          </a:xfrm>
          <a:prstGeom prst="rect">
            <a:avLst/>
          </a:prstGeom>
          <a:noFill/>
        </p:spPr>
        <p:txBody>
          <a:bodyPr wrap="square" rtlCol="0" anchor="t">
            <a:spAutoFit/>
          </a:bodyPr>
          <a:lstStyle/>
          <a:p>
            <a:r>
              <a:rPr lang="en-US" sz="800" u="none"/>
              <a:t>Note: Age- and sex-standardized rates.</a:t>
            </a:r>
            <a:endParaRPr lang="en-CA" sz="800" u="none">
              <a:cs typeface="Arial"/>
            </a:endParaRPr>
          </a:p>
          <a:p>
            <a:r>
              <a:rPr lang="en-CA" sz="800" u="none"/>
              <a:t>Source: Ontario Health Insurance Plan Claims Database (OHIP), National Ambulatory Care Reporting System (NACRS), Discharge Abstract Database </a:t>
            </a:r>
            <a:endParaRPr lang="en-US" sz="800" u="none"/>
          </a:p>
          <a:p>
            <a:r>
              <a:rPr lang="en-CA" sz="800" u="none"/>
              <a:t>       </a:t>
            </a:r>
            <a:r>
              <a:rPr lang="en-CA" sz="800" u="none">
                <a:cs typeface="Arial"/>
              </a:rPr>
              <a:t> </a:t>
            </a:r>
            <a:r>
              <a:rPr lang="en-CA" sz="800" u="none"/>
              <a:t>      (DAD), Registered Persons Database (RPDB), Narcotics Monitoring System (NMS), provided by the Institute for Clinical </a:t>
            </a:r>
            <a:r>
              <a:rPr lang="en-CA" sz="800" u="none">
                <a:cs typeface="Arial"/>
              </a:rPr>
              <a:t>Evaluative Sciences (ICES).</a:t>
            </a:r>
          </a:p>
          <a:p>
            <a:endParaRPr lang="en-US" sz="800" u="none">
              <a:cs typeface="Arial"/>
            </a:endParaRPr>
          </a:p>
        </p:txBody>
      </p:sp>
      <p:graphicFrame>
        <p:nvGraphicFramePr>
          <p:cNvPr id="6" name="Chart 5">
            <a:extLst>
              <a:ext uri="{FF2B5EF4-FFF2-40B4-BE49-F238E27FC236}">
                <a16:creationId xmlns:a16="http://schemas.microsoft.com/office/drawing/2014/main" id="{1748A811-D11D-4578-8FC0-19DA8426D59A}"/>
              </a:ext>
            </a:extLst>
          </p:cNvPr>
          <p:cNvGraphicFramePr>
            <a:graphicFrameLocks/>
          </p:cNvGraphicFramePr>
          <p:nvPr>
            <p:extLst>
              <p:ext uri="{D42A27DB-BD31-4B8C-83A1-F6EECF244321}">
                <p14:modId xmlns:p14="http://schemas.microsoft.com/office/powerpoint/2010/main" val="363702735"/>
              </p:ext>
            </p:extLst>
          </p:nvPr>
        </p:nvGraphicFramePr>
        <p:xfrm>
          <a:off x="325314" y="2293590"/>
          <a:ext cx="8361485" cy="38562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7053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704522-92EF-4554-8C39-38F857C4A769}"/>
              </a:ext>
            </a:extLst>
          </p:cNvPr>
          <p:cNvSpPr>
            <a:spLocks noGrp="1"/>
          </p:cNvSpPr>
          <p:nvPr>
            <p:ph type="title"/>
          </p:nvPr>
        </p:nvSpPr>
        <p:spPr>
          <a:xfrm>
            <a:off x="457200" y="503590"/>
            <a:ext cx="8229600" cy="706437"/>
          </a:xfrm>
        </p:spPr>
        <p:txBody>
          <a:bodyPr>
            <a:noAutofit/>
          </a:bodyPr>
          <a:lstStyle/>
          <a:p>
            <a:pPr algn="just"/>
            <a:r>
              <a:rPr lang="en-US" sz="1800"/>
              <a:t>The percentage of people with acute low back pain who newly start on an opioid medication is highest among people who are older</a:t>
            </a:r>
            <a:endParaRPr lang="en-US"/>
          </a:p>
        </p:txBody>
      </p:sp>
      <p:sp>
        <p:nvSpPr>
          <p:cNvPr id="5" name="Rectangle 4">
            <a:extLst>
              <a:ext uri="{FF2B5EF4-FFF2-40B4-BE49-F238E27FC236}">
                <a16:creationId xmlns:a16="http://schemas.microsoft.com/office/drawing/2014/main" id="{DA069E8B-3652-4C37-A548-9C7BA41A1B21}"/>
              </a:ext>
            </a:extLst>
          </p:cNvPr>
          <p:cNvSpPr/>
          <p:nvPr/>
        </p:nvSpPr>
        <p:spPr>
          <a:xfrm>
            <a:off x="325315" y="1361427"/>
            <a:ext cx="8493370" cy="738664"/>
          </a:xfrm>
          <a:prstGeom prst="rect">
            <a:avLst/>
          </a:prstGeom>
        </p:spPr>
        <p:txBody>
          <a:bodyPr wrap="square" anchor="t">
            <a:spAutoFit/>
          </a:bodyPr>
          <a:lstStyle/>
          <a:p>
            <a:pPr algn="just"/>
            <a:r>
              <a:rPr lang="en-CA" u="none"/>
              <a:t>Percentage of people aged 16 and older who seek physician or emergency department care for a first episode of acute low back pain who are newly started on an opioid medication within 90 days, by age group, 2016/17</a:t>
            </a:r>
          </a:p>
        </p:txBody>
      </p:sp>
      <p:sp>
        <p:nvSpPr>
          <p:cNvPr id="2" name="TextBox 1">
            <a:extLst>
              <a:ext uri="{FF2B5EF4-FFF2-40B4-BE49-F238E27FC236}">
                <a16:creationId xmlns:a16="http://schemas.microsoft.com/office/drawing/2014/main" id="{DC3810C9-66AD-4F73-BD90-E0F2CB30E363}"/>
              </a:ext>
            </a:extLst>
          </p:cNvPr>
          <p:cNvSpPr txBox="1"/>
          <p:nvPr/>
        </p:nvSpPr>
        <p:spPr>
          <a:xfrm>
            <a:off x="457200" y="6149876"/>
            <a:ext cx="8688199" cy="584775"/>
          </a:xfrm>
          <a:prstGeom prst="rect">
            <a:avLst/>
          </a:prstGeom>
          <a:noFill/>
        </p:spPr>
        <p:txBody>
          <a:bodyPr wrap="square" rtlCol="0" anchor="t">
            <a:spAutoFit/>
          </a:bodyPr>
          <a:lstStyle/>
          <a:p>
            <a:r>
              <a:rPr lang="en-US" sz="800" u="none"/>
              <a:t>Note: Age- and sex-standardized rates.</a:t>
            </a:r>
            <a:endParaRPr lang="en-CA" sz="800" u="none">
              <a:cs typeface="Arial"/>
            </a:endParaRPr>
          </a:p>
          <a:p>
            <a:r>
              <a:rPr lang="en-CA" sz="800" u="none"/>
              <a:t>Source: Ontario Health Insurance Plan Claims Database (OHIP), National Ambulatory Care Reporting System (NACRS), Discharge Abstract Database </a:t>
            </a:r>
            <a:endParaRPr lang="en-US" sz="800" u="none"/>
          </a:p>
          <a:p>
            <a:r>
              <a:rPr lang="en-CA" sz="800" u="none"/>
              <a:t>       </a:t>
            </a:r>
            <a:r>
              <a:rPr lang="en-CA" sz="800" u="none">
                <a:cs typeface="Arial"/>
              </a:rPr>
              <a:t> </a:t>
            </a:r>
            <a:r>
              <a:rPr lang="en-CA" sz="800" u="none"/>
              <a:t>      (DAD), Registered Persons Database (RPDB), Narcotics Monitoring System (NMS), provided by the Institute for Clinical </a:t>
            </a:r>
            <a:r>
              <a:rPr lang="en-CA" sz="800" u="none">
                <a:cs typeface="Arial"/>
              </a:rPr>
              <a:t>Evaluative Sciences (ICES).</a:t>
            </a:r>
          </a:p>
          <a:p>
            <a:endParaRPr lang="en-US" sz="800" u="none">
              <a:cs typeface="Arial"/>
            </a:endParaRPr>
          </a:p>
        </p:txBody>
      </p:sp>
      <p:graphicFrame>
        <p:nvGraphicFramePr>
          <p:cNvPr id="7" name="Chart 6">
            <a:extLst>
              <a:ext uri="{FF2B5EF4-FFF2-40B4-BE49-F238E27FC236}">
                <a16:creationId xmlns:a16="http://schemas.microsoft.com/office/drawing/2014/main" id="{AD6EBCBE-C823-4057-9502-C7D55671D64A}"/>
              </a:ext>
            </a:extLst>
          </p:cNvPr>
          <p:cNvGraphicFramePr>
            <a:graphicFrameLocks/>
          </p:cNvGraphicFramePr>
          <p:nvPr>
            <p:extLst>
              <p:ext uri="{D42A27DB-BD31-4B8C-83A1-F6EECF244321}">
                <p14:modId xmlns:p14="http://schemas.microsoft.com/office/powerpoint/2010/main" val="3244106240"/>
              </p:ext>
            </p:extLst>
          </p:nvPr>
        </p:nvGraphicFramePr>
        <p:xfrm>
          <a:off x="457200" y="2251490"/>
          <a:ext cx="8229600" cy="38983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8533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722314" y="754927"/>
            <a:ext cx="5891428" cy="1362075"/>
          </a:xfrm>
        </p:spPr>
        <p:txBody>
          <a:bodyPr/>
          <a:lstStyle/>
          <a:p>
            <a:pPr>
              <a:lnSpc>
                <a:spcPct val="100000"/>
              </a:lnSpc>
            </a:pPr>
            <a:r>
              <a:rPr lang="en-US" sz="1800" b="0"/>
              <a:t>“This quality standard </a:t>
            </a:r>
            <a:r>
              <a:rPr lang="en-US" sz="1800"/>
              <a:t>offers a unified approach to managing low-back pain for patients across Ontario, </a:t>
            </a:r>
            <a:r>
              <a:rPr lang="en-US" sz="1800" b="0"/>
              <a:t>and will help health professionals to work as a team to do what’s best for the system and their patients. Moreover, </a:t>
            </a:r>
            <a:r>
              <a:rPr lang="en-US" sz="1800"/>
              <a:t>it represents an opportunity for clinicians and patients to refer to the same sources of information,</a:t>
            </a:r>
            <a:r>
              <a:rPr lang="en-US" sz="1800" b="0"/>
              <a:t> offering a common ground.</a:t>
            </a:r>
            <a:br>
              <a:rPr lang="en-US" sz="1800" b="0"/>
            </a:br>
            <a:r>
              <a:rPr lang="en-US" sz="1800" b="0"/>
              <a:t> </a:t>
            </a:r>
            <a:br>
              <a:rPr lang="en-US" sz="1800" b="0"/>
            </a:br>
            <a:r>
              <a:rPr lang="en-US" sz="1800"/>
              <a:t>“Patient education is necessary for engagement </a:t>
            </a:r>
            <a:r>
              <a:rPr lang="en-US" sz="1800" b="0"/>
              <a:t>– </a:t>
            </a:r>
            <a:r>
              <a:rPr lang="en-US" sz="1800"/>
              <a:t>recovery and prevention depend on it. </a:t>
            </a:r>
            <a:r>
              <a:rPr lang="en-US" sz="1800" b="0"/>
              <a:t>Low back pain is a complicated issue, with many factors at play, and it’s important that when the patient leaves the appointment, they understand the diagnosis and the appropriate next steps, particularly the importance of movement and physical activity, available adjunctive therapies, and the reasons why imaging and pharmacological treatment are usually unnecessary.”</a:t>
            </a:r>
            <a:br>
              <a:rPr lang="en-US" sz="1800" b="0"/>
            </a:br>
            <a:br>
              <a:rPr lang="en-US" sz="1800" b="0"/>
            </a:br>
            <a:r>
              <a:rPr lang="en-US" sz="1400" b="0" i="1"/>
              <a:t>– Scott Shallow, LBP Quality Standard Advisory Committee member</a:t>
            </a:r>
            <a:br>
              <a:rPr lang="en-US" sz="1400" b="0" i="1"/>
            </a:br>
            <a:endParaRPr lang="en-US" sz="1800" b="0"/>
          </a:p>
        </p:txBody>
      </p:sp>
    </p:spTree>
    <p:extLst>
      <p:ext uri="{BB962C8B-B14F-4D97-AF65-F5344CB8AC3E}">
        <p14:creationId xmlns:p14="http://schemas.microsoft.com/office/powerpoint/2010/main" val="946709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CA" sz="4800"/>
            </a:br>
            <a:r>
              <a:rPr lang="en-US" sz="4800"/>
              <a:t>Quality Statements in Brief</a:t>
            </a:r>
            <a:br>
              <a:rPr lang="en-US">
                <a:solidFill>
                  <a:schemeClr val="tx1"/>
                </a:solidFill>
                <a:latin typeface="MS PGothic"/>
              </a:rPr>
            </a:br>
            <a:endParaRPr lang="en-US"/>
          </a:p>
        </p:txBody>
      </p:sp>
    </p:spTree>
    <p:custDataLst>
      <p:tags r:id="rId1"/>
    </p:custDataLst>
    <p:extLst>
      <p:ext uri="{BB962C8B-B14F-4D97-AF65-F5344CB8AC3E}">
        <p14:creationId xmlns:p14="http://schemas.microsoft.com/office/powerpoint/2010/main" val="3696571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842586" cy="1165909"/>
          </a:xfrm>
        </p:spPr>
        <p:txBody>
          <a:bodyPr/>
          <a:lstStyle/>
          <a:p>
            <a:r>
              <a:rPr lang="en-CA">
                <a:solidFill>
                  <a:srgbClr val="00A0AF"/>
                </a:solidFill>
              </a:rPr>
              <a:t>Scope</a:t>
            </a:r>
            <a:r>
              <a:rPr lang="en-CA" b="0">
                <a:solidFill>
                  <a:srgbClr val="00A0AF"/>
                </a:solidFill>
              </a:rPr>
              <a:t> </a:t>
            </a:r>
            <a:r>
              <a:rPr lang="en-CA">
                <a:solidFill>
                  <a:srgbClr val="00A0AF"/>
                </a:solidFill>
              </a:rPr>
              <a:t>of the LBP Quality Standard</a:t>
            </a:r>
          </a:p>
        </p:txBody>
      </p:sp>
      <p:sp>
        <p:nvSpPr>
          <p:cNvPr id="4" name="Content Placeholder 3"/>
          <p:cNvSpPr>
            <a:spLocks noGrp="1"/>
          </p:cNvSpPr>
          <p:nvPr>
            <p:ph idx="1"/>
          </p:nvPr>
        </p:nvSpPr>
        <p:spPr>
          <a:xfrm>
            <a:off x="457199" y="1440547"/>
            <a:ext cx="8229600" cy="4248472"/>
          </a:xfrm>
        </p:spPr>
        <p:txBody>
          <a:bodyPr/>
          <a:lstStyle/>
          <a:p>
            <a:r>
              <a:rPr lang="en-US" sz="2000"/>
              <a:t>Acute low back pain </a:t>
            </a:r>
            <a:r>
              <a:rPr lang="en-CA" sz="2000"/>
              <a:t>is defined as pain localized between the 12th rib and the inferior gluteal folds and is considered nonspecific, characterized by tension, soreness, or stiffness in the low back area</a:t>
            </a:r>
          </a:p>
          <a:p>
            <a:r>
              <a:rPr lang="en-CA" sz="2000"/>
              <a:t>Addresses care for adults 16 years of age or older who have a first episode of acute low back pain, or a recurrent episode of acute low back pain that last less than 12 weeks, with or without leg symptoms</a:t>
            </a:r>
          </a:p>
          <a:p>
            <a:r>
              <a:rPr lang="en-CA" sz="2000"/>
              <a:t>Focuses on the assessment and management, as well as physical activity, education, self-management, and psychosocial support for people with acute low back pain across all health care settings and health care professionals</a:t>
            </a:r>
          </a:p>
          <a:p>
            <a:r>
              <a:rPr lang="en-CA" sz="2000"/>
              <a:t>Does not include chronic low back pain (greater than 12 weeks in duration), back pain in pregnancy, inflammatory conditions, infections, facture, neoplasm, bone disease, non-spinal causes, or surgical interventions</a:t>
            </a:r>
            <a:endParaRPr lang="en-CA" sz="1800"/>
          </a:p>
        </p:txBody>
      </p:sp>
    </p:spTree>
    <p:custDataLst>
      <p:tags r:id="rId1"/>
    </p:custDataLst>
    <p:extLst>
      <p:ext uri="{BB962C8B-B14F-4D97-AF65-F5344CB8AC3E}">
        <p14:creationId xmlns:p14="http://schemas.microsoft.com/office/powerpoint/2010/main" val="303949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a:t>Acute Low Back Pain Quality Statement Topics</a:t>
            </a:r>
          </a:p>
        </p:txBody>
      </p:sp>
      <p:sp>
        <p:nvSpPr>
          <p:cNvPr id="4" name="Content Placeholder 3"/>
          <p:cNvSpPr>
            <a:spLocks noGrp="1"/>
          </p:cNvSpPr>
          <p:nvPr>
            <p:ph idx="1"/>
          </p:nvPr>
        </p:nvSpPr>
        <p:spPr>
          <a:xfrm>
            <a:off x="472184" y="1440547"/>
            <a:ext cx="8229600" cy="5247603"/>
          </a:xfrm>
        </p:spPr>
        <p:txBody>
          <a:bodyPr/>
          <a:lstStyle/>
          <a:p>
            <a:pPr marL="457200" indent="-457200">
              <a:lnSpc>
                <a:spcPct val="150000"/>
              </a:lnSpc>
              <a:spcBef>
                <a:spcPts val="600"/>
              </a:spcBef>
              <a:buFont typeface="+mj-lt"/>
              <a:buAutoNum type="arabicPeriod"/>
            </a:pPr>
            <a:r>
              <a:rPr lang="en-US"/>
              <a:t>Clinical Assessment	</a:t>
            </a:r>
          </a:p>
          <a:p>
            <a:pPr marL="457200" indent="-457200">
              <a:lnSpc>
                <a:spcPct val="150000"/>
              </a:lnSpc>
              <a:spcBef>
                <a:spcPts val="600"/>
              </a:spcBef>
              <a:buFont typeface="+mj-lt"/>
              <a:buAutoNum type="arabicPeriod"/>
            </a:pPr>
            <a:r>
              <a:rPr lang="en-US"/>
              <a:t>Diagnostic Imaging	</a:t>
            </a:r>
          </a:p>
          <a:p>
            <a:pPr marL="457200" indent="-457200">
              <a:lnSpc>
                <a:spcPct val="150000"/>
              </a:lnSpc>
              <a:spcBef>
                <a:spcPts val="600"/>
              </a:spcBef>
              <a:buFont typeface="+mj-lt"/>
              <a:buAutoNum type="arabicPeriod"/>
            </a:pPr>
            <a:r>
              <a:rPr lang="en-US"/>
              <a:t>Patient Education and Self-Management	</a:t>
            </a:r>
          </a:p>
          <a:p>
            <a:pPr marL="457200" indent="-457200">
              <a:lnSpc>
                <a:spcPct val="150000"/>
              </a:lnSpc>
              <a:spcBef>
                <a:spcPts val="600"/>
              </a:spcBef>
              <a:buFont typeface="+mj-lt"/>
              <a:buAutoNum type="arabicPeriod"/>
            </a:pPr>
            <a:r>
              <a:rPr lang="en-US"/>
              <a:t>Maintaining Usual Activity	</a:t>
            </a:r>
          </a:p>
          <a:p>
            <a:pPr marL="457200" indent="-457200">
              <a:lnSpc>
                <a:spcPct val="150000"/>
              </a:lnSpc>
              <a:spcBef>
                <a:spcPts val="600"/>
              </a:spcBef>
              <a:buFont typeface="+mj-lt"/>
              <a:buAutoNum type="arabicPeriod"/>
            </a:pPr>
            <a:r>
              <a:rPr lang="en-US"/>
              <a:t>Psychosocial Information and Support	</a:t>
            </a:r>
          </a:p>
          <a:p>
            <a:pPr marL="457200" indent="-457200">
              <a:lnSpc>
                <a:spcPct val="150000"/>
              </a:lnSpc>
              <a:spcBef>
                <a:spcPts val="600"/>
              </a:spcBef>
              <a:buFont typeface="+mj-lt"/>
              <a:buAutoNum type="arabicPeriod"/>
            </a:pPr>
            <a:r>
              <a:rPr lang="en-US"/>
              <a:t>Pharmacological Therapies</a:t>
            </a:r>
          </a:p>
          <a:p>
            <a:pPr marL="457200" indent="-457200">
              <a:lnSpc>
                <a:spcPct val="150000"/>
              </a:lnSpc>
              <a:spcBef>
                <a:spcPts val="600"/>
              </a:spcBef>
              <a:buFont typeface="+mj-lt"/>
              <a:buAutoNum type="arabicPeriod"/>
            </a:pPr>
            <a:r>
              <a:rPr lang="en-US"/>
              <a:t>Additional Nonpharmacological Therapies</a:t>
            </a:r>
          </a:p>
          <a:p>
            <a:pPr marL="0" indent="0">
              <a:spcBef>
                <a:spcPts val="600"/>
              </a:spcBef>
              <a:buNone/>
            </a:pPr>
            <a:r>
              <a:rPr lang="en-US" sz="1800">
                <a:cs typeface="Arial"/>
              </a:rPr>
              <a:t> </a:t>
            </a:r>
          </a:p>
        </p:txBody>
      </p:sp>
    </p:spTree>
    <p:extLst>
      <p:ext uri="{BB962C8B-B14F-4D97-AF65-F5344CB8AC3E}">
        <p14:creationId xmlns:p14="http://schemas.microsoft.com/office/powerpoint/2010/main" val="2794158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3200" b="0"/>
              <a:t>Quality Statement 1: </a:t>
            </a:r>
            <a:r>
              <a:rPr lang="en-US" sz="3200"/>
              <a:t>Clinical Assessment</a:t>
            </a:r>
            <a:br>
              <a:rPr lang="en-CA" sz="3500"/>
            </a:br>
            <a:endParaRPr lang="en-CA" sz="3500" b="0"/>
          </a:p>
        </p:txBody>
      </p:sp>
      <p:sp>
        <p:nvSpPr>
          <p:cNvPr id="3" name="Rectangle 2"/>
          <p:cNvSpPr/>
          <p:nvPr/>
        </p:nvSpPr>
        <p:spPr>
          <a:xfrm>
            <a:off x="457200" y="2080591"/>
            <a:ext cx="7801276" cy="1994800"/>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solidFill>
                  <a:srgbClr val="000000"/>
                </a:solidFill>
              </a:rPr>
              <a:t>People </a:t>
            </a:r>
            <a:r>
              <a:rPr lang="en-US" sz="2400" u="none">
                <a:solidFill>
                  <a:srgbClr val="000000"/>
                </a:solidFill>
              </a:rPr>
              <a:t>with acute low back pain who seek primary care receive a prompt comprehensive assessment. </a:t>
            </a:r>
            <a:endParaRPr lang="en-CA" sz="2400" u="none">
              <a:solidFill>
                <a:srgbClr val="000000"/>
              </a:solidFill>
            </a:endParaRP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Quality Standards</a:t>
            </a:r>
          </a:p>
        </p:txBody>
      </p:sp>
      <p:sp>
        <p:nvSpPr>
          <p:cNvPr id="3" name="Content Placeholder 2"/>
          <p:cNvSpPr>
            <a:spLocks noGrp="1"/>
          </p:cNvSpPr>
          <p:nvPr>
            <p:ph idx="1"/>
          </p:nvPr>
        </p:nvSpPr>
        <p:spPr>
          <a:xfrm>
            <a:off x="472184" y="1440547"/>
            <a:ext cx="8229600" cy="3143979"/>
          </a:xfrm>
        </p:spPr>
        <p:txBody>
          <a:bodyPr/>
          <a:lstStyle/>
          <a:p>
            <a:pPr>
              <a:lnSpc>
                <a:spcPct val="90000"/>
              </a:lnSpc>
              <a:spcAft>
                <a:spcPts val="1200"/>
              </a:spcAft>
            </a:pPr>
            <a:r>
              <a:rPr lang="en-CA"/>
              <a:t>Inform clinicians and patients what quality care </a:t>
            </a:r>
            <a:br>
              <a:rPr lang="en-CA"/>
            </a:br>
            <a:r>
              <a:rPr lang="en-CA"/>
              <a:t>looks like</a:t>
            </a:r>
          </a:p>
          <a:p>
            <a:pPr>
              <a:lnSpc>
                <a:spcPct val="90000"/>
              </a:lnSpc>
              <a:spcAft>
                <a:spcPts val="1200"/>
              </a:spcAft>
            </a:pPr>
            <a:r>
              <a:rPr lang="en-CA"/>
              <a:t>Focus on conditions where there are large variations</a:t>
            </a:r>
            <a:br>
              <a:rPr lang="en-CA"/>
            </a:br>
            <a:r>
              <a:rPr lang="en-CA"/>
              <a:t>in how care is delivered, or where there are gaps between the care provided in Ontario and the care patients should receive</a:t>
            </a:r>
          </a:p>
          <a:p>
            <a:pPr>
              <a:lnSpc>
                <a:spcPct val="90000"/>
              </a:lnSpc>
              <a:spcAft>
                <a:spcPts val="1200"/>
              </a:spcAft>
            </a:pPr>
            <a:r>
              <a:rPr lang="en-CA"/>
              <a:t>Are grounded in the best available evidence</a:t>
            </a:r>
          </a:p>
          <a:p>
            <a:pPr marL="360363" indent="-360363">
              <a:lnSpc>
                <a:spcPct val="90000"/>
              </a:lnSpc>
              <a:spcAft>
                <a:spcPts val="1200"/>
              </a:spcAft>
              <a:buFont typeface="Arial" panose="020B0604020202020204" pitchFamily="34" charset="0"/>
              <a:buChar char="•"/>
            </a:pPr>
            <a:endParaRPr lang="en-CA"/>
          </a:p>
          <a:p>
            <a:endParaRPr lang="en-CA"/>
          </a:p>
        </p:txBody>
      </p:sp>
      <p:pic>
        <p:nvPicPr>
          <p:cNvPr id="7" name="Picture 6">
            <a:extLst>
              <a:ext uri="{FF2B5EF4-FFF2-40B4-BE49-F238E27FC236}">
                <a16:creationId xmlns:a16="http://schemas.microsoft.com/office/drawing/2014/main" id="{30544F81-F818-E942-AB1A-A018EFFB4C9E}"/>
              </a:ext>
            </a:extLst>
          </p:cNvPr>
          <p:cNvPicPr>
            <a:picLocks noChangeAspect="1"/>
          </p:cNvPicPr>
          <p:nvPr/>
        </p:nvPicPr>
        <p:blipFill>
          <a:blip r:embed="rId3"/>
          <a:stretch>
            <a:fillRect/>
          </a:stretch>
        </p:blipFill>
        <p:spPr>
          <a:xfrm>
            <a:off x="1567860" y="4694255"/>
            <a:ext cx="1800000" cy="179778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DF8614BA-4440-6C4A-9A23-2C94E1EA120F}"/>
              </a:ext>
            </a:extLst>
          </p:cNvPr>
          <p:cNvPicPr>
            <a:picLocks noChangeAspect="1"/>
          </p:cNvPicPr>
          <p:nvPr/>
        </p:nvPicPr>
        <p:blipFill>
          <a:blip r:embed="rId4"/>
          <a:stretch>
            <a:fillRect/>
          </a:stretch>
        </p:blipFill>
        <p:spPr>
          <a:xfrm>
            <a:off x="3587078" y="4692036"/>
            <a:ext cx="1800000" cy="180000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8BD866AB-EC9A-1C4F-BC74-761FE149FB85}"/>
              </a:ext>
            </a:extLst>
          </p:cNvPr>
          <p:cNvPicPr>
            <a:picLocks noChangeAspect="1"/>
          </p:cNvPicPr>
          <p:nvPr/>
        </p:nvPicPr>
        <p:blipFill>
          <a:blip r:embed="rId5"/>
          <a:stretch>
            <a:fillRect/>
          </a:stretch>
        </p:blipFill>
        <p:spPr>
          <a:xfrm>
            <a:off x="5606296" y="4692036"/>
            <a:ext cx="1797781" cy="180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3200" b="0"/>
              <a:t>Quality Statement 2: </a:t>
            </a:r>
            <a:r>
              <a:rPr lang="en-CA" sz="3200"/>
              <a:t>Diagnostic Imaging</a:t>
            </a:r>
            <a:br>
              <a:rPr lang="en-CA" sz="3200"/>
            </a:br>
            <a:br>
              <a:rPr lang="en-CA" sz="3500"/>
            </a:br>
            <a:endParaRPr lang="en-CA" sz="3500" b="0"/>
          </a:p>
        </p:txBody>
      </p:sp>
      <p:sp>
        <p:nvSpPr>
          <p:cNvPr id="3" name="Rectangle 2"/>
          <p:cNvSpPr/>
          <p:nvPr/>
        </p:nvSpPr>
        <p:spPr>
          <a:xfrm>
            <a:off x="933156" y="2381750"/>
            <a:ext cx="7277687" cy="1809034"/>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t>People </a:t>
            </a:r>
            <a:r>
              <a:rPr lang="en-US" sz="2400" u="none"/>
              <a:t>with acute low back pain do not receive diagnostic imaging tests unless they present with red flags that suggest serious pathological disease. </a:t>
            </a:r>
            <a:endParaRPr lang="en-CA" sz="2400" u="none"/>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3200" b="0"/>
              <a:t>Quality Statement 3:</a:t>
            </a:r>
            <a:r>
              <a:rPr lang="en-CA" b="0"/>
              <a:t> </a:t>
            </a:r>
            <a:r>
              <a:rPr lang="en-US" sz="3200"/>
              <a:t>Patient Education and Self-Management </a:t>
            </a:r>
            <a:br>
              <a:rPr lang="en-US" sz="3200"/>
            </a:br>
            <a:br>
              <a:rPr lang="en-CA" sz="3200"/>
            </a:br>
            <a:br>
              <a:rPr lang="en-CA" sz="3500"/>
            </a:br>
            <a:endParaRPr lang="en-CA" sz="3500" b="0"/>
          </a:p>
        </p:txBody>
      </p:sp>
      <p:sp>
        <p:nvSpPr>
          <p:cNvPr id="3" name="Rectangle 2"/>
          <p:cNvSpPr/>
          <p:nvPr/>
        </p:nvSpPr>
        <p:spPr>
          <a:xfrm>
            <a:off x="1048043" y="2159725"/>
            <a:ext cx="7277687" cy="1809034"/>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t>People</a:t>
            </a:r>
            <a:r>
              <a:rPr lang="en-US" sz="2400" u="none"/>
              <a:t> with acute low back pain are offered education and ongoing support for self-management that is tailored to their needs. </a:t>
            </a:r>
            <a:endParaRPr lang="en-CA" sz="2400" u="none"/>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19469" cy="1165909"/>
          </a:xfrm>
        </p:spPr>
        <p:txBody>
          <a:bodyPr anchor="t"/>
          <a:lstStyle/>
          <a:p>
            <a:pPr>
              <a:lnSpc>
                <a:spcPct val="90000"/>
              </a:lnSpc>
            </a:pPr>
            <a:r>
              <a:rPr lang="en-CA" sz="3200" b="0"/>
              <a:t>Quality Statement 4:</a:t>
            </a:r>
            <a:r>
              <a:rPr lang="en-CA" b="0"/>
              <a:t> </a:t>
            </a:r>
            <a:r>
              <a:rPr lang="en-US" sz="3200"/>
              <a:t>Maintaining Usual Activity</a:t>
            </a:r>
            <a:br>
              <a:rPr lang="en-US" sz="3200"/>
            </a:br>
            <a:br>
              <a:rPr lang="en-US" sz="3200"/>
            </a:br>
            <a:br>
              <a:rPr lang="en-US" sz="3200"/>
            </a:br>
            <a:br>
              <a:rPr lang="en-US" sz="3200"/>
            </a:br>
            <a:endParaRPr lang="en-CA" sz="3500" b="0"/>
          </a:p>
        </p:txBody>
      </p:sp>
      <p:sp>
        <p:nvSpPr>
          <p:cNvPr id="3" name="Rectangle 2"/>
          <p:cNvSpPr/>
          <p:nvPr/>
        </p:nvSpPr>
        <p:spPr>
          <a:xfrm>
            <a:off x="939551" y="2061251"/>
            <a:ext cx="7454766" cy="1968032"/>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t>People </a:t>
            </a:r>
            <a:r>
              <a:rPr lang="en-US" sz="2400" u="none"/>
              <a:t>with acute low back pain are encouraged to stay physically active by continuing to perform activities of daily living, with modification if required.</a:t>
            </a:r>
            <a:r>
              <a:rPr lang="en-CA" sz="2400" u="none"/>
              <a:t> </a:t>
            </a:r>
            <a:endParaRPr lang="en-CA" sz="2400" b="1" u="none">
              <a:solidFill>
                <a:srgbClr val="000000"/>
              </a:solidFill>
            </a:endParaRPr>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891"/>
            <a:ext cx="8244584" cy="1165909"/>
          </a:xfrm>
        </p:spPr>
        <p:txBody>
          <a:bodyPr anchor="t"/>
          <a:lstStyle/>
          <a:p>
            <a:pPr>
              <a:lnSpc>
                <a:spcPct val="90000"/>
              </a:lnSpc>
            </a:pPr>
            <a:r>
              <a:rPr lang="en-CA" sz="3200" b="0"/>
              <a:t>Quality Statement 5:</a:t>
            </a:r>
            <a:r>
              <a:rPr lang="en-CA" b="0"/>
              <a:t> </a:t>
            </a:r>
            <a:r>
              <a:rPr lang="en-CA" sz="3200"/>
              <a:t>Psychosocial Information and Support</a:t>
            </a:r>
            <a:br>
              <a:rPr lang="en-CA" sz="3200"/>
            </a:br>
            <a:br>
              <a:rPr lang="en-US" sz="3200"/>
            </a:br>
            <a:br>
              <a:rPr lang="en-US" sz="3200"/>
            </a:br>
            <a:br>
              <a:rPr lang="en-CA" sz="3200"/>
            </a:br>
            <a:br>
              <a:rPr lang="en-CA" sz="3500"/>
            </a:br>
            <a:endParaRPr lang="en-CA" sz="3500" b="0"/>
          </a:p>
        </p:txBody>
      </p:sp>
      <p:sp>
        <p:nvSpPr>
          <p:cNvPr id="3" name="Rectangle 2"/>
          <p:cNvSpPr/>
          <p:nvPr/>
        </p:nvSpPr>
        <p:spPr>
          <a:xfrm>
            <a:off x="685800" y="2117521"/>
            <a:ext cx="7772400" cy="2391544"/>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t>People </a:t>
            </a:r>
            <a:r>
              <a:rPr lang="en-US" sz="2400" u="none"/>
              <a:t>with acute low back pain who have psychosocial barriers to recovery (yellow flags) identified during their comprehensive assessment are offered further information and support to manage the identified barriers.</a:t>
            </a:r>
            <a:endParaRPr lang="en-CA" sz="2400" u="none"/>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3200" b="0"/>
              <a:t>Quality Statement 6:</a:t>
            </a:r>
            <a:r>
              <a:rPr lang="en-CA" b="0"/>
              <a:t> </a:t>
            </a:r>
            <a:r>
              <a:rPr lang="en-CA" sz="3200"/>
              <a:t>Pharmacological Therapies</a:t>
            </a:r>
            <a:br>
              <a:rPr lang="en-CA" sz="3200"/>
            </a:br>
            <a:br>
              <a:rPr lang="en-CA" sz="3200"/>
            </a:br>
            <a:br>
              <a:rPr lang="en-US" sz="3200"/>
            </a:br>
            <a:br>
              <a:rPr lang="en-US" sz="3200"/>
            </a:br>
            <a:br>
              <a:rPr lang="en-CA" sz="3200"/>
            </a:br>
            <a:br>
              <a:rPr lang="en-CA" sz="3500"/>
            </a:br>
            <a:endParaRPr lang="en-CA" sz="3500" b="0"/>
          </a:p>
        </p:txBody>
      </p:sp>
      <p:sp>
        <p:nvSpPr>
          <p:cNvPr id="3" name="Rectangle 2"/>
          <p:cNvSpPr/>
          <p:nvPr/>
        </p:nvSpPr>
        <p:spPr>
          <a:xfrm>
            <a:off x="354821" y="2063517"/>
            <a:ext cx="7613374" cy="2627572"/>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800" b="1" u="none">
              <a:solidFill>
                <a:srgbClr val="000000"/>
              </a:solidFill>
            </a:endParaRPr>
          </a:p>
        </p:txBody>
      </p:sp>
      <p:sp>
        <p:nvSpPr>
          <p:cNvPr id="5" name="Rectangle 4"/>
          <p:cNvSpPr/>
          <p:nvPr/>
        </p:nvSpPr>
        <p:spPr>
          <a:xfrm>
            <a:off x="588129" y="2223141"/>
            <a:ext cx="7146758" cy="2308324"/>
          </a:xfrm>
          <a:prstGeom prst="rect">
            <a:avLst/>
          </a:prstGeom>
        </p:spPr>
        <p:txBody>
          <a:bodyPr wrap="square">
            <a:spAutoFit/>
          </a:bodyPr>
          <a:lstStyle/>
          <a:p>
            <a:r>
              <a:rPr lang="en-CA" sz="2400" u="none">
                <a:solidFill>
                  <a:srgbClr val="000000"/>
                </a:solidFill>
                <a:latin typeface="+mn-lt"/>
              </a:rPr>
              <a:t>People </a:t>
            </a:r>
            <a:r>
              <a:rPr lang="en-US" sz="2400" u="none">
                <a:solidFill>
                  <a:srgbClr val="000000"/>
                </a:solidFill>
                <a:latin typeface="+mn-lt"/>
              </a:rPr>
              <a:t>with acute low back pain whose symptoms do not adequately improve with physical activity, education, reassurance, and self-management support are offered information on the risks and benefits of nonopioid analgesics to improve mobility and function. </a:t>
            </a:r>
          </a:p>
        </p:txBody>
      </p:sp>
    </p:spTree>
    <p:custDataLst>
      <p:tags r:id="rId1"/>
    </p:custDataLst>
    <p:extLst>
      <p:ext uri="{BB962C8B-B14F-4D97-AF65-F5344CB8AC3E}">
        <p14:creationId xmlns:p14="http://schemas.microsoft.com/office/powerpoint/2010/main" val="1344525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3200" b="0"/>
              <a:t>Quality Statement 7: </a:t>
            </a:r>
            <a:r>
              <a:rPr lang="en-CA" sz="3200"/>
              <a:t>Additional Nonpharmacological Therapies</a:t>
            </a:r>
            <a:br>
              <a:rPr lang="en-CA" sz="3200"/>
            </a:br>
            <a:br>
              <a:rPr lang="en-CA" sz="3200"/>
            </a:br>
            <a:br>
              <a:rPr lang="en-US" sz="3200"/>
            </a:br>
            <a:br>
              <a:rPr lang="en-US" sz="3200"/>
            </a:br>
            <a:br>
              <a:rPr lang="en-CA" sz="3200"/>
            </a:br>
            <a:br>
              <a:rPr lang="en-CA" sz="3500"/>
            </a:br>
            <a:endParaRPr lang="en-CA" sz="3500" b="0"/>
          </a:p>
        </p:txBody>
      </p:sp>
      <p:sp>
        <p:nvSpPr>
          <p:cNvPr id="3" name="Rectangle 2"/>
          <p:cNvSpPr/>
          <p:nvPr/>
        </p:nvSpPr>
        <p:spPr>
          <a:xfrm>
            <a:off x="457200" y="2103453"/>
            <a:ext cx="7865165" cy="2680581"/>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endParaRPr lang="en-CA" sz="2800" b="1" u="none">
              <a:solidFill>
                <a:srgbClr val="000000"/>
              </a:solidFill>
            </a:endParaRPr>
          </a:p>
        </p:txBody>
      </p:sp>
      <p:sp>
        <p:nvSpPr>
          <p:cNvPr id="4" name="Rectangle 3"/>
          <p:cNvSpPr/>
          <p:nvPr/>
        </p:nvSpPr>
        <p:spPr>
          <a:xfrm>
            <a:off x="582329" y="2249302"/>
            <a:ext cx="7740036" cy="2308324"/>
          </a:xfrm>
          <a:prstGeom prst="rect">
            <a:avLst/>
          </a:prstGeom>
        </p:spPr>
        <p:txBody>
          <a:bodyPr wrap="square">
            <a:spAutoFit/>
          </a:bodyPr>
          <a:lstStyle/>
          <a:p>
            <a:r>
              <a:rPr lang="en-CA" sz="2400" u="none">
                <a:solidFill>
                  <a:srgbClr val="000000"/>
                </a:solidFill>
                <a:latin typeface="+mn-lt"/>
              </a:rPr>
              <a:t>People </a:t>
            </a:r>
            <a:r>
              <a:rPr lang="en-US" sz="2400" u="none">
                <a:solidFill>
                  <a:srgbClr val="000000"/>
                </a:solidFill>
                <a:latin typeface="+mn-lt"/>
              </a:rPr>
              <a:t>with acute low back pain whose symptoms do not adequately improve with physical activity, education, reassurance, and self-management support are offered information on the risks and benefits of additional nonpharmacological therapies to improve mobility and function. </a:t>
            </a:r>
          </a:p>
        </p:txBody>
      </p:sp>
    </p:spTree>
    <p:custDataLst>
      <p:tags r:id="rId1"/>
    </p:custDataLst>
    <p:extLst>
      <p:ext uri="{BB962C8B-B14F-4D97-AF65-F5344CB8AC3E}">
        <p14:creationId xmlns:p14="http://schemas.microsoft.com/office/powerpoint/2010/main" val="2474725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CA" sz="4800"/>
            </a:br>
            <a:r>
              <a:rPr lang="en-US" sz="4800"/>
              <a:t>How Success Can Be Measured</a:t>
            </a:r>
            <a:br>
              <a:rPr lang="en-US">
                <a:solidFill>
                  <a:schemeClr val="tx1"/>
                </a:solidFill>
                <a:latin typeface="MS PGothic"/>
              </a:rPr>
            </a:br>
            <a:endParaRPr lang="en-US"/>
          </a:p>
        </p:txBody>
      </p:sp>
    </p:spTree>
    <p:custDataLst>
      <p:tags r:id="rId1"/>
    </p:custDataLst>
    <p:extLst>
      <p:ext uri="{BB962C8B-B14F-4D97-AF65-F5344CB8AC3E}">
        <p14:creationId xmlns:p14="http://schemas.microsoft.com/office/powerpoint/2010/main" val="1479002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49708" y="203617"/>
            <a:ext cx="8244584" cy="1165909"/>
          </a:xfrm>
        </p:spPr>
        <p:txBody>
          <a:bodyPr/>
          <a:lstStyle/>
          <a:p>
            <a:r>
              <a:rPr lang="en-US" sz="2800"/>
              <a:t>How Success Can Be Measured Provincially</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64692" y="1369526"/>
            <a:ext cx="8229600" cy="4838234"/>
          </a:xfrm>
        </p:spPr>
        <p:txBody>
          <a:bodyPr/>
          <a:lstStyle/>
          <a:p>
            <a:pPr marL="0" indent="0">
              <a:spcBef>
                <a:spcPts val="1100"/>
              </a:spcBef>
              <a:buNone/>
            </a:pPr>
            <a:r>
              <a:rPr lang="en-CA" sz="2000"/>
              <a:t>We recommend the following list of potential indicators to monitor the overall success of the standard </a:t>
            </a:r>
            <a:r>
              <a:rPr lang="en-CA" sz="2000" b="1"/>
              <a:t>provincially</a:t>
            </a:r>
            <a:r>
              <a:rPr lang="en-CA" sz="2000"/>
              <a:t>: </a:t>
            </a:r>
          </a:p>
          <a:p>
            <a:pPr marL="0" indent="0">
              <a:buNone/>
            </a:pPr>
            <a:r>
              <a:rPr lang="en-US" sz="2000" b="1"/>
              <a:t>Process Indicators:</a:t>
            </a:r>
          </a:p>
          <a:p>
            <a:r>
              <a:rPr lang="en-US" sz="2000"/>
              <a:t>Percentage of people who seek physician or emergency department care for acute low back pain who undergo diagnostic imaging (x-ray, CT, MRI, bone scan) of the spine </a:t>
            </a:r>
          </a:p>
          <a:p>
            <a:r>
              <a:rPr lang="en-US" sz="2000"/>
              <a:t>Percentage of people who seek physician or emergency department care for acute low back pain who are prescribed an opioid medication</a:t>
            </a:r>
          </a:p>
          <a:p>
            <a:pPr marL="0" indent="0">
              <a:buNone/>
            </a:pPr>
            <a:r>
              <a:rPr lang="en-US" sz="2000" b="1"/>
              <a:t>Outcome Indicator:</a:t>
            </a:r>
          </a:p>
          <a:p>
            <a:r>
              <a:rPr lang="en-US" sz="2000"/>
              <a:t>Percentage of people who seek physician or emergency department care for acute low back pain who subsequently present to the emergency department for low back pain</a:t>
            </a:r>
          </a:p>
          <a:p>
            <a:pPr marL="0" indent="0">
              <a:buNone/>
            </a:pPr>
            <a:endParaRPr lang="en-US" sz="1600" b="1"/>
          </a:p>
        </p:txBody>
      </p:sp>
    </p:spTree>
    <p:custDataLst>
      <p:tags r:id="rId1"/>
    </p:custDataLst>
    <p:extLst>
      <p:ext uri="{BB962C8B-B14F-4D97-AF65-F5344CB8AC3E}">
        <p14:creationId xmlns:p14="http://schemas.microsoft.com/office/powerpoint/2010/main" val="3157782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10CA5-2EAF-4533-976D-B6C8C3BA29A6}"/>
              </a:ext>
            </a:extLst>
          </p:cNvPr>
          <p:cNvSpPr>
            <a:spLocks noGrp="1"/>
          </p:cNvSpPr>
          <p:nvPr>
            <p:ph type="title"/>
          </p:nvPr>
        </p:nvSpPr>
        <p:spPr/>
        <p:txBody>
          <a:bodyPr/>
          <a:lstStyle/>
          <a:p>
            <a:r>
              <a:rPr lang="en-US" sz="2800"/>
              <a:t>How Success Can Be Measured Locally</a:t>
            </a:r>
            <a:endParaRPr lang="en-CA" sz="2800"/>
          </a:p>
        </p:txBody>
      </p:sp>
      <p:sp>
        <p:nvSpPr>
          <p:cNvPr id="3" name="Content Placeholder 2">
            <a:extLst>
              <a:ext uri="{FF2B5EF4-FFF2-40B4-BE49-F238E27FC236}">
                <a16:creationId xmlns:a16="http://schemas.microsoft.com/office/drawing/2014/main" id="{4741611F-638D-4D32-B233-43B4EC3A146E}"/>
              </a:ext>
            </a:extLst>
          </p:cNvPr>
          <p:cNvSpPr>
            <a:spLocks noGrp="1"/>
          </p:cNvSpPr>
          <p:nvPr>
            <p:ph idx="1"/>
          </p:nvPr>
        </p:nvSpPr>
        <p:spPr/>
        <p:txBody>
          <a:bodyPr/>
          <a:lstStyle/>
          <a:p>
            <a:pPr marL="0" indent="0">
              <a:buNone/>
            </a:pPr>
            <a:r>
              <a:rPr lang="en-CA" sz="2000"/>
              <a:t>We recommend the following list of potential indicators to monitor the overall success of the standard </a:t>
            </a:r>
            <a:r>
              <a:rPr lang="en-CA" sz="2000" b="1"/>
              <a:t>locally</a:t>
            </a:r>
            <a:r>
              <a:rPr lang="en-CA" sz="2000"/>
              <a:t>:</a:t>
            </a:r>
            <a:endParaRPr lang="en-US" sz="2000"/>
          </a:p>
          <a:p>
            <a:r>
              <a:rPr lang="en-US" sz="2000"/>
              <a:t>Percentage of people with acute low back pain who have surgeon or specialist consultations</a:t>
            </a:r>
          </a:p>
          <a:p>
            <a:r>
              <a:rPr lang="en-US" sz="2000"/>
              <a:t>Percentage of people with acute low back pain who report an improvement in their quality of life</a:t>
            </a:r>
          </a:p>
          <a:p>
            <a:r>
              <a:rPr lang="en-US" sz="2000"/>
              <a:t>Percentage of people with acute low back pain who rate their interaction with their health care professional as “definitely helping them feel better able to manage their low back pain” (response options: definitely, for the most part, somewhat, not at all)</a:t>
            </a:r>
          </a:p>
          <a:p>
            <a:endParaRPr lang="en-CA"/>
          </a:p>
        </p:txBody>
      </p:sp>
    </p:spTree>
    <p:extLst>
      <p:ext uri="{BB962C8B-B14F-4D97-AF65-F5344CB8AC3E}">
        <p14:creationId xmlns:p14="http://schemas.microsoft.com/office/powerpoint/2010/main" val="733678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5160" y="5361198"/>
            <a:ext cx="4551044" cy="646331"/>
          </a:xfrm>
          <a:prstGeom prst="rect">
            <a:avLst/>
          </a:prstGeom>
          <a:noFill/>
          <a:ln>
            <a:noFill/>
          </a:ln>
        </p:spPr>
        <p:txBody>
          <a:bodyPr vert="horz" wrap="square" lIns="91440" tIns="45720" rIns="91440" bIns="45720" numCol="1" anchor="b" anchorCtr="0" compatLnSpc="1">
            <a:prstTxWarp prst="textNoShape">
              <a:avLst/>
            </a:prstTxWarp>
          </a:bodyPr>
          <a:lstStyle/>
          <a:p>
            <a:pPr eaLnBrk="0" hangingPunct="0"/>
            <a:br>
              <a:rPr lang="en-CA" sz="2800" b="1" u="none" dirty="0">
                <a:solidFill>
                  <a:srgbClr val="FFFFFF"/>
                </a:solidFill>
                <a:latin typeface="Arial"/>
                <a:cs typeface="Arial"/>
              </a:rPr>
            </a:br>
            <a:endParaRPr lang="en-CA" sz="2800" b="1" u="none" dirty="0">
              <a:solidFill>
                <a:srgbClr val="FFFFFF"/>
              </a:solidFill>
              <a:latin typeface="Arial"/>
              <a:cs typeface="Arial"/>
            </a:endParaRPr>
          </a:p>
          <a:p>
            <a:pPr eaLnBrk="0" hangingPunct="0"/>
            <a:endParaRPr lang="en-CA" sz="2800" b="1" u="none" dirty="0">
              <a:solidFill>
                <a:srgbClr val="FFFFFF"/>
              </a:solidFill>
              <a:latin typeface="Arial"/>
              <a:cs typeface="Arial"/>
            </a:endParaRPr>
          </a:p>
          <a:p>
            <a:pPr eaLnBrk="0" hangingPunct="0"/>
            <a:br>
              <a:rPr lang="en-CA" sz="2800" b="1" u="none" dirty="0">
                <a:solidFill>
                  <a:srgbClr val="FFFFFF"/>
                </a:solidFill>
                <a:latin typeface="Arial"/>
                <a:cs typeface="Arial"/>
              </a:rPr>
            </a:br>
            <a:r>
              <a:rPr lang="en-CA" sz="2400" u="none" dirty="0">
                <a:solidFill>
                  <a:srgbClr val="FFFFFF"/>
                </a:solidFill>
                <a:latin typeface="Arial"/>
                <a:cs typeface="Arial"/>
              </a:rPr>
              <a:t>Connect with us:</a:t>
            </a:r>
            <a:br>
              <a:rPr lang="en-CA" sz="2400" u="none" dirty="0">
                <a:solidFill>
                  <a:srgbClr val="FFFFFF"/>
                </a:solidFill>
                <a:latin typeface="Arial"/>
                <a:cs typeface="Arial"/>
              </a:rPr>
            </a:br>
            <a:r>
              <a:rPr lang="en-CA" sz="2400" b="1" u="none" dirty="0">
                <a:solidFill>
                  <a:srgbClr val="FFFFFF"/>
                </a:solidFill>
                <a:latin typeface="Arial"/>
                <a:cs typeface="Arial"/>
              </a:rPr>
              <a:t>https://</a:t>
            </a:r>
            <a:r>
              <a:rPr lang="en-CA" sz="2400" b="1" u="none" dirty="0" err="1">
                <a:solidFill>
                  <a:srgbClr val="FFFFFF"/>
                </a:solidFill>
                <a:latin typeface="Arial"/>
                <a:cs typeface="Arial"/>
              </a:rPr>
              <a:t>quorum.hqontario.ca</a:t>
            </a:r>
            <a:endParaRPr lang="en-CA" sz="2400" b="1" u="none" dirty="0">
              <a:solidFill>
                <a:srgbClr val="FFFFFF"/>
              </a:solidFill>
              <a:latin typeface="Arial"/>
              <a:cs typeface="Arial"/>
            </a:endParaRPr>
          </a:p>
        </p:txBody>
      </p:sp>
      <p:sp>
        <p:nvSpPr>
          <p:cNvPr id="3" name="Rectangle 2">
            <a:extLst>
              <a:ext uri="{FF2B5EF4-FFF2-40B4-BE49-F238E27FC236}">
                <a16:creationId xmlns:a16="http://schemas.microsoft.com/office/drawing/2014/main" id="{BB83796C-FDEF-374B-86E2-0DBCA4143F2E}"/>
              </a:ext>
            </a:extLst>
          </p:cNvPr>
          <p:cNvSpPr/>
          <p:nvPr/>
        </p:nvSpPr>
        <p:spPr>
          <a:xfrm>
            <a:off x="585160" y="6276395"/>
            <a:ext cx="2307042" cy="253916"/>
          </a:xfrm>
          <a:prstGeom prst="rect">
            <a:avLst/>
          </a:prstGeom>
        </p:spPr>
        <p:txBody>
          <a:bodyPr wrap="none">
            <a:spAutoFit/>
          </a:bodyPr>
          <a:lstStyle/>
          <a:p>
            <a:r>
              <a:rPr lang="en-CA" sz="1050" u="none" dirty="0">
                <a:solidFill>
                  <a:schemeClr val="bg1"/>
                </a:solidFill>
                <a:cs typeface="Arial" panose="020B0604020202020204" pitchFamily="34" charset="0"/>
              </a:rPr>
              <a:t>© Queen’s Printer for Ontario, 2019</a:t>
            </a:r>
            <a:endParaRPr lang="en-US" sz="1050" dirty="0">
              <a:solidFill>
                <a:schemeClr val="bg1"/>
              </a:solidFill>
              <a:cs typeface="Arial" panose="020B0604020202020204" pitchFamily="34" charset="0"/>
            </a:endParaRPr>
          </a:p>
        </p:txBody>
      </p:sp>
    </p:spTree>
    <p:custDataLst>
      <p:tags r:id="rId1"/>
    </p:custDataLst>
    <p:extLst>
      <p:ext uri="{BB962C8B-B14F-4D97-AF65-F5344CB8AC3E}">
        <p14:creationId xmlns:p14="http://schemas.microsoft.com/office/powerpoint/2010/main" val="1372983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en-CA"/>
              <a:t>Quality Standards</a:t>
            </a:r>
          </a:p>
        </p:txBody>
      </p:sp>
      <p:graphicFrame>
        <p:nvGraphicFramePr>
          <p:cNvPr id="4" name="Diagram 3"/>
          <p:cNvGraphicFramePr/>
          <p:nvPr>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914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244524" y="6304002"/>
            <a:ext cx="8921937" cy="400110"/>
          </a:xfrm>
          <a:prstGeom prst="rect">
            <a:avLst/>
          </a:prstGeom>
        </p:spPr>
        <p:txBody>
          <a:bodyPr wrap="square" anchor="t">
            <a:spAutoFit/>
          </a:bodyPr>
          <a:lstStyle/>
          <a:p>
            <a:r>
              <a:rPr lang="en-US" sz="1000" b="1" u="none">
                <a:solidFill>
                  <a:srgbClr val="0C6577"/>
                </a:solidFill>
              </a:rPr>
              <a:t>Find these resources here:</a:t>
            </a:r>
            <a:br>
              <a:rPr lang="en-US" sz="1000" u="none">
                <a:solidFill>
                  <a:srgbClr val="0C6577"/>
                </a:solidFill>
                <a:highlight>
                  <a:srgbClr val="FFFF00"/>
                </a:highlight>
                <a:cs typeface="Arial"/>
              </a:rPr>
            </a:br>
            <a:r>
              <a:rPr lang="en-US" sz="1000" u="none">
                <a:solidFill>
                  <a:srgbClr val="0C6577"/>
                </a:solidFill>
                <a:cs typeface="Arial"/>
              </a:rPr>
              <a:t>https://</a:t>
            </a:r>
            <a:r>
              <a:rPr lang="en-US" sz="1000" u="none" err="1">
                <a:solidFill>
                  <a:srgbClr val="0C6577"/>
                </a:solidFill>
                <a:cs typeface="Arial"/>
              </a:rPr>
              <a:t>hqontario.ca</a:t>
            </a:r>
            <a:r>
              <a:rPr lang="en-US" sz="1000" u="none">
                <a:solidFill>
                  <a:srgbClr val="0C6577"/>
                </a:solidFill>
                <a:cs typeface="Arial"/>
              </a:rPr>
              <a:t>/Evidence-to-Improve-Care/Quality-Standards/View-all-Quality-Standards/Low-Back-Pain</a:t>
            </a:r>
            <a:endParaRPr lang="en-US" sz="1000" u="none">
              <a:highlight>
                <a:srgbClr val="FFFF00"/>
              </a:highlight>
              <a:cs typeface="Arial"/>
            </a:endParaRPr>
          </a:p>
        </p:txBody>
      </p:sp>
      <p:sp>
        <p:nvSpPr>
          <p:cNvPr id="22" name="TextBox 21"/>
          <p:cNvSpPr txBox="1"/>
          <p:nvPr/>
        </p:nvSpPr>
        <p:spPr>
          <a:xfrm>
            <a:off x="424545" y="5854055"/>
            <a:ext cx="2901500" cy="307777"/>
          </a:xfrm>
          <a:prstGeom prst="rect">
            <a:avLst/>
          </a:prstGeom>
          <a:noFill/>
        </p:spPr>
        <p:txBody>
          <a:bodyPr wrap="none" rtlCol="0">
            <a:spAutoFit/>
          </a:bodyPr>
          <a:lstStyle/>
          <a:p>
            <a:r>
              <a:rPr lang="en-US" b="1" u="none">
                <a:solidFill>
                  <a:srgbClr val="000000"/>
                </a:solidFill>
              </a:rPr>
              <a:t>Recommendations for Adoption</a:t>
            </a:r>
          </a:p>
        </p:txBody>
      </p:sp>
      <p:pic>
        <p:nvPicPr>
          <p:cNvPr id="19" name="Picture 18">
            <a:extLst>
              <a:ext uri="{FF2B5EF4-FFF2-40B4-BE49-F238E27FC236}">
                <a16:creationId xmlns:a16="http://schemas.microsoft.com/office/drawing/2014/main" id="{82B5C1D2-7C5C-43F1-95F5-C3169B2961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7634" y="1518433"/>
            <a:ext cx="2164710" cy="1675904"/>
          </a:xfrm>
          <a:prstGeom prst="rect">
            <a:avLst/>
          </a:prstGeom>
          <a:effectLst>
            <a:outerShdw blurRad="76200" algn="ctr" rotWithShape="0">
              <a:prstClr val="black">
                <a:alpha val="40000"/>
              </a:prstClr>
            </a:outerShdw>
          </a:effectLst>
        </p:spPr>
      </p:pic>
      <p:sp>
        <p:nvSpPr>
          <p:cNvPr id="20" name="TextBox 19">
            <a:extLst>
              <a:ext uri="{FF2B5EF4-FFF2-40B4-BE49-F238E27FC236}">
                <a16:creationId xmlns:a16="http://schemas.microsoft.com/office/drawing/2014/main" id="{932F9474-44BB-48D5-8696-942CBEC16F43}"/>
              </a:ext>
            </a:extLst>
          </p:cNvPr>
          <p:cNvSpPr txBox="1"/>
          <p:nvPr/>
        </p:nvSpPr>
        <p:spPr>
          <a:xfrm>
            <a:off x="6364191" y="3464131"/>
            <a:ext cx="2135401" cy="484005"/>
          </a:xfrm>
          <a:prstGeom prst="rect">
            <a:avLst/>
          </a:prstGeom>
          <a:noFill/>
        </p:spPr>
        <p:txBody>
          <a:bodyPr wrap="none" rtlCol="0">
            <a:spAutoFit/>
          </a:bodyPr>
          <a:lstStyle/>
          <a:p>
            <a:r>
              <a:rPr lang="en-US" b="1" u="none">
                <a:solidFill>
                  <a:srgbClr val="000000"/>
                </a:solidFill>
              </a:rPr>
              <a:t>Getting Started Guide</a:t>
            </a:r>
          </a:p>
        </p:txBody>
      </p:sp>
      <p:sp>
        <p:nvSpPr>
          <p:cNvPr id="7" name="Title 6"/>
          <p:cNvSpPr>
            <a:spLocks noGrp="1"/>
          </p:cNvSpPr>
          <p:nvPr>
            <p:ph type="title"/>
          </p:nvPr>
        </p:nvSpPr>
        <p:spPr>
          <a:xfrm>
            <a:off x="436829" y="118737"/>
            <a:ext cx="8244584" cy="1165909"/>
          </a:xfrm>
        </p:spPr>
        <p:txBody>
          <a:bodyPr/>
          <a:lstStyle/>
          <a:p>
            <a:r>
              <a:rPr lang="en-US" sz="2800"/>
              <a:t>Quality Standard Resources</a:t>
            </a:r>
          </a:p>
        </p:txBody>
      </p:sp>
      <p:sp>
        <p:nvSpPr>
          <p:cNvPr id="23" name="TextBox 22"/>
          <p:cNvSpPr txBox="1"/>
          <p:nvPr/>
        </p:nvSpPr>
        <p:spPr>
          <a:xfrm>
            <a:off x="4118087" y="5854055"/>
            <a:ext cx="1174809" cy="307777"/>
          </a:xfrm>
          <a:prstGeom prst="rect">
            <a:avLst/>
          </a:prstGeom>
          <a:noFill/>
        </p:spPr>
        <p:txBody>
          <a:bodyPr wrap="none" rtlCol="0" anchor="t">
            <a:spAutoFit/>
          </a:bodyPr>
          <a:lstStyle/>
          <a:p>
            <a:r>
              <a:rPr lang="en-US" b="1" u="none">
                <a:solidFill>
                  <a:srgbClr val="000000"/>
                </a:solidFill>
              </a:rPr>
              <a:t>Data </a:t>
            </a:r>
            <a:r>
              <a:rPr lang="en-US" b="1" u="none">
                <a:solidFill>
                  <a:srgbClr val="000000"/>
                </a:solidFill>
                <a:cs typeface="Arial"/>
              </a:rPr>
              <a:t>Tables</a:t>
            </a:r>
            <a:endParaRPr lang="en-US" b="1" u="none">
              <a:solidFill>
                <a:srgbClr val="000000"/>
              </a:solidFill>
            </a:endParaRPr>
          </a:p>
        </p:txBody>
      </p:sp>
      <p:sp>
        <p:nvSpPr>
          <p:cNvPr id="24" name="TextBox 23">
            <a:extLst>
              <a:ext uri="{FF2B5EF4-FFF2-40B4-BE49-F238E27FC236}">
                <a16:creationId xmlns:a16="http://schemas.microsoft.com/office/drawing/2014/main" id="{4853A873-C959-4D38-8278-FD7FE247F985}"/>
              </a:ext>
            </a:extLst>
          </p:cNvPr>
          <p:cNvSpPr txBox="1"/>
          <p:nvPr/>
        </p:nvSpPr>
        <p:spPr>
          <a:xfrm>
            <a:off x="3171550" y="3469354"/>
            <a:ext cx="2529860" cy="307777"/>
          </a:xfrm>
          <a:prstGeom prst="rect">
            <a:avLst/>
          </a:prstGeom>
          <a:noFill/>
        </p:spPr>
        <p:txBody>
          <a:bodyPr wrap="none" rtlCol="0">
            <a:spAutoFit/>
          </a:bodyPr>
          <a:lstStyle/>
          <a:p>
            <a:r>
              <a:rPr lang="en-US" b="1" u="none">
                <a:solidFill>
                  <a:srgbClr val="000000"/>
                </a:solidFill>
              </a:rPr>
              <a:t>Patient Conversation Guide</a:t>
            </a:r>
          </a:p>
        </p:txBody>
      </p:sp>
      <p:sp>
        <p:nvSpPr>
          <p:cNvPr id="25" name="TextBox 24">
            <a:extLst>
              <a:ext uri="{FF2B5EF4-FFF2-40B4-BE49-F238E27FC236}">
                <a16:creationId xmlns:a16="http://schemas.microsoft.com/office/drawing/2014/main" id="{03E716EF-89B3-412B-9FC8-3C5BA1689C25}"/>
              </a:ext>
            </a:extLst>
          </p:cNvPr>
          <p:cNvSpPr txBox="1"/>
          <p:nvPr/>
        </p:nvSpPr>
        <p:spPr>
          <a:xfrm>
            <a:off x="733811" y="3504441"/>
            <a:ext cx="1616148" cy="307777"/>
          </a:xfrm>
          <a:prstGeom prst="rect">
            <a:avLst/>
          </a:prstGeom>
          <a:noFill/>
        </p:spPr>
        <p:txBody>
          <a:bodyPr wrap="none" rtlCol="0">
            <a:spAutoFit/>
          </a:bodyPr>
          <a:lstStyle/>
          <a:p>
            <a:r>
              <a:rPr lang="en-US" b="1" u="none">
                <a:solidFill>
                  <a:srgbClr val="000000"/>
                </a:solidFill>
              </a:rPr>
              <a:t>Quality Standard</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537273" y="6161832"/>
            <a:ext cx="1895071" cy="307777"/>
          </a:xfrm>
          <a:prstGeom prst="rect">
            <a:avLst/>
          </a:prstGeom>
          <a:noFill/>
        </p:spPr>
        <p:txBody>
          <a:bodyPr wrap="none" rtlCol="0" anchor="t">
            <a:spAutoFit/>
          </a:bodyPr>
          <a:lstStyle/>
          <a:p>
            <a:r>
              <a:rPr lang="en-US" b="1" u="none">
                <a:solidFill>
                  <a:srgbClr val="000000"/>
                </a:solidFill>
              </a:rPr>
              <a:t>Measurement Guide</a:t>
            </a:r>
          </a:p>
        </p:txBody>
      </p:sp>
      <p:pic>
        <p:nvPicPr>
          <p:cNvPr id="15" name="Picture 14">
            <a:extLst>
              <a:ext uri="{FF2B5EF4-FFF2-40B4-BE49-F238E27FC236}">
                <a16:creationId xmlns:a16="http://schemas.microsoft.com/office/drawing/2014/main" id="{E967BF73-77E2-1B46-B2BF-B9FD79850384}"/>
              </a:ext>
            </a:extLst>
          </p:cNvPr>
          <p:cNvPicPr>
            <a:picLocks noChangeAspect="1"/>
          </p:cNvPicPr>
          <p:nvPr/>
        </p:nvPicPr>
        <p:blipFill>
          <a:blip r:embed="rId4"/>
          <a:stretch>
            <a:fillRect/>
          </a:stretch>
        </p:blipFill>
        <p:spPr>
          <a:xfrm>
            <a:off x="733810" y="1236922"/>
            <a:ext cx="1944075" cy="1944075"/>
          </a:xfrm>
          <a:prstGeom prst="rect">
            <a:avLst/>
          </a:prstGeom>
          <a:effectLst>
            <a:outerShdw blurRad="76200" algn="ctr" rotWithShape="0">
              <a:prstClr val="black">
                <a:alpha val="40000"/>
              </a:prstClr>
            </a:outerShdw>
          </a:effectLst>
        </p:spPr>
      </p:pic>
      <p:pic>
        <p:nvPicPr>
          <p:cNvPr id="16" name="Picture 15">
            <a:extLst>
              <a:ext uri="{FF2B5EF4-FFF2-40B4-BE49-F238E27FC236}">
                <a16:creationId xmlns:a16="http://schemas.microsoft.com/office/drawing/2014/main" id="{AFC10135-BF1E-734D-ACD5-C8896FF57F73}"/>
              </a:ext>
            </a:extLst>
          </p:cNvPr>
          <p:cNvPicPr>
            <a:picLocks noChangeAspect="1"/>
          </p:cNvPicPr>
          <p:nvPr/>
        </p:nvPicPr>
        <p:blipFill>
          <a:blip r:embed="rId5"/>
          <a:stretch>
            <a:fillRect/>
          </a:stretch>
        </p:blipFill>
        <p:spPr>
          <a:xfrm>
            <a:off x="3610525" y="1125342"/>
            <a:ext cx="1617058" cy="2092664"/>
          </a:xfrm>
          <a:prstGeom prst="rect">
            <a:avLst/>
          </a:prstGeom>
          <a:effectLst>
            <a:outerShdw blurRad="76200" algn="ctr" rotWithShape="0">
              <a:prstClr val="black">
                <a:alpha val="40000"/>
              </a:prstClr>
            </a:outerShdw>
          </a:effectLst>
        </p:spPr>
      </p:pic>
      <p:pic>
        <p:nvPicPr>
          <p:cNvPr id="17" name="Picture 16">
            <a:extLst>
              <a:ext uri="{FF2B5EF4-FFF2-40B4-BE49-F238E27FC236}">
                <a16:creationId xmlns:a16="http://schemas.microsoft.com/office/drawing/2014/main" id="{C6F978E2-55D7-904E-A646-226A880A471E}"/>
              </a:ext>
            </a:extLst>
          </p:cNvPr>
          <p:cNvPicPr>
            <a:picLocks noChangeAspect="1"/>
          </p:cNvPicPr>
          <p:nvPr/>
        </p:nvPicPr>
        <p:blipFill>
          <a:blip r:embed="rId6"/>
          <a:stretch>
            <a:fillRect/>
          </a:stretch>
        </p:blipFill>
        <p:spPr>
          <a:xfrm>
            <a:off x="733810" y="4160962"/>
            <a:ext cx="1944075" cy="1502239"/>
          </a:xfrm>
          <a:prstGeom prst="rect">
            <a:avLst/>
          </a:prstGeom>
          <a:effectLst>
            <a:outerShdw blurRad="76200" algn="ctr" rotWithShape="0">
              <a:prstClr val="black">
                <a:alpha val="40000"/>
              </a:prstClr>
            </a:outerShdw>
          </a:effectLst>
        </p:spPr>
      </p:pic>
      <p:pic>
        <p:nvPicPr>
          <p:cNvPr id="4" name="Picture 3">
            <a:extLst>
              <a:ext uri="{FF2B5EF4-FFF2-40B4-BE49-F238E27FC236}">
                <a16:creationId xmlns:a16="http://schemas.microsoft.com/office/drawing/2014/main" id="{49F495B0-EC60-DD48-92BB-B80B1CD27CCF}"/>
              </a:ext>
            </a:extLst>
          </p:cNvPr>
          <p:cNvPicPr>
            <a:picLocks noChangeAspect="1"/>
          </p:cNvPicPr>
          <p:nvPr/>
        </p:nvPicPr>
        <p:blipFill>
          <a:blip r:embed="rId7"/>
          <a:stretch>
            <a:fillRect/>
          </a:stretch>
        </p:blipFill>
        <p:spPr>
          <a:xfrm>
            <a:off x="3389827" y="4160962"/>
            <a:ext cx="2696268" cy="1387585"/>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0053E483-51C1-2345-BE35-09199F551E3F}"/>
              </a:ext>
            </a:extLst>
          </p:cNvPr>
          <p:cNvPicPr>
            <a:picLocks noChangeAspect="1"/>
          </p:cNvPicPr>
          <p:nvPr/>
        </p:nvPicPr>
        <p:blipFill>
          <a:blip r:embed="rId8"/>
          <a:stretch>
            <a:fillRect/>
          </a:stretch>
        </p:blipFill>
        <p:spPr>
          <a:xfrm>
            <a:off x="6798037" y="4090306"/>
            <a:ext cx="1501901" cy="195142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55451" y="922895"/>
            <a:ext cx="1598515" cy="338554"/>
          </a:xfrm>
          <a:prstGeom prst="rect">
            <a:avLst/>
          </a:prstGeom>
          <a:solidFill>
            <a:schemeClr val="accent1">
              <a:lumMod val="50000"/>
            </a:schemeClr>
          </a:solidFill>
          <a:ln>
            <a:noFill/>
          </a:ln>
        </p:spPr>
        <p:txBody>
          <a:bodyPr wrap="none" rtlCol="0">
            <a:spAutoFit/>
          </a:bodyPr>
          <a:lstStyle/>
          <a:p>
            <a:r>
              <a:rPr lang="en-CA" sz="1600" b="1" u="none">
                <a:solidFill>
                  <a:schemeClr val="bg1"/>
                </a:solidFill>
              </a:rPr>
              <a:t>The Statement</a:t>
            </a:r>
          </a:p>
        </p:txBody>
      </p:sp>
      <p:sp>
        <p:nvSpPr>
          <p:cNvPr id="14" name="TextBox 13"/>
          <p:cNvSpPr txBox="1"/>
          <p:nvPr/>
        </p:nvSpPr>
        <p:spPr>
          <a:xfrm>
            <a:off x="5054302" y="916755"/>
            <a:ext cx="1520353" cy="338554"/>
          </a:xfrm>
          <a:prstGeom prst="rect">
            <a:avLst/>
          </a:prstGeom>
          <a:solidFill>
            <a:srgbClr val="3C8C93"/>
          </a:solidFill>
          <a:ln>
            <a:noFill/>
          </a:ln>
        </p:spPr>
        <p:txBody>
          <a:bodyPr wrap="none" rtlCol="0">
            <a:spAutoFit/>
          </a:bodyPr>
          <a:lstStyle/>
          <a:p>
            <a:r>
              <a:rPr lang="en-CA" sz="1600" b="1" u="none">
                <a:solidFill>
                  <a:schemeClr val="bg1"/>
                </a:solidFill>
              </a:rPr>
              <a:t>The Audience</a:t>
            </a:r>
          </a:p>
        </p:txBody>
      </p:sp>
      <p:sp>
        <p:nvSpPr>
          <p:cNvPr id="15" name="TextBox 14"/>
          <p:cNvSpPr txBox="1"/>
          <p:nvPr/>
        </p:nvSpPr>
        <p:spPr>
          <a:xfrm>
            <a:off x="2629925" y="5997324"/>
            <a:ext cx="1587294" cy="338554"/>
          </a:xfrm>
          <a:prstGeom prst="rect">
            <a:avLst/>
          </a:prstGeom>
          <a:solidFill>
            <a:srgbClr val="3C8C93"/>
          </a:solidFill>
          <a:ln>
            <a:solidFill>
              <a:srgbClr val="FFFFFF"/>
            </a:solidFill>
          </a:ln>
        </p:spPr>
        <p:txBody>
          <a:bodyPr wrap="none" rtlCol="0">
            <a:spAutoFit/>
          </a:bodyPr>
          <a:lstStyle/>
          <a:p>
            <a:r>
              <a:rPr lang="en-CA" sz="1600" b="1" u="none">
                <a:solidFill>
                  <a:schemeClr val="bg1"/>
                </a:solidFill>
              </a:rPr>
              <a:t>The Indicators</a:t>
            </a:r>
          </a:p>
        </p:txBody>
      </p:sp>
      <p:sp>
        <p:nvSpPr>
          <p:cNvPr id="16" name="TextBox 15"/>
          <p:cNvSpPr txBox="1"/>
          <p:nvPr/>
        </p:nvSpPr>
        <p:spPr>
          <a:xfrm>
            <a:off x="7146015" y="916755"/>
            <a:ext cx="1245854" cy="338554"/>
          </a:xfrm>
          <a:prstGeom prst="rect">
            <a:avLst/>
          </a:prstGeom>
          <a:solidFill>
            <a:srgbClr val="3C8C93"/>
          </a:solidFill>
          <a:ln>
            <a:solidFill>
              <a:srgbClr val="FFFFFF"/>
            </a:solidFill>
          </a:ln>
        </p:spPr>
        <p:txBody>
          <a:bodyPr wrap="none" rtlCol="0">
            <a:spAutoFit/>
          </a:bodyPr>
          <a:lstStyle/>
          <a:p>
            <a:r>
              <a:rPr lang="en-CA" sz="1600" b="1" u="none">
                <a:solidFill>
                  <a:schemeClr val="bg1"/>
                </a:solidFill>
              </a:rPr>
              <a:t>Definitions</a:t>
            </a:r>
          </a:p>
        </p:txBody>
      </p:sp>
      <p:sp>
        <p:nvSpPr>
          <p:cNvPr id="19" name="Title 3"/>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3200" b="0" u="none" kern="0">
                <a:solidFill>
                  <a:srgbClr val="00A0AF"/>
                </a:solidFill>
              </a:rPr>
              <a:t>Inside the </a:t>
            </a:r>
            <a:r>
              <a:rPr lang="en-US" sz="3200" u="none" kern="0">
                <a:solidFill>
                  <a:srgbClr val="00A0AF"/>
                </a:solidFill>
              </a:rPr>
              <a:t>Quality Standard</a:t>
            </a:r>
          </a:p>
        </p:txBody>
      </p:sp>
      <p:cxnSp>
        <p:nvCxnSpPr>
          <p:cNvPr id="20" name="Straight Arrow Connector 19">
            <a:extLst>
              <a:ext uri="{FF2B5EF4-FFF2-40B4-BE49-F238E27FC236}">
                <a16:creationId xmlns:a16="http://schemas.microsoft.com/office/drawing/2014/main" id="{1CC58CAD-D5B2-4EC5-B4DE-7B8478F610ED}"/>
              </a:ext>
            </a:extLst>
          </p:cNvPr>
          <p:cNvCxnSpPr>
            <a:cxnSpLocks/>
          </p:cNvCxnSpPr>
          <p:nvPr/>
        </p:nvCxnSpPr>
        <p:spPr bwMode="auto">
          <a:xfrm>
            <a:off x="2257329" y="1261250"/>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22" name="Straight Arrow Connector 21">
            <a:extLst>
              <a:ext uri="{FF2B5EF4-FFF2-40B4-BE49-F238E27FC236}">
                <a16:creationId xmlns:a16="http://schemas.microsoft.com/office/drawing/2014/main" id="{6EFE5F69-512F-4F01-9BC1-BF3460627056}"/>
              </a:ext>
            </a:extLst>
          </p:cNvPr>
          <p:cNvCxnSpPr>
            <a:cxnSpLocks/>
          </p:cNvCxnSpPr>
          <p:nvPr/>
        </p:nvCxnSpPr>
        <p:spPr bwMode="auto">
          <a:xfrm>
            <a:off x="5836088" y="1234987"/>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16EB1E30-ACF7-433C-A5DB-901B5D3D0084}"/>
              </a:ext>
            </a:extLst>
          </p:cNvPr>
          <p:cNvCxnSpPr>
            <a:cxnSpLocks/>
          </p:cNvCxnSpPr>
          <p:nvPr/>
        </p:nvCxnSpPr>
        <p:spPr bwMode="auto">
          <a:xfrm>
            <a:off x="7743708" y="1240241"/>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840DFB05-F7C8-4F1C-BC67-15C6D93EB96C}"/>
              </a:ext>
            </a:extLst>
          </p:cNvPr>
          <p:cNvCxnSpPr>
            <a:cxnSpLocks/>
          </p:cNvCxnSpPr>
          <p:nvPr/>
        </p:nvCxnSpPr>
        <p:spPr bwMode="auto">
          <a:xfrm>
            <a:off x="4217697" y="6168430"/>
            <a:ext cx="365022" cy="0"/>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pic>
        <p:nvPicPr>
          <p:cNvPr id="17" name="Picture 16">
            <a:extLst>
              <a:ext uri="{FF2B5EF4-FFF2-40B4-BE49-F238E27FC236}">
                <a16:creationId xmlns:a16="http://schemas.microsoft.com/office/drawing/2014/main" id="{0815BDB6-4396-014A-9921-E6BEB2F2D16B}"/>
              </a:ext>
            </a:extLst>
          </p:cNvPr>
          <p:cNvPicPr>
            <a:picLocks noChangeAspect="1"/>
          </p:cNvPicPr>
          <p:nvPr/>
        </p:nvPicPr>
        <p:blipFill>
          <a:blip r:embed="rId3"/>
          <a:stretch>
            <a:fillRect/>
          </a:stretch>
        </p:blipFill>
        <p:spPr>
          <a:xfrm>
            <a:off x="509875" y="1790874"/>
            <a:ext cx="3968340" cy="396834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7B531CE8-6532-3F47-93DB-910117C11817}"/>
              </a:ext>
            </a:extLst>
          </p:cNvPr>
          <p:cNvPicPr>
            <a:picLocks noChangeAspect="1"/>
          </p:cNvPicPr>
          <p:nvPr/>
        </p:nvPicPr>
        <p:blipFill rotWithShape="1">
          <a:blip r:embed="rId4"/>
          <a:srcRect b="20000"/>
          <a:stretch/>
        </p:blipFill>
        <p:spPr>
          <a:xfrm>
            <a:off x="4690061" y="1790874"/>
            <a:ext cx="3968340" cy="3174665"/>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7A7E53BF-D0DD-F64F-A6EC-67A11AD577C8}"/>
              </a:ext>
            </a:extLst>
          </p:cNvPr>
          <p:cNvPicPr>
            <a:picLocks noChangeAspect="1"/>
          </p:cNvPicPr>
          <p:nvPr/>
        </p:nvPicPr>
        <p:blipFill rotWithShape="1">
          <a:blip r:embed="rId5"/>
          <a:srcRect t="18052" r="37162" b="54160"/>
          <a:stretch/>
        </p:blipFill>
        <p:spPr>
          <a:xfrm>
            <a:off x="4713858" y="5079750"/>
            <a:ext cx="3403762" cy="150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 </a:t>
            </a:r>
            <a:br>
              <a:rPr lang="en-US" sz="2800" b="0"/>
            </a:br>
            <a:r>
              <a:rPr lang="en-US"/>
              <a:t>Patient Conversation Guide</a:t>
            </a:r>
          </a:p>
        </p:txBody>
      </p:sp>
      <p:sp>
        <p:nvSpPr>
          <p:cNvPr id="5" name="Content Placeholder 4"/>
          <p:cNvSpPr>
            <a:spLocks noGrp="1"/>
          </p:cNvSpPr>
          <p:nvPr>
            <p:ph idx="4294967295"/>
          </p:nvPr>
        </p:nvSpPr>
        <p:spPr>
          <a:xfrm>
            <a:off x="473272" y="2549525"/>
            <a:ext cx="3273462" cy="2492375"/>
          </a:xfrm>
        </p:spPr>
        <p:txBody>
          <a:bodyPr/>
          <a:lstStyle/>
          <a:p>
            <a:pPr marL="0" indent="0">
              <a:buNone/>
            </a:pPr>
            <a:r>
              <a:rPr lang="en-US" sz="1800"/>
              <a:t>The </a:t>
            </a:r>
            <a:r>
              <a:rPr lang="en-US" sz="1800" b="1"/>
              <a:t>patient conversation guide </a:t>
            </a:r>
            <a:r>
              <a:rPr lang="en-US" sz="1800"/>
              <a:t>is designed to give patients information about what quality care looks like for various conditions based on the best evidence, so they can ask informed questions of their health care providers. </a:t>
            </a:r>
          </a:p>
        </p:txBody>
      </p:sp>
      <p:pic>
        <p:nvPicPr>
          <p:cNvPr id="4" name="Picture 3">
            <a:extLst>
              <a:ext uri="{FF2B5EF4-FFF2-40B4-BE49-F238E27FC236}">
                <a16:creationId xmlns:a16="http://schemas.microsoft.com/office/drawing/2014/main" id="{BE8DDAE7-D290-5240-BE22-897552B236A1}"/>
              </a:ext>
            </a:extLst>
          </p:cNvPr>
          <p:cNvPicPr>
            <a:picLocks noChangeAspect="1"/>
          </p:cNvPicPr>
          <p:nvPr/>
        </p:nvPicPr>
        <p:blipFill>
          <a:blip r:embed="rId3"/>
          <a:stretch>
            <a:fillRect/>
          </a:stretch>
        </p:blipFill>
        <p:spPr>
          <a:xfrm>
            <a:off x="4687219" y="1710352"/>
            <a:ext cx="3459253" cy="4476683"/>
          </a:xfrm>
          <a:prstGeom prst="rect">
            <a:avLst/>
          </a:prstGeom>
          <a:effectLst>
            <a:outerShdw blurRad="76200" algn="ctr" rotWithShape="0">
              <a:prstClr val="black">
                <a:alpha val="40000"/>
              </a:prstClr>
            </a:outerShdw>
          </a:effectLst>
        </p:spPr>
      </p:pic>
    </p:spTree>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0"/>
              <a:t>Quality Standards:</a:t>
            </a:r>
            <a:br>
              <a:rPr lang="en-US"/>
            </a:br>
            <a:r>
              <a:rPr lang="en-US"/>
              <a:t>Recommendations for Adoption</a:t>
            </a:r>
          </a:p>
        </p:txBody>
      </p:sp>
      <p:sp>
        <p:nvSpPr>
          <p:cNvPr id="5" name="Content Placeholder 4"/>
          <p:cNvSpPr>
            <a:spLocks noGrp="1"/>
          </p:cNvSpPr>
          <p:nvPr>
            <p:ph idx="4294967295"/>
          </p:nvPr>
        </p:nvSpPr>
        <p:spPr>
          <a:xfrm>
            <a:off x="560039" y="1919288"/>
            <a:ext cx="3249962" cy="1050925"/>
          </a:xfrm>
        </p:spPr>
        <p:txBody>
          <a:bodyPr/>
          <a:lstStyle/>
          <a:p>
            <a:pPr marL="0" indent="0">
              <a:buNone/>
            </a:pPr>
            <a:r>
              <a:rPr lang="en-US" sz="1800" b="1"/>
              <a:t>Recommendations</a:t>
            </a:r>
            <a:r>
              <a:rPr lang="en-US" sz="1800"/>
              <a:t> for policy makers, administrators, health care organizations, and professionals have been made that aim to bridge the gaps between current care and care outlined in the quality statements to enable adoption of the quality standard across Ontario.</a:t>
            </a:r>
          </a:p>
        </p:txBody>
      </p:sp>
      <p:pic>
        <p:nvPicPr>
          <p:cNvPr id="4" name="Picture 3">
            <a:extLst>
              <a:ext uri="{FF2B5EF4-FFF2-40B4-BE49-F238E27FC236}">
                <a16:creationId xmlns:a16="http://schemas.microsoft.com/office/drawing/2014/main" id="{DAEE5383-8B21-FD4E-B5B6-6B2F6B09D836}"/>
              </a:ext>
            </a:extLst>
          </p:cNvPr>
          <p:cNvPicPr>
            <a:picLocks noChangeAspect="1"/>
          </p:cNvPicPr>
          <p:nvPr/>
        </p:nvPicPr>
        <p:blipFill>
          <a:blip r:embed="rId3"/>
          <a:stretch>
            <a:fillRect/>
          </a:stretch>
        </p:blipFill>
        <p:spPr>
          <a:xfrm>
            <a:off x="4336531" y="1919288"/>
            <a:ext cx="4365253" cy="3373148"/>
          </a:xfrm>
          <a:prstGeom prst="rect">
            <a:avLst/>
          </a:prstGeom>
          <a:effectLst>
            <a:outerShdw blurRad="76200" algn="ctr" rotWithShape="0">
              <a:prstClr val="black">
                <a:alpha val="40000"/>
              </a:prstClr>
            </a:outerShdw>
          </a:effectLst>
        </p:spPr>
      </p:pic>
    </p:spTree>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br>
            <a:r>
              <a:rPr lang="en-US"/>
              <a:t>Implementation Tools</a:t>
            </a:r>
          </a:p>
        </p:txBody>
      </p:sp>
      <p:sp>
        <p:nvSpPr>
          <p:cNvPr id="5" name="Content Placeholder 4"/>
          <p:cNvSpPr>
            <a:spLocks noGrp="1"/>
          </p:cNvSpPr>
          <p:nvPr>
            <p:ph idx="4294967295"/>
          </p:nvPr>
        </p:nvSpPr>
        <p:spPr>
          <a:xfrm>
            <a:off x="496935" y="2173288"/>
            <a:ext cx="3354340" cy="4248150"/>
          </a:xfrm>
        </p:spPr>
        <p:txBody>
          <a:bodyPr/>
          <a:lstStyle/>
          <a:p>
            <a:pPr marL="0" indent="0">
              <a:buNone/>
            </a:pPr>
            <a:r>
              <a:rPr lang="en-US" sz="1800"/>
              <a:t>The </a:t>
            </a:r>
            <a:r>
              <a:rPr lang="en-US" sz="1800" b="1" i="1"/>
              <a:t>Getting Started Guide:</a:t>
            </a:r>
          </a:p>
          <a:p>
            <a:r>
              <a:rPr lang="en-US" sz="1800"/>
              <a:t>Outlines the process for using the quality standard as a resource to deliver high-quality care</a:t>
            </a:r>
          </a:p>
          <a:p>
            <a:r>
              <a:rPr lang="en-US" sz="1800"/>
              <a:t>Contains evidence-based approaches, as well as useful tools and templates for implementing change ideas at the practice level</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6097" y="2003162"/>
            <a:ext cx="4421805" cy="3417924"/>
          </a:xfrm>
          <a:prstGeom prst="rect">
            <a:avLst/>
          </a:prstGeom>
          <a:ln>
            <a:noFill/>
          </a:ln>
          <a:effectLst>
            <a:outerShdw blurRad="76200" algn="ctr" rotWithShape="0">
              <a:prstClr val="black">
                <a:alpha val="40000"/>
              </a:prstClr>
            </a:outerShdw>
          </a:effectLst>
        </p:spPr>
      </p:pic>
    </p:spTree>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cd33b77-bccb-43dc-953a-3fb529105a8f">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EB5A9310997D48BB20D97A04D7F4E4" ma:contentTypeVersion="" ma:contentTypeDescription="Create a new document." ma:contentTypeScope="" ma:versionID="af88621b0a24daa85a681b68fc250eba">
  <xsd:schema xmlns:xsd="http://www.w3.org/2001/XMLSchema" xmlns:xs="http://www.w3.org/2001/XMLSchema" xmlns:p="http://schemas.microsoft.com/office/2006/metadata/properties" xmlns:ns2="ecd33b77-bccb-43dc-953a-3fb529105a8f" xmlns:ns3="3be09a94-479e-4b38-b55b-786b8f1ad525" targetNamespace="http://schemas.microsoft.com/office/2006/metadata/properties" ma:root="true" ma:fieldsID="ef5ce6fd14688d9694fba8e30578b904" ns2:_="" ns3:_="">
    <xsd:import namespace="ecd33b77-bccb-43dc-953a-3fb529105a8f"/>
    <xsd:import namespace="3be09a94-479e-4b38-b55b-786b8f1ad52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33b77-bccb-43dc-953a-3fb529105a8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e09a94-479e-4b38-b55b-786b8f1ad52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7211F7-2DF1-4B68-8B60-CC913EB92E33}">
  <ds:schemaRef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elements/1.1/"/>
    <ds:schemaRef ds:uri="http://schemas.microsoft.com/office/2006/documentManagement/types"/>
    <ds:schemaRef ds:uri="http://purl.org/dc/terms/"/>
    <ds:schemaRef ds:uri="fb09dc78-496d-4cee-aa06-cd448ccde12b"/>
    <ds:schemaRef ds:uri="209d81ef-0277-42ba-a0f1-16cbb8b85662"/>
    <ds:schemaRef ds:uri="http://purl.org/dc/dcmitype/"/>
  </ds:schemaRefs>
</ds:datastoreItem>
</file>

<file path=customXml/itemProps2.xml><?xml version="1.0" encoding="utf-8"?>
<ds:datastoreItem xmlns:ds="http://schemas.openxmlformats.org/officeDocument/2006/customXml" ds:itemID="{0D5692F8-B7F4-41F0-ABE0-B0AA93E67F44}"/>
</file>

<file path=customXml/itemProps3.xml><?xml version="1.0" encoding="utf-8"?>
<ds:datastoreItem xmlns:ds="http://schemas.openxmlformats.org/officeDocument/2006/customXml" ds:itemID="{149A68B3-4EDB-43A9-80F7-657163E443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2858</Words>
  <Application>Microsoft Macintosh PowerPoint</Application>
  <PresentationFormat>On-screen Show (4:3)</PresentationFormat>
  <Paragraphs>249</Paragraphs>
  <Slides>39</Slides>
  <Notes>29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39</vt:i4>
      </vt:variant>
    </vt:vector>
  </HeadingPairs>
  <TitlesOfParts>
    <vt:vector size="51" baseType="lpstr">
      <vt:lpstr>ＭＳ Ｐゴシック</vt:lpstr>
      <vt:lpstr>ＭＳ Ｐゴシック</vt:lpstr>
      <vt:lpstr>Arial</vt:lpstr>
      <vt:lpstr>Arial Narrow</vt:lpstr>
      <vt:lpstr>Calibri</vt:lpstr>
      <vt:lpstr>Helvetica Neue</vt:lpstr>
      <vt:lpstr>Helvetica Neue Light</vt:lpstr>
      <vt:lpstr>ITC Century Std Book</vt:lpstr>
      <vt:lpstr>Times New Roman</vt:lpstr>
      <vt:lpstr>HQO Draft Template_4-3</vt:lpstr>
      <vt:lpstr>HQO_Slide</vt:lpstr>
      <vt:lpstr>1_HQO_Slide</vt:lpstr>
      <vt:lpstr>PowerPoint Presentation</vt:lpstr>
      <vt:lpstr>Objectives</vt:lpstr>
      <vt:lpstr>Quality Standards</vt:lpstr>
      <vt:lpstr>Quality Standards</vt:lpstr>
      <vt:lpstr>Quality Standard Resources</vt:lpstr>
      <vt:lpstr>PowerPoint Presentation</vt:lpstr>
      <vt:lpstr>Quality Standards:  Patient Conversation Guide</vt:lpstr>
      <vt:lpstr>Quality Standards: Recommendations for Adoption</vt:lpstr>
      <vt:lpstr>Quality Standards: Implementation Tools</vt:lpstr>
      <vt:lpstr>Quality Standards: Quorum</vt:lpstr>
      <vt:lpstr>Quality Standards: Measurement Guide</vt:lpstr>
      <vt:lpstr>Quality Standards: Data Tables</vt:lpstr>
      <vt:lpstr>Quality Standards: Ontario Pain Management Resources</vt:lpstr>
      <vt:lpstr>Quality Standards: Ontario Pain Management Resources</vt:lpstr>
      <vt:lpstr>Why A Quality Standard for Low Back Pain in Ontario? </vt:lpstr>
      <vt:lpstr>PowerPoint Presentation</vt:lpstr>
      <vt:lpstr>Across regions in Ontario, there is variation in emergency department visits for people with acute low back pain  </vt:lpstr>
      <vt:lpstr>Emergency department visits for acute low back pain are higher for people who live in lower-income neighbourhoods</vt:lpstr>
      <vt:lpstr>PowerPoint Presentation</vt:lpstr>
      <vt:lpstr>Across regions in Ontario, there is variation in the use of diagnostic imaging of the spine (x-ray, CT, MRI, bone scan) for people with acute low back pain</vt:lpstr>
      <vt:lpstr>Diagnostic imaging of the spine (x-ray, CT, MRI, bone scan) for acute low back pain is highest among people who are older</vt:lpstr>
      <vt:lpstr>Opioid Prescribing for Acute LBP</vt:lpstr>
      <vt:lpstr>Across regions in Ontario, there is variation in the percentage of people with acute low back pain who are newly started on an opioid medication </vt:lpstr>
      <vt:lpstr>The percentage of people with acute low back pain who newly start on an opioid medication is highest among people who are older</vt:lpstr>
      <vt:lpstr>“This quality standard offers a unified approach to managing low-back pain for patients across Ontario, and will help health professionals to work as a team to do what’s best for the system and their patients. Moreover, it represents an opportunity for clinicians and patients to refer to the same sources of information, offering a common ground.   “Patient education is necessary for engagement – recovery and prevention depend on it. Low back pain is a complicated issue, with many factors at play, and it’s important that when the patient leaves the appointment, they understand the diagnosis and the appropriate next steps, particularly the importance of movement and physical activity, available adjunctive therapies, and the reasons why imaging and pharmacological treatment are usually unnecessary.”  – Scott Shallow, LBP Quality Standard Advisory Committee member </vt:lpstr>
      <vt:lpstr> Quality Statements in Brief </vt:lpstr>
      <vt:lpstr>Scope of the LBP Quality Standard</vt:lpstr>
      <vt:lpstr>Acute Low Back Pain Quality Statement Topics</vt:lpstr>
      <vt:lpstr>Quality Statement 1: Clinical Assessment </vt:lpstr>
      <vt:lpstr>Quality Statement 2: Diagnostic Imaging  </vt:lpstr>
      <vt:lpstr>Quality Statement 3: Patient Education and Self-Management    </vt:lpstr>
      <vt:lpstr>Quality Statement 4: Maintaining Usual Activity    </vt:lpstr>
      <vt:lpstr>Quality Statement 5: Psychosocial Information and Support     </vt:lpstr>
      <vt:lpstr>Quality Statement 6: Pharmacological Therapies      </vt:lpstr>
      <vt:lpstr>Quality Statement 7: Additional Nonpharmacological Therapies      </vt:lpstr>
      <vt:lpstr> How Success Can Be Measured </vt:lpstr>
      <vt:lpstr>How Success Can Be Measured Provincially</vt:lpstr>
      <vt:lpstr>How Success Can Be Measured Locally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Aytona-Arena, Loren</cp:lastModifiedBy>
  <cp:revision>1</cp:revision>
  <dcterms:modified xsi:type="dcterms:W3CDTF">2019-01-10T18:35:38Z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0x01010066EB5A9310997D48BB20D97A04D7F4E4</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ies>
</file>