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notesSlides/notesSlide31.xml" ContentType="application/vnd.openxmlformats-officedocument.presentationml.notesSlide+xml"/>
  <Override PartName="/ppt/tags/tag59.xml" ContentType="application/vnd.openxmlformats-officedocument.presentationml.tags+xml"/>
  <Override PartName="/ppt/notesSlides/notesSlide32.xml" ContentType="application/vnd.openxmlformats-officedocument.presentationml.notesSlide+xml"/>
  <Override PartName="/ppt/tags/tag60.xml" ContentType="application/vnd.openxmlformats-officedocument.presentationml.tags+xml"/>
  <Override PartName="/ppt/notesSlides/notesSlide33.xml" ContentType="application/vnd.openxmlformats-officedocument.presentationml.notesSlide+xml"/>
  <Override PartName="/ppt/tags/tag61.xml" ContentType="application/vnd.openxmlformats-officedocument.presentationml.tags+xml"/>
  <Override PartName="/ppt/notesSlides/notesSlide34.xml" ContentType="application/vnd.openxmlformats-officedocument.presentationml.notesSlide+xml"/>
  <Override PartName="/ppt/tags/tag62.xml" ContentType="application/vnd.openxmlformats-officedocument.presentationml.tags+xml"/>
  <Override PartName="/ppt/notesSlides/notesSlide35.xml" ContentType="application/vnd.openxmlformats-officedocument.presentationml.notesSlide+xml"/>
  <Override PartName="/ppt/tags/tag63.xml" ContentType="application/vnd.openxmlformats-officedocument.presentationml.tags+xml"/>
  <Override PartName="/ppt/notesSlides/notesSlide36.xml" ContentType="application/vnd.openxmlformats-officedocument.presentationml.notesSlide+xml"/>
  <Override PartName="/ppt/tags/tag64.xml" ContentType="application/vnd.openxmlformats-officedocument.presentationml.tags+xml"/>
  <Override PartName="/ppt/notesSlides/notesSlide37.xml" ContentType="application/vnd.openxmlformats-officedocument.presentationml.notesSlide+xml"/>
  <Override PartName="/ppt/tags/tag65.xml" ContentType="application/vnd.openxmlformats-officedocument.presentationml.tags+xml"/>
  <Override PartName="/ppt/notesSlides/notesSlide38.xml" ContentType="application/vnd.openxmlformats-officedocument.presentationml.notesSlide+xml"/>
  <Override PartName="/ppt/tags/tag66.xml" ContentType="application/vnd.openxmlformats-officedocument.presentationml.tags+xml"/>
  <Override PartName="/ppt/notesSlides/notesSlide39.xml" ContentType="application/vnd.openxmlformats-officedocument.presentationml.notesSlide+xml"/>
  <Override PartName="/ppt/tags/tag6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68.xml" ContentType="application/vnd.openxmlformats-officedocument.presentationml.tags+xml"/>
  <Override PartName="/ppt/notesSlides/notesSlide42.xml" ContentType="application/vnd.openxmlformats-officedocument.presentationml.notesSlide+xml"/>
  <Override PartName="/ppt/tags/tag69.xml" ContentType="application/vnd.openxmlformats-officedocument.presentationml.tags+xml"/>
  <Override PartName="/ppt/notesSlides/notesSlide43.xml" ContentType="application/vnd.openxmlformats-officedocument.presentationml.notesSlide+xml"/>
  <Override PartName="/ppt/tags/tag70.xml" ContentType="application/vnd.openxmlformats-officedocument.presentationml.tags+xml"/>
  <Override PartName="/ppt/notesSlides/notesSlide44.xml" ContentType="application/vnd.openxmlformats-officedocument.presentationml.notesSlide+xml"/>
  <Override PartName="/ppt/tags/tag71.xml" ContentType="application/vnd.openxmlformats-officedocument.presentationml.tags+xml"/>
  <Override PartName="/ppt/notesSlides/notesSlide45.xml" ContentType="application/vnd.openxmlformats-officedocument.presentationml.notesSlide+xml"/>
  <Override PartName="/ppt/tags/tag72.xml" ContentType="application/vnd.openxmlformats-officedocument.presentationml.tags+xml"/>
  <Override PartName="/ppt/notesSlides/notesSlide46.xml" ContentType="application/vnd.openxmlformats-officedocument.presentationml.notesSlide+xml"/>
  <Override PartName="/ppt/tags/tag73.xml" ContentType="application/vnd.openxmlformats-officedocument.presentationml.tags+xml"/>
  <Override PartName="/ppt/notesSlides/notesSlide47.xml" ContentType="application/vnd.openxmlformats-officedocument.presentationml.notesSlide+xml"/>
  <Override PartName="/ppt/tags/tag74.xml" ContentType="application/vnd.openxmlformats-officedocument.presentationml.tags+xml"/>
  <Override PartName="/ppt/notesSlides/notesSlide48.xml" ContentType="application/vnd.openxmlformats-officedocument.presentationml.notesSlide+xml"/>
  <Override PartName="/ppt/tags/tag75.xml" ContentType="application/vnd.openxmlformats-officedocument.presentationml.tags+xml"/>
  <Override PartName="/ppt/notesSlides/notesSlide49.xml" ContentType="application/vnd.openxmlformats-officedocument.presentationml.notesSlide+xml"/>
  <Override PartName="/ppt/tags/tag76.xml" ContentType="application/vnd.openxmlformats-officedocument.presentationml.tags+xml"/>
  <Override PartName="/ppt/notesSlides/notesSlide50.xml" ContentType="application/vnd.openxmlformats-officedocument.presentationml.notesSlide+xml"/>
  <Override PartName="/ppt/tags/tag77.xml" ContentType="application/vnd.openxmlformats-officedocument.presentationml.tags+xml"/>
  <Override PartName="/ppt/notesSlides/notesSlide51.xml" ContentType="application/vnd.openxmlformats-officedocument.presentationml.notesSlide+xml"/>
  <Override PartName="/ppt/tags/tag78.xml" ContentType="application/vnd.openxmlformats-officedocument.presentationml.tags+xml"/>
  <Override PartName="/ppt/notesSlides/notesSlide52.xml" ContentType="application/vnd.openxmlformats-officedocument.presentationml.notesSlide+xml"/>
  <Override PartName="/ppt/tags/tag79.xml" ContentType="application/vnd.openxmlformats-officedocument.presentationml.tags+xml"/>
  <Override PartName="/ppt/notesSlides/notesSlide53.xml" ContentType="application/vnd.openxmlformats-officedocument.presentationml.notesSlide+xml"/>
  <Override PartName="/ppt/tags/tag80.xml" ContentType="application/vnd.openxmlformats-officedocument.presentationml.tags+xml"/>
  <Override PartName="/ppt/notesSlides/notesSlide54.xml" ContentType="application/vnd.openxmlformats-officedocument.presentationml.notesSlide+xml"/>
  <Override PartName="/ppt/tags/tag81.xml" ContentType="application/vnd.openxmlformats-officedocument.presentationml.tags+xml"/>
  <Override PartName="/ppt/notesSlides/notesSlide55.xml" ContentType="application/vnd.openxmlformats-officedocument.presentationml.notesSlide+xml"/>
  <Override PartName="/ppt/tags/tag82.xml" ContentType="application/vnd.openxmlformats-officedocument.presentationml.tags+xml"/>
  <Override PartName="/ppt/notesSlides/notesSlide56.xml" ContentType="application/vnd.openxmlformats-officedocument.presentationml.notesSlide+xml"/>
  <Override PartName="/ppt/tags/tag83.xml" ContentType="application/vnd.openxmlformats-officedocument.presentationml.tags+xml"/>
  <Override PartName="/ppt/notesSlides/notesSlide57.xml" ContentType="application/vnd.openxmlformats-officedocument.presentationml.notesSlide+xml"/>
  <Override PartName="/ppt/tags/tag84.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85.xml" ContentType="application/vnd.openxmlformats-officedocument.presentationml.tags+xml"/>
  <Override PartName="/ppt/notesSlides/notesSlide60.xml" ContentType="application/vnd.openxmlformats-officedocument.presentationml.notesSlide+xml"/>
  <Override PartName="/ppt/tags/tag86.xml" ContentType="application/vnd.openxmlformats-officedocument.presentationml.tags+xml"/>
  <Override PartName="/ppt/notesSlides/notesSlide61.xml" ContentType="application/vnd.openxmlformats-officedocument.presentationml.notesSlide+xml"/>
  <Override PartName="/ppt/tags/tag87.xml" ContentType="application/vnd.openxmlformats-officedocument.presentationml.tags+xml"/>
  <Override PartName="/ppt/notesSlides/notesSlide62.xml" ContentType="application/vnd.openxmlformats-officedocument.presentationml.notesSlide+xml"/>
  <Override PartName="/ppt/tags/tag88.xml" ContentType="application/vnd.openxmlformats-officedocument.presentationml.tags+xml"/>
  <Override PartName="/ppt/notesSlides/notesSlide63.xml" ContentType="application/vnd.openxmlformats-officedocument.presentationml.notesSlide+xml"/>
  <Override PartName="/ppt/tags/tag89.xml" ContentType="application/vnd.openxmlformats-officedocument.presentationml.tags+xml"/>
  <Override PartName="/ppt/notesSlides/notesSlide64.xml" ContentType="application/vnd.openxmlformats-officedocument.presentationml.notesSlide+xml"/>
  <Override PartName="/ppt/tags/tag90.xml" ContentType="application/vnd.openxmlformats-officedocument.presentationml.tags+xml"/>
  <Override PartName="/ppt/notesSlides/notesSlide65.xml" ContentType="application/vnd.openxmlformats-officedocument.presentationml.notesSlide+xml"/>
  <Override PartName="/ppt/tags/tag91.xml" ContentType="application/vnd.openxmlformats-officedocument.presentationml.tags+xml"/>
  <Override PartName="/ppt/notesSlides/notesSlide66.xml" ContentType="application/vnd.openxmlformats-officedocument.presentationml.notesSlide+xml"/>
  <Override PartName="/ppt/tags/tag92.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74"/>
  </p:notesMasterIdLst>
  <p:handoutMasterIdLst>
    <p:handoutMasterId r:id="rId75"/>
  </p:handoutMasterIdLst>
  <p:sldIdLst>
    <p:sldId id="1974" r:id="rId5"/>
    <p:sldId id="1975" r:id="rId6"/>
    <p:sldId id="1976" r:id="rId7"/>
    <p:sldId id="1977" r:id="rId8"/>
    <p:sldId id="1978" r:id="rId9"/>
    <p:sldId id="1979" r:id="rId10"/>
    <p:sldId id="1980" r:id="rId11"/>
    <p:sldId id="1984" r:id="rId12"/>
    <p:sldId id="1985" r:id="rId13"/>
    <p:sldId id="1981" r:id="rId14"/>
    <p:sldId id="1982" r:id="rId15"/>
    <p:sldId id="1983" r:id="rId16"/>
    <p:sldId id="1986" r:id="rId17"/>
    <p:sldId id="2032" r:id="rId18"/>
    <p:sldId id="2033" r:id="rId19"/>
    <p:sldId id="2034" r:id="rId20"/>
    <p:sldId id="2035" r:id="rId21"/>
    <p:sldId id="2036" r:id="rId22"/>
    <p:sldId id="2050" r:id="rId23"/>
    <p:sldId id="2051" r:id="rId24"/>
    <p:sldId id="2052" r:id="rId25"/>
    <p:sldId id="2053" r:id="rId26"/>
    <p:sldId id="2054" r:id="rId27"/>
    <p:sldId id="1989" r:id="rId28"/>
    <p:sldId id="1990" r:id="rId29"/>
    <p:sldId id="1999" r:id="rId30"/>
    <p:sldId id="1991" r:id="rId31"/>
    <p:sldId id="2000" r:id="rId32"/>
    <p:sldId id="1988" r:id="rId33"/>
    <p:sldId id="1992" r:id="rId34"/>
    <p:sldId id="2001" r:id="rId35"/>
    <p:sldId id="2003" r:id="rId36"/>
    <p:sldId id="2004" r:id="rId37"/>
    <p:sldId id="2002" r:id="rId38"/>
    <p:sldId id="2005" r:id="rId39"/>
    <p:sldId id="2006" r:id="rId40"/>
    <p:sldId id="2007" r:id="rId41"/>
    <p:sldId id="2008" r:id="rId42"/>
    <p:sldId id="2009" r:id="rId43"/>
    <p:sldId id="2010" r:id="rId44"/>
    <p:sldId id="2055" r:id="rId45"/>
    <p:sldId id="2011" r:id="rId46"/>
    <p:sldId id="1998" r:id="rId47"/>
    <p:sldId id="2012" r:id="rId48"/>
    <p:sldId id="2018" r:id="rId49"/>
    <p:sldId id="2019" r:id="rId50"/>
    <p:sldId id="2020" r:id="rId51"/>
    <p:sldId id="2021" r:id="rId52"/>
    <p:sldId id="2022" r:id="rId53"/>
    <p:sldId id="2023" r:id="rId54"/>
    <p:sldId id="2024" r:id="rId55"/>
    <p:sldId id="2025" r:id="rId56"/>
    <p:sldId id="2026" r:id="rId57"/>
    <p:sldId id="2027" r:id="rId58"/>
    <p:sldId id="2028" r:id="rId59"/>
    <p:sldId id="2029" r:id="rId60"/>
    <p:sldId id="2030" r:id="rId61"/>
    <p:sldId id="2031" r:id="rId62"/>
    <p:sldId id="1213" r:id="rId63"/>
    <p:sldId id="1993" r:id="rId64"/>
    <p:sldId id="1994" r:id="rId65"/>
    <p:sldId id="2014" r:id="rId66"/>
    <p:sldId id="2013" r:id="rId67"/>
    <p:sldId id="1995" r:id="rId68"/>
    <p:sldId id="2015" r:id="rId69"/>
    <p:sldId id="2016" r:id="rId70"/>
    <p:sldId id="2017" r:id="rId71"/>
    <p:sldId id="1996" r:id="rId72"/>
    <p:sldId id="1997" r:id="rId73"/>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Harrison, Susan" initials="HS" lastIdx="16" clrIdx="2">
    <p:extLst>
      <p:ext uri="{19B8F6BF-5375-455C-9EA6-DF929625EA0E}">
        <p15:presenceInfo xmlns:p15="http://schemas.microsoft.com/office/powerpoint/2012/main" userId="S::sharrison@hqontario.ca::12d20603-a68e-40bb-99e5-862f8234107b" providerId="AD"/>
      </p:ext>
    </p:extLst>
  </p:cmAuthor>
  <p:cmAuthor id="3" name="Harrison, Susan" initials="HS [2]" lastIdx="6" clrIdx="3">
    <p:extLst>
      <p:ext uri="{19B8F6BF-5375-455C-9EA6-DF929625EA0E}">
        <p15:presenceInfo xmlns:p15="http://schemas.microsoft.com/office/powerpoint/2012/main" userId="Harrison, Susan" providerId="None"/>
      </p:ext>
    </p:extLst>
  </p:cmAuthor>
  <p:cmAuthor id="4" name="McKane, Jeanne" initials="MJ" lastIdx="5" clrIdx="4">
    <p:extLst>
      <p:ext uri="{19B8F6BF-5375-455C-9EA6-DF929625EA0E}">
        <p15:presenceInfo xmlns:p15="http://schemas.microsoft.com/office/powerpoint/2012/main" userId="S::jeanne.mckane@ontariohealth.ca::ccaae3d9-a257-43fb-bdc8-036ccece4828" providerId="AD"/>
      </p:ext>
    </p:extLst>
  </p:cmAuthor>
  <p:cmAuthor id="5" name="Harrison, Susan" initials="HS [3]" lastIdx="1" clrIdx="5">
    <p:extLst>
      <p:ext uri="{19B8F6BF-5375-455C-9EA6-DF929625EA0E}">
        <p15:presenceInfo xmlns:p15="http://schemas.microsoft.com/office/powerpoint/2012/main" userId="S::susan.harrison@ontariohealth.ca::1ddf3375-323b-4640-a3c6-9d3435a6c407" providerId="AD"/>
      </p:ext>
    </p:extLst>
  </p:cmAuthor>
  <p:cmAuthor id="6" name="Cowan, Kara" initials="CK" lastIdx="1" clrIdx="6">
    <p:extLst>
      <p:ext uri="{19B8F6BF-5375-455C-9EA6-DF929625EA0E}">
        <p15:presenceInfo xmlns:p15="http://schemas.microsoft.com/office/powerpoint/2012/main" userId="S::kara.cowan@ontariohealth.ca::422dcf60-3108-48b9-a5a5-708e064ad6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7F7F7F"/>
    <a:srgbClr val="EDFDFF"/>
    <a:srgbClr val="047BC1"/>
    <a:srgbClr val="48A7A2"/>
    <a:srgbClr val="00B2E3"/>
    <a:srgbClr val="007BC1"/>
    <a:srgbClr val="F7F7F7"/>
    <a:srgbClr val="92278F"/>
    <a:srgbClr val="EEDACF"/>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09C7F9-3507-4310-AB41-FC1E62166330}" v="49" dt="2023-05-02T13:44:46.1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353"/>
        <p:guide orient="horz" pos="352"/>
        <p:guide orient="horz" pos="262"/>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0"/>
        <p:guide pos="292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200"/>
              <a:t>Incidence et prévalence de la schizophrénie en Ontario par exercice financier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7360726186314959"/>
          <c:y val="0.15938903470399537"/>
          <c:w val="0.71961042105976625"/>
          <c:h val="0.47916954192439426"/>
        </c:manualLayout>
      </c:layout>
      <c:barChart>
        <c:barDir val="col"/>
        <c:grouping val="stacked"/>
        <c:varyColors val="0"/>
        <c:ser>
          <c:idx val="0"/>
          <c:order val="0"/>
          <c:tx>
            <c:strRef>
              <c:f>Sheet1!$A$5</c:f>
              <c:strCache>
                <c:ptCount val="1"/>
                <c:pt idx="0">
                  <c:v>Incidence (pour 100 000 habitants)</c:v>
                </c:pt>
              </c:strCache>
            </c:strRef>
          </c:tx>
          <c:spPr>
            <a:solidFill>
              <a:schemeClr val="accent5">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Sheet1!$B$4:$I$4</c:f>
              <c:numCache>
                <c:formatCode>General</c:formatCode>
                <c:ptCount val="8"/>
                <c:pt idx="0">
                  <c:v>2012</c:v>
                </c:pt>
                <c:pt idx="1">
                  <c:v>2013</c:v>
                </c:pt>
                <c:pt idx="2">
                  <c:v>2014</c:v>
                </c:pt>
                <c:pt idx="3">
                  <c:v>2015</c:v>
                </c:pt>
                <c:pt idx="4">
                  <c:v>2016</c:v>
                </c:pt>
                <c:pt idx="5">
                  <c:v>2017</c:v>
                </c:pt>
                <c:pt idx="6">
                  <c:v>2018</c:v>
                </c:pt>
                <c:pt idx="7">
                  <c:v>2019</c:v>
                </c:pt>
              </c:numCache>
            </c:numRef>
          </c:cat>
          <c:val>
            <c:numRef>
              <c:f>Sheet1!$B$5:$I$5</c:f>
              <c:numCache>
                <c:formatCode>General</c:formatCode>
                <c:ptCount val="8"/>
                <c:pt idx="0">
                  <c:v>51</c:v>
                </c:pt>
                <c:pt idx="1">
                  <c:v>55</c:v>
                </c:pt>
                <c:pt idx="2">
                  <c:v>50</c:v>
                </c:pt>
                <c:pt idx="3">
                  <c:v>49</c:v>
                </c:pt>
                <c:pt idx="4">
                  <c:v>50</c:v>
                </c:pt>
                <c:pt idx="5">
                  <c:v>51</c:v>
                </c:pt>
                <c:pt idx="6">
                  <c:v>51</c:v>
                </c:pt>
                <c:pt idx="7">
                  <c:v>44</c:v>
                </c:pt>
              </c:numCache>
            </c:numRef>
          </c:val>
          <c:extLst>
            <c:ext xmlns:c16="http://schemas.microsoft.com/office/drawing/2014/chart" uri="{C3380CC4-5D6E-409C-BE32-E72D297353CC}">
              <c16:uniqueId val="{00000000-7648-4D45-B38E-C85017427D6C}"/>
            </c:ext>
          </c:extLst>
        </c:ser>
        <c:ser>
          <c:idx val="1"/>
          <c:order val="1"/>
          <c:tx>
            <c:strRef>
              <c:f>Sheet1!$A$6</c:f>
              <c:strCache>
                <c:ptCount val="1"/>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Sheet1!$B$4:$I$4</c:f>
              <c:numCache>
                <c:formatCode>General</c:formatCode>
                <c:ptCount val="8"/>
                <c:pt idx="0">
                  <c:v>2012</c:v>
                </c:pt>
                <c:pt idx="1">
                  <c:v>2013</c:v>
                </c:pt>
                <c:pt idx="2">
                  <c:v>2014</c:v>
                </c:pt>
                <c:pt idx="3">
                  <c:v>2015</c:v>
                </c:pt>
                <c:pt idx="4">
                  <c:v>2016</c:v>
                </c:pt>
                <c:pt idx="5">
                  <c:v>2017</c:v>
                </c:pt>
                <c:pt idx="6">
                  <c:v>2018</c:v>
                </c:pt>
                <c:pt idx="7">
                  <c:v>2019</c:v>
                </c:pt>
              </c:numCache>
            </c:numRef>
          </c:cat>
          <c:val>
            <c:numRef>
              <c:f>Sheet1!$E$6:$I$6</c:f>
              <c:numCache>
                <c:formatCode>General</c:formatCode>
                <c:ptCount val="5"/>
              </c:numCache>
            </c:numRef>
          </c:val>
          <c:extLst>
            <c:ext xmlns:c16="http://schemas.microsoft.com/office/drawing/2014/chart" uri="{C3380CC4-5D6E-409C-BE32-E72D297353CC}">
              <c16:uniqueId val="{00000001-7648-4D45-B38E-C85017427D6C}"/>
            </c:ext>
          </c:extLst>
        </c:ser>
        <c:dLbls>
          <c:showLegendKey val="0"/>
          <c:showVal val="0"/>
          <c:showCatName val="0"/>
          <c:showSerName val="0"/>
          <c:showPercent val="0"/>
          <c:showBubbleSize val="0"/>
        </c:dLbls>
        <c:gapWidth val="160"/>
        <c:overlap val="100"/>
        <c:axId val="1219229880"/>
        <c:axId val="1219226272"/>
      </c:barChart>
      <c:lineChart>
        <c:grouping val="standard"/>
        <c:varyColors val="0"/>
        <c:ser>
          <c:idx val="2"/>
          <c:order val="2"/>
          <c:tx>
            <c:strRef>
              <c:f>Sheet1!$A$2</c:f>
              <c:strCache>
                <c:ptCount val="1"/>
                <c:pt idx="0">
                  <c:v>Prévalence (en pourcentage)</c:v>
                </c:pt>
              </c:strCache>
            </c:strRef>
          </c:tx>
          <c:spPr>
            <a:ln w="19050" cap="rnd">
              <a:solidFill>
                <a:schemeClr val="accent3"/>
              </a:solidFill>
              <a:prstDash val="sysDash"/>
              <a:round/>
            </a:ln>
            <a:effectLst/>
          </c:spPr>
          <c:marker>
            <c:symbol val="circle"/>
            <c:size val="5"/>
            <c:spPr>
              <a:solidFill>
                <a:schemeClr val="accent3"/>
              </a:solidFill>
              <a:ln w="9525">
                <a:solidFill>
                  <a:schemeClr val="accent3"/>
                </a:solidFill>
              </a:ln>
              <a:effectLst/>
            </c:spPr>
          </c:marker>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Sheet1!$B$2:$I$2</c:f>
              <c:numCache>
                <c:formatCode>General</c:formatCode>
                <c:ptCount val="8"/>
                <c:pt idx="0">
                  <c:v>0.91</c:v>
                </c:pt>
                <c:pt idx="1">
                  <c:v>0.93</c:v>
                </c:pt>
                <c:pt idx="2">
                  <c:v>0.95</c:v>
                </c:pt>
                <c:pt idx="3">
                  <c:v>0.97</c:v>
                </c:pt>
                <c:pt idx="4">
                  <c:v>0.99</c:v>
                </c:pt>
                <c:pt idx="5">
                  <c:v>1</c:v>
                </c:pt>
                <c:pt idx="6">
                  <c:v>1.01</c:v>
                </c:pt>
                <c:pt idx="7">
                  <c:v>1.01</c:v>
                </c:pt>
              </c:numCache>
            </c:numRef>
          </c:val>
          <c:smooth val="0"/>
          <c:extLst>
            <c:ext xmlns:c16="http://schemas.microsoft.com/office/drawing/2014/chart" uri="{C3380CC4-5D6E-409C-BE32-E72D297353CC}">
              <c16:uniqueId val="{00000002-7648-4D45-B38E-C85017427D6C}"/>
            </c:ext>
          </c:extLst>
        </c:ser>
        <c:dLbls>
          <c:showLegendKey val="0"/>
          <c:showVal val="0"/>
          <c:showCatName val="0"/>
          <c:showSerName val="0"/>
          <c:showPercent val="0"/>
          <c:showBubbleSize val="0"/>
        </c:dLbls>
        <c:marker val="1"/>
        <c:smooth val="0"/>
        <c:axId val="1728786207"/>
        <c:axId val="1728770399"/>
      </c:lineChart>
      <c:catAx>
        <c:axId val="12192298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200"/>
                  <a:t>Exercice financier</a:t>
                </a:r>
              </a:p>
            </c:rich>
          </c:tx>
          <c:layout>
            <c:manualLayout>
              <c:xMode val="edge"/>
              <c:yMode val="edge"/>
              <c:x val="0.44946921207770479"/>
              <c:y val="0.7439746281714785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19226272"/>
        <c:crosses val="autoZero"/>
        <c:auto val="1"/>
        <c:lblAlgn val="ctr"/>
        <c:lblOffset val="100"/>
        <c:noMultiLvlLbl val="0"/>
      </c:catAx>
      <c:valAx>
        <c:axId val="1219226272"/>
        <c:scaling>
          <c:orientation val="minMax"/>
          <c:max val="1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200">
                    <a:solidFill>
                      <a:schemeClr val="tx1"/>
                    </a:solidFill>
                  </a:rPr>
                  <a:t>Incidence de la schizophrénie   </a:t>
                </a:r>
              </a:p>
              <a:p>
                <a:pPr>
                  <a:defRPr sz="1200"/>
                </a:pPr>
                <a:r>
                  <a:rPr lang="fr-CA" sz="1200">
                    <a:solidFill>
                      <a:schemeClr val="tx1"/>
                    </a:solidFill>
                  </a:rPr>
                  <a:t>(pour</a:t>
                </a:r>
                <a:r>
                  <a:rPr lang="fr-CA" sz="1200" baseline="0">
                    <a:solidFill>
                      <a:schemeClr val="tx1"/>
                    </a:solidFill>
                  </a:rPr>
                  <a:t> 100 000 habitants)</a:t>
                </a:r>
              </a:p>
            </c:rich>
          </c:tx>
          <c:layout>
            <c:manualLayout>
              <c:xMode val="edge"/>
              <c:yMode val="edge"/>
              <c:x val="1.3606679551613855E-2"/>
              <c:y val="0.1384651501895596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19229880"/>
        <c:crosses val="autoZero"/>
        <c:crossBetween val="between"/>
        <c:majorUnit val="30"/>
      </c:valAx>
      <c:valAx>
        <c:axId val="1728770399"/>
        <c:scaling>
          <c:orientation val="minMax"/>
          <c:max val="1.5"/>
          <c:min val="0"/>
        </c:scaling>
        <c:delete val="0"/>
        <c:axPos val="r"/>
        <c:title>
          <c:tx>
            <c:rich>
              <a:bodyPr rot="-5400000" spcFirstLastPara="1" vertOverflow="ellipsis" vert="horz" wrap="square" anchor="ctr" anchorCtr="1"/>
              <a:lstStyle/>
              <a:p>
                <a:pPr>
                  <a:defRPr sz="1200" b="0" i="0" u="none" strike="noStrike" kern="1200" baseline="0">
                    <a:solidFill>
                      <a:srgbClr val="00A0AF"/>
                    </a:solidFill>
                    <a:latin typeface="Calibri" panose="020F0502020204030204" pitchFamily="34" charset="0"/>
                    <a:ea typeface="+mn-ea"/>
                    <a:cs typeface="Calibri" panose="020F0502020204030204" pitchFamily="34" charset="0"/>
                  </a:defRPr>
                </a:pPr>
                <a:r>
                  <a:rPr lang="fr-CA" sz="1200">
                    <a:solidFill>
                      <a:srgbClr val="00A0AF"/>
                    </a:solidFill>
                  </a:rPr>
                  <a:t>Prévalence</a:t>
                </a:r>
                <a:r>
                  <a:rPr lang="fr-CA" sz="1200" baseline="0">
                    <a:solidFill>
                      <a:srgbClr val="00A0AF"/>
                    </a:solidFill>
                  </a:rPr>
                  <a:t> de la schizophrénie (en pourcentage)</a:t>
                </a:r>
              </a:p>
            </c:rich>
          </c:tx>
          <c:layout>
            <c:manualLayout>
              <c:xMode val="edge"/>
              <c:yMode val="edge"/>
              <c:x val="0.94895945468090037"/>
              <c:y val="6.6203165615985687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crossAx val="1728786207"/>
        <c:crosses val="max"/>
        <c:crossBetween val="between"/>
        <c:majorUnit val="0.30000000000000004"/>
      </c:valAx>
      <c:catAx>
        <c:axId val="1728786207"/>
        <c:scaling>
          <c:orientation val="minMax"/>
        </c:scaling>
        <c:delete val="1"/>
        <c:axPos val="b"/>
        <c:majorTickMark val="out"/>
        <c:minorTickMark val="none"/>
        <c:tickLblPos val="nextTo"/>
        <c:crossAx val="1728770399"/>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2866489287198535"/>
          <c:y val="0.85394638102595988"/>
          <c:w val="0.53857210873100092"/>
          <c:h val="0.1250834663525548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200"/>
              <a:t>Taux de mortalité en Ontario, toutes causes confondues, pour les personnes atteintes de schizophrénie et le reste de la population.</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18592815997538"/>
          <c:y val="0.15938903470399537"/>
          <c:w val="0.76135834747253084"/>
          <c:h val="0.47916954192439426"/>
        </c:manualLayout>
      </c:layout>
      <c:barChart>
        <c:barDir val="col"/>
        <c:grouping val="clustered"/>
        <c:varyColors val="0"/>
        <c:ser>
          <c:idx val="0"/>
          <c:order val="0"/>
          <c:tx>
            <c:strRef>
              <c:f>Sheet1!$A$5</c:f>
              <c:strCache>
                <c:ptCount val="1"/>
                <c:pt idx="0">
                  <c:v>Taux de mortalité des personnes atteintes de schizophrénie </c:v>
                </c:pt>
              </c:strCache>
            </c:strRef>
          </c:tx>
          <c:spPr>
            <a:solidFill>
              <a:schemeClr val="accent5">
                <a:lumMod val="60000"/>
                <a:lumOff val="40000"/>
              </a:schemeClr>
            </a:solidFill>
            <a:ln>
              <a:noFill/>
            </a:ln>
            <a:effectLst/>
          </c:spPr>
          <c:invertIfNegative val="0"/>
          <c:cat>
            <c:numRef>
              <c:f>Sheet1!$B$4:$I$4</c:f>
              <c:numCache>
                <c:formatCode>General</c:formatCode>
                <c:ptCount val="8"/>
                <c:pt idx="0">
                  <c:v>2012</c:v>
                </c:pt>
                <c:pt idx="1">
                  <c:v>2013</c:v>
                </c:pt>
                <c:pt idx="2">
                  <c:v>2014</c:v>
                </c:pt>
                <c:pt idx="3">
                  <c:v>2015</c:v>
                </c:pt>
                <c:pt idx="4">
                  <c:v>2016</c:v>
                </c:pt>
                <c:pt idx="5">
                  <c:v>2017</c:v>
                </c:pt>
                <c:pt idx="6">
                  <c:v>2018</c:v>
                </c:pt>
                <c:pt idx="7">
                  <c:v>2019</c:v>
                </c:pt>
              </c:numCache>
            </c:numRef>
          </c:cat>
          <c:val>
            <c:numRef>
              <c:f>Sheet1!$B$5:$I$5</c:f>
              <c:numCache>
                <c:formatCode>#,##0</c:formatCode>
                <c:ptCount val="8"/>
                <c:pt idx="0" formatCode="General">
                  <c:v>1742</c:v>
                </c:pt>
                <c:pt idx="1">
                  <c:v>1625</c:v>
                </c:pt>
                <c:pt idx="2">
                  <c:v>1665</c:v>
                </c:pt>
                <c:pt idx="3">
                  <c:v>1707</c:v>
                </c:pt>
                <c:pt idx="4">
                  <c:v>1750</c:v>
                </c:pt>
                <c:pt idx="5">
                  <c:v>1768</c:v>
                </c:pt>
                <c:pt idx="6">
                  <c:v>1783</c:v>
                </c:pt>
                <c:pt idx="7">
                  <c:v>1866</c:v>
                </c:pt>
              </c:numCache>
            </c:numRef>
          </c:val>
          <c:extLst>
            <c:ext xmlns:c16="http://schemas.microsoft.com/office/drawing/2014/chart" uri="{C3380CC4-5D6E-409C-BE32-E72D297353CC}">
              <c16:uniqueId val="{00000000-F6D6-40AE-A4A0-442C4C60DE90}"/>
            </c:ext>
          </c:extLst>
        </c:ser>
        <c:ser>
          <c:idx val="1"/>
          <c:order val="1"/>
          <c:tx>
            <c:strRef>
              <c:f>Sheet1!$A$6</c:f>
              <c:strCache>
                <c:ptCount val="1"/>
                <c:pt idx="0">
                  <c:v>Taux de mortalité des personnes qui ne sont pas atteintes de schizophrénie </c:v>
                </c:pt>
              </c:strCache>
            </c:strRef>
          </c:tx>
          <c:spPr>
            <a:solidFill>
              <a:schemeClr val="accent5">
                <a:lumMod val="75000"/>
              </a:schemeClr>
            </a:solidFill>
            <a:ln>
              <a:noFill/>
            </a:ln>
            <a:effectLst/>
          </c:spPr>
          <c:invertIfNegative val="0"/>
          <c:cat>
            <c:numRef>
              <c:f>Sheet1!$B$4:$I$4</c:f>
              <c:numCache>
                <c:formatCode>General</c:formatCode>
                <c:ptCount val="8"/>
                <c:pt idx="0">
                  <c:v>2012</c:v>
                </c:pt>
                <c:pt idx="1">
                  <c:v>2013</c:v>
                </c:pt>
                <c:pt idx="2">
                  <c:v>2014</c:v>
                </c:pt>
                <c:pt idx="3">
                  <c:v>2015</c:v>
                </c:pt>
                <c:pt idx="4">
                  <c:v>2016</c:v>
                </c:pt>
                <c:pt idx="5">
                  <c:v>2017</c:v>
                </c:pt>
                <c:pt idx="6">
                  <c:v>2018</c:v>
                </c:pt>
                <c:pt idx="7">
                  <c:v>2019</c:v>
                </c:pt>
              </c:numCache>
            </c:numRef>
          </c:cat>
          <c:val>
            <c:numRef>
              <c:f>Sheet1!$B$6:$I$6</c:f>
              <c:numCache>
                <c:formatCode>General</c:formatCode>
                <c:ptCount val="8"/>
                <c:pt idx="0">
                  <c:v>630</c:v>
                </c:pt>
                <c:pt idx="1">
                  <c:v>604</c:v>
                </c:pt>
                <c:pt idx="2">
                  <c:v>618</c:v>
                </c:pt>
                <c:pt idx="3">
                  <c:v>614</c:v>
                </c:pt>
                <c:pt idx="4">
                  <c:v>621</c:v>
                </c:pt>
                <c:pt idx="5">
                  <c:v>624</c:v>
                </c:pt>
                <c:pt idx="6">
                  <c:v>607</c:v>
                </c:pt>
                <c:pt idx="7">
                  <c:v>597</c:v>
                </c:pt>
              </c:numCache>
            </c:numRef>
          </c:val>
          <c:extLst>
            <c:ext xmlns:c16="http://schemas.microsoft.com/office/drawing/2014/chart" uri="{C3380CC4-5D6E-409C-BE32-E72D297353CC}">
              <c16:uniqueId val="{00000001-F6D6-40AE-A4A0-442C4C60DE90}"/>
            </c:ext>
          </c:extLst>
        </c:ser>
        <c:dLbls>
          <c:showLegendKey val="0"/>
          <c:showVal val="0"/>
          <c:showCatName val="0"/>
          <c:showSerName val="0"/>
          <c:showPercent val="0"/>
          <c:showBubbleSize val="0"/>
        </c:dLbls>
        <c:gapWidth val="160"/>
        <c:axId val="1219229880"/>
        <c:axId val="1219226272"/>
      </c:barChart>
      <c:lineChart>
        <c:grouping val="standard"/>
        <c:varyColors val="0"/>
        <c:ser>
          <c:idx val="2"/>
          <c:order val="2"/>
          <c:tx>
            <c:strRef>
              <c:f>Sheet1!$A$2</c:f>
              <c:strCache>
                <c:ptCount val="1"/>
                <c:pt idx="0">
                  <c:v>Ratio des taux</c:v>
                </c:pt>
              </c:strCache>
            </c:strRef>
          </c:tx>
          <c:spPr>
            <a:ln w="19050" cap="rnd">
              <a:solidFill>
                <a:schemeClr val="accent3"/>
              </a:solidFill>
              <a:prstDash val="sysDash"/>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Sheet1!$B$4:$I$4</c:f>
              <c:numCache>
                <c:formatCode>General</c:formatCode>
                <c:ptCount val="8"/>
                <c:pt idx="0">
                  <c:v>2012</c:v>
                </c:pt>
                <c:pt idx="1">
                  <c:v>2013</c:v>
                </c:pt>
                <c:pt idx="2">
                  <c:v>2014</c:v>
                </c:pt>
                <c:pt idx="3">
                  <c:v>2015</c:v>
                </c:pt>
                <c:pt idx="4">
                  <c:v>2016</c:v>
                </c:pt>
                <c:pt idx="5">
                  <c:v>2017</c:v>
                </c:pt>
                <c:pt idx="6">
                  <c:v>2018</c:v>
                </c:pt>
                <c:pt idx="7">
                  <c:v>2019</c:v>
                </c:pt>
              </c:numCache>
            </c:numRef>
          </c:cat>
          <c:val>
            <c:numRef>
              <c:f>Sheet1!$B$2:$I$2</c:f>
              <c:numCache>
                <c:formatCode>General</c:formatCode>
                <c:ptCount val="8"/>
                <c:pt idx="0">
                  <c:v>2.77</c:v>
                </c:pt>
                <c:pt idx="1">
                  <c:v>2.69</c:v>
                </c:pt>
                <c:pt idx="2">
                  <c:v>2.69</c:v>
                </c:pt>
                <c:pt idx="3">
                  <c:v>2.78</c:v>
                </c:pt>
                <c:pt idx="4">
                  <c:v>2.82</c:v>
                </c:pt>
                <c:pt idx="5">
                  <c:v>2.83</c:v>
                </c:pt>
                <c:pt idx="6">
                  <c:v>2.94</c:v>
                </c:pt>
                <c:pt idx="7">
                  <c:v>3.13</c:v>
                </c:pt>
              </c:numCache>
            </c:numRef>
          </c:val>
          <c:smooth val="0"/>
          <c:extLst>
            <c:ext xmlns:c16="http://schemas.microsoft.com/office/drawing/2014/chart" uri="{C3380CC4-5D6E-409C-BE32-E72D297353CC}">
              <c16:uniqueId val="{00000002-F6D6-40AE-A4A0-442C4C60DE90}"/>
            </c:ext>
          </c:extLst>
        </c:ser>
        <c:dLbls>
          <c:showLegendKey val="0"/>
          <c:showVal val="0"/>
          <c:showCatName val="0"/>
          <c:showSerName val="0"/>
          <c:showPercent val="0"/>
          <c:showBubbleSize val="0"/>
        </c:dLbls>
        <c:marker val="1"/>
        <c:smooth val="0"/>
        <c:axId val="1728786207"/>
        <c:axId val="1728770399"/>
      </c:lineChart>
      <c:catAx>
        <c:axId val="12192298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200"/>
                  <a:t>Exercice financier</a:t>
                </a:r>
              </a:p>
            </c:rich>
          </c:tx>
          <c:layout>
            <c:manualLayout>
              <c:xMode val="edge"/>
              <c:yMode val="edge"/>
              <c:x val="0.44946921207770479"/>
              <c:y val="0.7439746281714785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19226272"/>
        <c:crosses val="autoZero"/>
        <c:auto val="1"/>
        <c:lblAlgn val="ctr"/>
        <c:lblOffset val="100"/>
        <c:noMultiLvlLbl val="0"/>
      </c:catAx>
      <c:valAx>
        <c:axId val="1219226272"/>
        <c:scaling>
          <c:orientation val="minMax"/>
          <c:max val="3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200"/>
                  <a:t>Taux de mortalité pour 100 000 habitants</a:t>
                </a:r>
              </a:p>
            </c:rich>
          </c:tx>
          <c:layout>
            <c:manualLayout>
              <c:xMode val="edge"/>
              <c:yMode val="edge"/>
              <c:x val="1.3606679551613855E-2"/>
              <c:y val="0.1384651501895596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19229880"/>
        <c:crosses val="autoZero"/>
        <c:crossBetween val="between"/>
        <c:majorUnit val="700"/>
      </c:valAx>
      <c:valAx>
        <c:axId val="1728770399"/>
        <c:scaling>
          <c:orientation val="minMax"/>
          <c:max val="3.5"/>
          <c:min val="0"/>
        </c:scaling>
        <c:delete val="0"/>
        <c:axPos val="r"/>
        <c:title>
          <c:tx>
            <c:rich>
              <a:bodyPr rot="-5400000" spcFirstLastPara="1" vertOverflow="ellipsis" vert="horz" wrap="square" anchor="ctr" anchorCtr="1"/>
              <a:lstStyle/>
              <a:p>
                <a:pPr>
                  <a:defRPr sz="1200" b="0" i="0" u="none" strike="noStrike" kern="1200" baseline="0">
                    <a:solidFill>
                      <a:srgbClr val="00A0AF"/>
                    </a:solidFill>
                    <a:latin typeface="Calibri" panose="020F0502020204030204" pitchFamily="34" charset="0"/>
                    <a:ea typeface="+mn-ea"/>
                    <a:cs typeface="Calibri" panose="020F0502020204030204" pitchFamily="34" charset="0"/>
                  </a:defRPr>
                </a:pPr>
                <a:r>
                  <a:rPr lang="fr-CA" sz="1200">
                    <a:solidFill>
                      <a:srgbClr val="00A0AF"/>
                    </a:solidFill>
                  </a:rPr>
                  <a:t>Ratio des taux</a:t>
                </a:r>
              </a:p>
            </c:rich>
          </c:tx>
          <c:layout>
            <c:manualLayout>
              <c:xMode val="edge"/>
              <c:yMode val="edge"/>
              <c:x val="0.94895945468090037"/>
              <c:y val="0.305215514727325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A0AF"/>
                </a:solidFill>
                <a:latin typeface="Calibri" panose="020F0502020204030204" pitchFamily="34" charset="0"/>
                <a:ea typeface="+mn-ea"/>
                <a:cs typeface="Calibri" panose="020F0502020204030204" pitchFamily="34" charset="0"/>
              </a:defRPr>
            </a:pPr>
            <a:endParaRPr lang="en-US"/>
          </a:p>
        </c:txPr>
        <c:crossAx val="1728786207"/>
        <c:crosses val="max"/>
        <c:crossBetween val="between"/>
        <c:majorUnit val="0.70000000000000007"/>
      </c:valAx>
      <c:catAx>
        <c:axId val="1728786207"/>
        <c:scaling>
          <c:orientation val="minMax"/>
        </c:scaling>
        <c:delete val="1"/>
        <c:axPos val="b"/>
        <c:numFmt formatCode="General" sourceLinked="1"/>
        <c:majorTickMark val="out"/>
        <c:minorTickMark val="none"/>
        <c:tickLblPos val="nextTo"/>
        <c:crossAx val="1728770399"/>
        <c:crosses val="autoZero"/>
        <c:auto val="1"/>
        <c:lblAlgn val="ctr"/>
        <c:lblOffset val="100"/>
        <c:noMultiLvlLbl val="0"/>
      </c:catAx>
      <c:spPr>
        <a:noFill/>
        <a:ln>
          <a:noFill/>
        </a:ln>
        <a:effectLst/>
      </c:spPr>
    </c:plotArea>
    <c:legend>
      <c:legendPos val="b"/>
      <c:layout>
        <c:manualLayout>
          <c:xMode val="edge"/>
          <c:yMode val="edge"/>
          <c:x val="1.1868510924524446E-3"/>
          <c:y val="0.83373403324584427"/>
          <c:w val="0.99613105121806356"/>
          <c:h val="0.166265966754155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fr-CA" sz="1100" dirty="0">
                <a:solidFill>
                  <a:srgbClr val="7F7F7F"/>
                </a:solidFill>
                <a:effectLst/>
                <a:latin typeface="Calibri" panose="020F0502020204030204" pitchFamily="34" charset="0"/>
                <a:cs typeface="Calibri" panose="020F0502020204030204" pitchFamily="34" charset="0"/>
              </a:rPr>
              <a:t>Pourcentage de personnes qui ont consulté un médecin de première ligne ou un psychiatre dans un délai de sept jours suivant leur congé après une hospitalisation pour schizophrénie dans les différentes régions de Santé Ontario, exercice financier 2021-22</a:t>
            </a:r>
          </a:p>
          <a:p>
            <a:pPr marL="0" marR="0" lvl="0" indent="0" algn="ctr" defTabSz="914400" rtl="0" eaLnBrk="1" fontAlgn="auto" latinLnBrk="0" hangingPunct="1">
              <a:lnSpc>
                <a:spcPct val="100000"/>
              </a:lnSpc>
              <a:spcBef>
                <a:spcPts val="0"/>
              </a:spcBef>
              <a:spcAft>
                <a:spcPts val="0"/>
              </a:spcAft>
              <a:buClrTx/>
              <a:buSzTx/>
              <a:buFontTx/>
              <a:buNone/>
              <a:tabLst/>
              <a:defRPr sz="1400">
                <a:solidFill>
                  <a:srgbClr val="000000">
                    <a:lumMod val="65000"/>
                    <a:lumOff val="35000"/>
                  </a:srgbClr>
                </a:solidFill>
              </a:defRPr>
            </a:pPr>
            <a:endParaRPr lang="en-US" sz="14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1"/>
          <c:order val="0"/>
          <c:tx>
            <c:strRef>
              <c:f>Sheet1!$C$1</c:f>
              <c:strCache>
                <c:ptCount val="1"/>
                <c:pt idx="0">
                  <c:v>Pourcentage2</c:v>
                </c:pt>
              </c:strCache>
            </c:strRef>
          </c:tx>
          <c:spPr>
            <a:solidFill>
              <a:srgbClr val="00B2E3"/>
            </a:solidFill>
            <a:ln>
              <a:noFill/>
            </a:ln>
            <a:effectLst/>
          </c:spPr>
          <c:invertIfNegative val="0"/>
          <c:dPt>
            <c:idx val="0"/>
            <c:invertIfNegative val="0"/>
            <c:bubble3D val="0"/>
            <c:spPr>
              <a:solidFill>
                <a:srgbClr val="005E92"/>
              </a:solidFill>
              <a:ln>
                <a:noFill/>
              </a:ln>
              <a:effectLst/>
            </c:spPr>
            <c:extLst>
              <c:ext xmlns:c16="http://schemas.microsoft.com/office/drawing/2014/chart" uri="{C3380CC4-5D6E-409C-BE32-E72D297353CC}">
                <c16:uniqueId val="{00000000-5E94-4531-BAA9-9F48317587A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Ontario</c:v>
                </c:pt>
                <c:pt idx="1">
                  <c:v>Toronto</c:v>
                </c:pt>
                <c:pt idx="2">
                  <c:v>Centre</c:v>
                </c:pt>
                <c:pt idx="3">
                  <c:v>Ouest</c:v>
                </c:pt>
                <c:pt idx="4">
                  <c:v>Est</c:v>
                </c:pt>
                <c:pt idx="5">
                  <c:v>Nord-Est</c:v>
                </c:pt>
                <c:pt idx="6">
                  <c:v>Nord-Ouest</c:v>
                </c:pt>
              </c:strCache>
            </c:strRef>
          </c:cat>
          <c:val>
            <c:numRef>
              <c:f>Sheet1!$C$2:$C$8</c:f>
              <c:numCache>
                <c:formatCode>General</c:formatCode>
                <c:ptCount val="7"/>
                <c:pt idx="0">
                  <c:v>26.8</c:v>
                </c:pt>
                <c:pt idx="1">
                  <c:v>38.200000000000003</c:v>
                </c:pt>
                <c:pt idx="2">
                  <c:v>28.2</c:v>
                </c:pt>
                <c:pt idx="3">
                  <c:v>24.8</c:v>
                </c:pt>
                <c:pt idx="4">
                  <c:v>23</c:v>
                </c:pt>
                <c:pt idx="5">
                  <c:v>16.600000000000001</c:v>
                </c:pt>
                <c:pt idx="6">
                  <c:v>12.6</c:v>
                </c:pt>
              </c:numCache>
            </c:numRef>
          </c:val>
          <c:extLst>
            <c:ext xmlns:c16="http://schemas.microsoft.com/office/drawing/2014/chart" uri="{C3380CC4-5D6E-409C-BE32-E72D297353CC}">
              <c16:uniqueId val="{00000002-073F-4407-A371-16CC8FFA089A}"/>
            </c:ext>
          </c:extLst>
        </c:ser>
        <c:dLbls>
          <c:showLegendKey val="0"/>
          <c:showVal val="0"/>
          <c:showCatName val="0"/>
          <c:showSerName val="0"/>
          <c:showPercent val="0"/>
          <c:showBubbleSize val="0"/>
        </c:dLbls>
        <c:gapWidth val="219"/>
        <c:overlap val="-27"/>
        <c:axId val="2136890751"/>
        <c:axId val="2136891167"/>
      </c:barChart>
      <c:catAx>
        <c:axId val="213689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36891167"/>
        <c:crosses val="autoZero"/>
        <c:auto val="1"/>
        <c:lblAlgn val="ctr"/>
        <c:lblOffset val="100"/>
        <c:noMultiLvlLbl val="0"/>
      </c:catAx>
      <c:valAx>
        <c:axId val="2136891167"/>
        <c:scaling>
          <c:orientation val="minMax"/>
          <c:max val="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200">
                    <a:latin typeface="Calibri" panose="020F0502020204030204" pitchFamily="34" charset="0"/>
                    <a:cs typeface="Calibri" panose="020F0502020204030204" pitchFamily="34" charset="0"/>
                  </a:rPr>
                  <a:t>Pourcentage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6890751"/>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CA" sz="1400"/>
              <a:t>Zone urbaine</a:t>
            </a:r>
          </a:p>
        </c:rich>
      </c:tx>
      <c:layout>
        <c:manualLayout>
          <c:xMode val="edge"/>
          <c:yMode val="edge"/>
          <c:x val="0.22763290206458031"/>
          <c:y val="0.12216949454175317"/>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Urban Ontario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B7-4191-A7A0-CB9CAB4CF51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2-AFB7-4191-A7A0-CB9CAB4CF515}"/>
              </c:ext>
            </c:extLst>
          </c:dPt>
          <c:cat>
            <c:strRef>
              <c:f>Sheet1!$A$2:$A$3</c:f>
              <c:strCache>
                <c:ptCount val="2"/>
                <c:pt idx="0">
                  <c:v>1st Qtr</c:v>
                </c:pt>
                <c:pt idx="1">
                  <c:v>2nd Qtr</c:v>
                </c:pt>
              </c:strCache>
            </c:strRef>
          </c:cat>
          <c:val>
            <c:numRef>
              <c:f>Sheet1!$B$2:$B$3</c:f>
              <c:numCache>
                <c:formatCode>General</c:formatCode>
                <c:ptCount val="2"/>
                <c:pt idx="0">
                  <c:v>27.3</c:v>
                </c:pt>
                <c:pt idx="1">
                  <c:v>72.7</c:v>
                </c:pt>
              </c:numCache>
            </c:numRef>
          </c:val>
          <c:extLst>
            <c:ext xmlns:c16="http://schemas.microsoft.com/office/drawing/2014/chart" uri="{C3380CC4-5D6E-409C-BE32-E72D297353CC}">
              <c16:uniqueId val="{00000000-AFB7-4191-A7A0-CB9CAB4CF51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CA" sz="1400"/>
              <a:t>Zone rurale</a:t>
            </a:r>
          </a:p>
        </c:rich>
      </c:tx>
      <c:layout>
        <c:manualLayout>
          <c:xMode val="edge"/>
          <c:yMode val="edge"/>
          <c:x val="0.30145436209408194"/>
          <c:y val="0.12216942109009754"/>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Ontario</c:v>
                </c:pt>
              </c:strCache>
            </c:strRef>
          </c:tx>
          <c:dPt>
            <c:idx val="0"/>
            <c:bubble3D val="0"/>
            <c:spPr>
              <a:solidFill>
                <a:srgbClr val="00A0AF"/>
              </a:solidFill>
              <a:ln w="19050">
                <a:solidFill>
                  <a:schemeClr val="lt1"/>
                </a:solidFill>
              </a:ln>
              <a:effectLst/>
            </c:spPr>
            <c:extLst>
              <c:ext xmlns:c16="http://schemas.microsoft.com/office/drawing/2014/chart" uri="{C3380CC4-5D6E-409C-BE32-E72D297353CC}">
                <c16:uniqueId val="{00000001-AFB7-4191-A7A0-CB9CAB4CF51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2-AFB7-4191-A7A0-CB9CAB4CF515}"/>
              </c:ext>
            </c:extLst>
          </c:dPt>
          <c:cat>
            <c:strRef>
              <c:f>Sheet1!$A$2:$A$3</c:f>
              <c:strCache>
                <c:ptCount val="2"/>
                <c:pt idx="0">
                  <c:v>1st Qtr</c:v>
                </c:pt>
                <c:pt idx="1">
                  <c:v>2nd Qtr</c:v>
                </c:pt>
              </c:strCache>
            </c:strRef>
          </c:cat>
          <c:val>
            <c:numRef>
              <c:f>Sheet1!$B$2:$B$3</c:f>
              <c:numCache>
                <c:formatCode>General</c:formatCode>
                <c:ptCount val="2"/>
                <c:pt idx="0">
                  <c:v>17.5</c:v>
                </c:pt>
                <c:pt idx="1">
                  <c:v>82.5</c:v>
                </c:pt>
              </c:numCache>
            </c:numRef>
          </c:val>
          <c:extLst>
            <c:ext xmlns:c16="http://schemas.microsoft.com/office/drawing/2014/chart" uri="{C3380CC4-5D6E-409C-BE32-E72D297353CC}">
              <c16:uniqueId val="{00000000-AFB7-4191-A7A0-CB9CAB4CF51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34011507692435E-2"/>
          <c:y val="0.24776371493708391"/>
          <c:w val="0.84886771399951821"/>
          <c:h val="0.58408931937584729"/>
        </c:manualLayout>
      </c:layout>
      <c:barChart>
        <c:barDir val="col"/>
        <c:grouping val="clustered"/>
        <c:varyColors val="0"/>
        <c:ser>
          <c:idx val="0"/>
          <c:order val="0"/>
          <c:tx>
            <c:strRef>
              <c:f>Sheet1!$B$1</c:f>
              <c:strCache>
                <c:ptCount val="1"/>
                <c:pt idx="0">
                  <c:v>Série 1</c:v>
                </c:pt>
              </c:strCache>
            </c:strRef>
          </c:tx>
          <c:spPr>
            <a:solidFill>
              <a:schemeClr val="accent1"/>
            </a:solidFill>
            <a:ln>
              <a:noFill/>
            </a:ln>
            <a:effectLst/>
          </c:spPr>
          <c:invertIfNegative val="0"/>
          <c:dPt>
            <c:idx val="0"/>
            <c:invertIfNegative val="0"/>
            <c:bubble3D val="0"/>
            <c:spPr>
              <a:solidFill>
                <a:srgbClr val="005E92"/>
              </a:solidFill>
              <a:ln>
                <a:noFill/>
              </a:ln>
              <a:effectLst/>
            </c:spPr>
            <c:extLst>
              <c:ext xmlns:c16="http://schemas.microsoft.com/office/drawing/2014/chart" uri="{C3380CC4-5D6E-409C-BE32-E72D297353CC}">
                <c16:uniqueId val="{00000000-BAAB-4E4F-A3F7-69C8C51EF19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Ontario</c:v>
                </c:pt>
                <c:pt idx="1">
                  <c:v>Nord-Est</c:v>
                </c:pt>
                <c:pt idx="2">
                  <c:v>Ouest</c:v>
                </c:pt>
                <c:pt idx="3">
                  <c:v>Toronto</c:v>
                </c:pt>
                <c:pt idx="4">
                  <c:v>Est</c:v>
                </c:pt>
                <c:pt idx="5">
                  <c:v>Centre</c:v>
                </c:pt>
                <c:pt idx="6">
                  <c:v>Nord-Ouest</c:v>
                </c:pt>
              </c:strCache>
            </c:strRef>
          </c:cat>
          <c:val>
            <c:numRef>
              <c:f>Sheet1!$B$2:$B$8</c:f>
              <c:numCache>
                <c:formatCode>0.0</c:formatCode>
                <c:ptCount val="7"/>
                <c:pt idx="0">
                  <c:v>16.625590820065909</c:v>
                </c:pt>
                <c:pt idx="1">
                  <c:v>17.5924499952731</c:v>
                </c:pt>
                <c:pt idx="2">
                  <c:v>17.109402101752107</c:v>
                </c:pt>
                <c:pt idx="3">
                  <c:v>16.505910347993392</c:v>
                </c:pt>
                <c:pt idx="4">
                  <c:v>16.408121832118518</c:v>
                </c:pt>
                <c:pt idx="5">
                  <c:v>15.962303583960082</c:v>
                </c:pt>
                <c:pt idx="6">
                  <c:v>13.052449214836475</c:v>
                </c:pt>
              </c:numCache>
            </c:numRef>
          </c:val>
          <c:extLst>
            <c:ext xmlns:c16="http://schemas.microsoft.com/office/drawing/2014/chart" uri="{C3380CC4-5D6E-409C-BE32-E72D297353CC}">
              <c16:uniqueId val="{00000000-31B0-4965-9D8B-FED595ECA8A9}"/>
            </c:ext>
          </c:extLst>
        </c:ser>
        <c:dLbls>
          <c:showLegendKey val="0"/>
          <c:showVal val="0"/>
          <c:showCatName val="0"/>
          <c:showSerName val="0"/>
          <c:showPercent val="0"/>
          <c:showBubbleSize val="0"/>
        </c:dLbls>
        <c:gapWidth val="219"/>
        <c:overlap val="-27"/>
        <c:axId val="2136890751"/>
        <c:axId val="2136891167"/>
      </c:barChart>
      <c:catAx>
        <c:axId val="213689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36891167"/>
        <c:crosses val="autoZero"/>
        <c:auto val="1"/>
        <c:lblAlgn val="ctr"/>
        <c:lblOffset val="100"/>
        <c:noMultiLvlLbl val="0"/>
      </c:catAx>
      <c:valAx>
        <c:axId val="2136891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r-CA" sz="1200">
                    <a:latin typeface="Calibri" panose="020F0502020204030204" pitchFamily="34" charset="0"/>
                    <a:cs typeface="Calibri" panose="020F0502020204030204" pitchFamily="34" charset="0"/>
                  </a:rPr>
                  <a:t>Pourcentage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6890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fr-CA" sz="1400" dirty="0">
                <a:solidFill>
                  <a:srgbClr val="7F7F7F"/>
                </a:solidFill>
                <a:effectLst/>
                <a:latin typeface="Calibri" panose="020F0502020204030204" pitchFamily="34" charset="0"/>
                <a:cs typeface="Calibri" panose="020F0502020204030204" pitchFamily="34" charset="0"/>
              </a:rPr>
              <a:t>Pourcentage de personnes hospitalisées à nouveau pour des raisons liées à la santé mentale ou aux dépendances dans un délai de 30 jours après une hospitalisation liée à la schizophrénie en Ontario au fil du temps</a:t>
            </a:r>
          </a:p>
          <a:p>
            <a:pPr marL="0" marR="0" lvl="0" indent="0" algn="ctr" defTabSz="914400" rtl="0" eaLnBrk="1" fontAlgn="auto" latinLnBrk="0" hangingPunct="1">
              <a:lnSpc>
                <a:spcPct val="100000"/>
              </a:lnSpc>
              <a:spcBef>
                <a:spcPts val="0"/>
              </a:spcBef>
              <a:spcAft>
                <a:spcPts val="0"/>
              </a:spcAft>
              <a:buClrTx/>
              <a:buSzTx/>
              <a:buFontTx/>
              <a:buNone/>
              <a:tabLst/>
              <a:defRPr sz="1400">
                <a:solidFill>
                  <a:srgbClr val="000000">
                    <a:lumMod val="65000"/>
                    <a:lumOff val="35000"/>
                  </a:srgbClr>
                </a:solidFill>
              </a:defRPr>
            </a:pPr>
            <a:endParaRPr lang="en-US" sz="14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0.0</c:formatCode>
                <c:ptCount val="10"/>
                <c:pt idx="0">
                  <c:v>18.335908476284814</c:v>
                </c:pt>
                <c:pt idx="1">
                  <c:v>18.23978062890524</c:v>
                </c:pt>
                <c:pt idx="2">
                  <c:v>17.471005298392953</c:v>
                </c:pt>
                <c:pt idx="3">
                  <c:v>16.277626309330515</c:v>
                </c:pt>
                <c:pt idx="4">
                  <c:v>17.335863104647188</c:v>
                </c:pt>
                <c:pt idx="5">
                  <c:v>17.006808151530809</c:v>
                </c:pt>
                <c:pt idx="6">
                  <c:v>16.252394977879913</c:v>
                </c:pt>
                <c:pt idx="7">
                  <c:v>16.098325422745582</c:v>
                </c:pt>
                <c:pt idx="8">
                  <c:v>17.48907212915816</c:v>
                </c:pt>
                <c:pt idx="9">
                  <c:v>16.625590820065909</c:v>
                </c:pt>
              </c:numCache>
            </c:numRef>
          </c:val>
          <c:smooth val="0"/>
          <c:extLst>
            <c:ext xmlns:c16="http://schemas.microsoft.com/office/drawing/2014/chart" uri="{C3380CC4-5D6E-409C-BE32-E72D297353CC}">
              <c16:uniqueId val="{00000000-31B0-4965-9D8B-FED595ECA8A9}"/>
            </c:ext>
          </c:extLst>
        </c:ser>
        <c:dLbls>
          <c:showLegendKey val="0"/>
          <c:showVal val="0"/>
          <c:showCatName val="0"/>
          <c:showSerName val="0"/>
          <c:showPercent val="0"/>
          <c:showBubbleSize val="0"/>
        </c:dLbls>
        <c:smooth val="0"/>
        <c:axId val="2136890751"/>
        <c:axId val="2136891167"/>
      </c:lineChart>
      <c:catAx>
        <c:axId val="2136890751"/>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fr-CA" sz="1100">
                    <a:latin typeface="Calibri" panose="020F0502020204030204" pitchFamily="34" charset="0"/>
                    <a:cs typeface="Calibri" panose="020F0502020204030204" pitchFamily="34" charset="0"/>
                  </a:rPr>
                  <a:t>Exercice financier </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36891167"/>
        <c:crosses val="autoZero"/>
        <c:auto val="1"/>
        <c:lblAlgn val="ctr"/>
        <c:lblOffset val="100"/>
        <c:noMultiLvlLbl val="0"/>
      </c:catAx>
      <c:valAx>
        <c:axId val="2136891167"/>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r-CA" sz="1200">
                    <a:latin typeface="Calibri" panose="020F0502020204030204" pitchFamily="34" charset="0"/>
                    <a:cs typeface="Calibri" panose="020F0502020204030204" pitchFamily="34" charset="0"/>
                  </a:rPr>
                  <a:t>Pourcentage</a:t>
                </a:r>
              </a:p>
            </c:rich>
          </c:tx>
          <c:layout>
            <c:manualLayout>
              <c:xMode val="edge"/>
              <c:yMode val="edge"/>
              <c:x val="3.8402457757296467E-3"/>
              <c:y val="0.4333362005791836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6890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Série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CFEA-40E0-941A-F98838BA5D52}"/>
              </c:ext>
            </c:extLst>
          </c:dPt>
          <c:dPt>
            <c:idx val="1"/>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1-CFEA-40E0-941A-F98838BA5D52}"/>
              </c:ext>
            </c:extLst>
          </c:dPt>
          <c:dPt>
            <c:idx val="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2-CFEA-40E0-941A-F98838BA5D52}"/>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CFEA-40E0-941A-F98838BA5D52}"/>
              </c:ext>
            </c:extLst>
          </c:dPt>
          <c:dPt>
            <c:idx val="4"/>
            <c:invertIfNegative val="0"/>
            <c:bubble3D val="0"/>
            <c:spPr>
              <a:solidFill>
                <a:srgbClr val="118ED3"/>
              </a:solidFill>
              <a:ln>
                <a:noFill/>
              </a:ln>
              <a:effectLst/>
            </c:spPr>
            <c:extLst>
              <c:ext xmlns:c16="http://schemas.microsoft.com/office/drawing/2014/chart" uri="{C3380CC4-5D6E-409C-BE32-E72D297353CC}">
                <c16:uniqueId val="{00000004-CFEA-40E0-941A-F98838BA5D52}"/>
              </c:ext>
            </c:extLst>
          </c:dPt>
          <c:dPt>
            <c:idx val="5"/>
            <c:invertIfNegative val="0"/>
            <c:bubble3D val="0"/>
            <c:spPr>
              <a:solidFill>
                <a:srgbClr val="005E92"/>
              </a:solidFill>
              <a:ln>
                <a:noFill/>
              </a:ln>
              <a:effectLst/>
            </c:spPr>
            <c:extLst>
              <c:ext xmlns:c16="http://schemas.microsoft.com/office/drawing/2014/chart" uri="{C3380CC4-5D6E-409C-BE32-E72D297353CC}">
                <c16:uniqueId val="{00000005-CFEA-40E0-941A-F98838BA5D5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Ontario</c:v>
                </c:pt>
                <c:pt idx="1">
                  <c:v>1 – Revenus les plus faibles </c:v>
                </c:pt>
                <c:pt idx="2">
                  <c:v>2</c:v>
                </c:pt>
                <c:pt idx="3">
                  <c:v>3</c:v>
                </c:pt>
                <c:pt idx="4">
                  <c:v>4</c:v>
                </c:pt>
                <c:pt idx="5">
                  <c:v>5 – Revenus les plus élevés</c:v>
                </c:pt>
              </c:strCache>
            </c:strRef>
          </c:cat>
          <c:val>
            <c:numRef>
              <c:f>Sheet1!$B$2:$B$7</c:f>
              <c:numCache>
                <c:formatCode>0.0</c:formatCode>
                <c:ptCount val="6"/>
                <c:pt idx="0">
                  <c:v>16.625590820065909</c:v>
                </c:pt>
                <c:pt idx="1">
                  <c:v>17.843504233002932</c:v>
                </c:pt>
                <c:pt idx="2">
                  <c:v>15.723403707031208</c:v>
                </c:pt>
                <c:pt idx="3">
                  <c:v>17.211880467656805</c:v>
                </c:pt>
                <c:pt idx="4">
                  <c:v>14.913925594818558</c:v>
                </c:pt>
                <c:pt idx="5">
                  <c:v>14.926608523322768</c:v>
                </c:pt>
              </c:numCache>
            </c:numRef>
          </c:val>
          <c:extLst>
            <c:ext xmlns:c16="http://schemas.microsoft.com/office/drawing/2014/chart" uri="{C3380CC4-5D6E-409C-BE32-E72D297353CC}">
              <c16:uniqueId val="{00000000-31B0-4965-9D8B-FED595ECA8A9}"/>
            </c:ext>
          </c:extLst>
        </c:ser>
        <c:dLbls>
          <c:showLegendKey val="0"/>
          <c:showVal val="0"/>
          <c:showCatName val="0"/>
          <c:showSerName val="0"/>
          <c:showPercent val="0"/>
          <c:showBubbleSize val="0"/>
        </c:dLbls>
        <c:gapWidth val="70"/>
        <c:axId val="2136890751"/>
        <c:axId val="2136891167"/>
      </c:barChart>
      <c:catAx>
        <c:axId val="2136890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36891167"/>
        <c:crosses val="autoZero"/>
        <c:auto val="1"/>
        <c:lblAlgn val="ctr"/>
        <c:lblOffset val="100"/>
        <c:noMultiLvlLbl val="0"/>
      </c:catAx>
      <c:valAx>
        <c:axId val="2136891167"/>
        <c:scaling>
          <c:orientation val="minMax"/>
          <c:min val="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fr-CA" sz="1100">
                    <a:latin typeface="Calibri" panose="020F0502020204030204" pitchFamily="34" charset="0"/>
                    <a:cs typeface="Calibri" panose="020F0502020204030204" pitchFamily="34" charset="0"/>
                  </a:rPr>
                  <a:t>Taux de réadmission (en pourcentage)</a:t>
                </a:r>
              </a:p>
            </c:rich>
          </c:tx>
          <c:layout>
            <c:manualLayout>
              <c:xMode val="edge"/>
              <c:yMode val="edge"/>
              <c:x val="0.40921689224330832"/>
              <c:y val="0.888661843025624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crossAx val="2136890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fr-CA" sz="1600" b="1" i="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600" b="0" i="0">
              <a:solidFill>
                <a:schemeClr val="tx1"/>
              </a:solidFill>
              <a:latin typeface="Calibri" panose="020F0502020204030204" pitchFamily="34" charset="0"/>
              <a:cs typeface="Calibri" panose="020F0502020204030204" pitchFamily="34" charset="0"/>
            </a:rPr>
            <a:t> </a:t>
          </a:r>
          <a:endParaRPr lang="en-US" sz="16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fr-CA" sz="1600" b="1" i="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6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fr-CA" sz="1600" b="1" i="0">
              <a:solidFill>
                <a:schemeClr val="tx1"/>
              </a:solidFill>
              <a:latin typeface="Calibri" panose="020F0502020204030204" pitchFamily="34" charset="0"/>
              <a:cs typeface="Calibri" panose="020F0502020204030204" pitchFamily="34" charset="0"/>
            </a:rPr>
            <a:t>Assurer continuellement</a:t>
          </a:r>
          <a:br>
            <a:rPr lang="fr-CA" sz="1600" b="1" i="0">
              <a:solidFill>
                <a:schemeClr val="tx1"/>
              </a:solidFill>
              <a:latin typeface="Calibri" panose="020F0502020204030204" pitchFamily="34" charset="0"/>
              <a:cs typeface="Calibri" panose="020F0502020204030204" pitchFamily="34" charset="0"/>
            </a:rPr>
          </a:br>
          <a:r>
            <a:rPr lang="fr-CA" sz="1600" b="1" i="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6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fr-CA" sz="1600" b="1" i="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6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468854" y="438"/>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600" b="1" kern="1200">
            <a:solidFill>
              <a:schemeClr val="tx1"/>
            </a:solidFill>
            <a:latin typeface="Calibri" panose="020F0502020204030204" pitchFamily="34" charset="0"/>
            <a:cs typeface="Calibri" panose="020F0502020204030204" pitchFamily="34" charset="0"/>
          </a:endParaRPr>
        </a:p>
      </dsp:txBody>
      <dsp:txXfrm>
        <a:off x="468854" y="438"/>
        <a:ext cx="2615036" cy="1569021"/>
      </dsp:txXfrm>
    </dsp:sp>
    <dsp:sp modelId="{3CAAF4E5-77DB-4A44-960A-16E8C59147EF}">
      <dsp:nvSpPr>
        <dsp:cNvPr id="0" name=""/>
        <dsp:cNvSpPr/>
      </dsp:nvSpPr>
      <dsp:spPr>
        <a:xfrm>
          <a:off x="3363098" y="25747"/>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600" b="0" i="0" kern="1200">
              <a:solidFill>
                <a:schemeClr val="tx1"/>
              </a:solidFill>
              <a:latin typeface="Calibri" panose="020F0502020204030204" pitchFamily="34" charset="0"/>
              <a:cs typeface="Calibri" panose="020F0502020204030204" pitchFamily="34" charset="0"/>
            </a:rPr>
            <a:t> </a:t>
          </a:r>
          <a:endParaRPr lang="en-US" sz="1600" b="1" kern="1200">
            <a:solidFill>
              <a:schemeClr val="tx1"/>
            </a:solidFill>
            <a:latin typeface="Calibri" panose="020F0502020204030204" pitchFamily="34" charset="0"/>
            <a:cs typeface="Calibri" panose="020F0502020204030204" pitchFamily="34" charset="0"/>
          </a:endParaRPr>
        </a:p>
      </dsp:txBody>
      <dsp:txXfrm>
        <a:off x="3363098" y="25747"/>
        <a:ext cx="2615036" cy="1569021"/>
      </dsp:txXfrm>
    </dsp:sp>
    <dsp:sp modelId="{52569B33-71BD-4ED9-94A4-6B7602EBB6EF}">
      <dsp:nvSpPr>
        <dsp:cNvPr id="0" name=""/>
        <dsp:cNvSpPr/>
      </dsp:nvSpPr>
      <dsp:spPr>
        <a:xfrm>
          <a:off x="468854" y="1830964"/>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600" b="1" kern="1200">
            <a:solidFill>
              <a:schemeClr val="tx1"/>
            </a:solidFill>
            <a:latin typeface="Calibri" panose="020F0502020204030204" pitchFamily="34" charset="0"/>
            <a:cs typeface="Calibri" panose="020F0502020204030204" pitchFamily="34" charset="0"/>
          </a:endParaRPr>
        </a:p>
      </dsp:txBody>
      <dsp:txXfrm>
        <a:off x="468854" y="1830964"/>
        <a:ext cx="2615036" cy="1569021"/>
      </dsp:txXfrm>
    </dsp:sp>
    <dsp:sp modelId="{1D491102-124B-463F-8464-FEFE997FF070}">
      <dsp:nvSpPr>
        <dsp:cNvPr id="0" name=""/>
        <dsp:cNvSpPr/>
      </dsp:nvSpPr>
      <dsp:spPr>
        <a:xfrm>
          <a:off x="3345394" y="1830964"/>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Assurer continuellement</a:t>
          </a:r>
          <a:br>
            <a:rPr lang="fr-CA" sz="1600" b="1" i="0" kern="1200">
              <a:solidFill>
                <a:schemeClr val="tx1"/>
              </a:solidFill>
              <a:latin typeface="Calibri" panose="020F0502020204030204" pitchFamily="34" charset="0"/>
              <a:cs typeface="Calibri" panose="020F0502020204030204" pitchFamily="34" charset="0"/>
            </a:rPr>
          </a:br>
          <a:r>
            <a:rPr lang="fr-CA" sz="1600" b="1" i="0" kern="120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600" b="1" kern="1200">
            <a:solidFill>
              <a:schemeClr val="tx1"/>
            </a:solidFill>
            <a:latin typeface="Calibri" panose="020F0502020204030204" pitchFamily="34" charset="0"/>
            <a:cs typeface="Calibri" panose="020F0502020204030204" pitchFamily="34" charset="0"/>
          </a:endParaRPr>
        </a:p>
      </dsp:txBody>
      <dsp:txXfrm>
        <a:off x="3345394" y="1830964"/>
        <a:ext cx="2615036" cy="15690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2023-05-02</a:t>
            </a:fld>
            <a:endParaRPr lang="en-CA" altLang="en-US"/>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Ontariohealth.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a:solidFill>
                  <a:srgbClr val="000000"/>
                </a:solidFill>
                <a:latin typeface="Calibri" panose="020F0502020204030204" pitchFamily="34" charset="0"/>
              </a:rPr>
              <a:t>Si </a:t>
            </a:r>
            <a:r>
              <a:rPr lang="en-US" altLang="en-US" sz="1400" err="1">
                <a:solidFill>
                  <a:srgbClr val="000000"/>
                </a:solidFill>
                <a:latin typeface="Calibri" panose="020F0502020204030204" pitchFamily="34" charset="0"/>
              </a:rPr>
              <a:t>vous</a:t>
            </a:r>
            <a:r>
              <a:rPr lang="en-US" altLang="en-US" sz="1400">
                <a:solidFill>
                  <a:srgbClr val="000000"/>
                </a:solidFill>
                <a:latin typeface="Calibri" panose="020F0502020204030204" pitchFamily="34" charset="0"/>
              </a:rPr>
              <a:t> </a:t>
            </a:r>
            <a:r>
              <a:rPr lang="en-US" altLang="en-US" sz="1400" err="1">
                <a:solidFill>
                  <a:srgbClr val="000000"/>
                </a:solidFill>
                <a:latin typeface="Calibri" panose="020F0502020204030204" pitchFamily="34" charset="0"/>
              </a:rPr>
              <a:t>avez</a:t>
            </a:r>
            <a:r>
              <a:rPr lang="en-US" altLang="en-US" sz="1400">
                <a:solidFill>
                  <a:srgbClr val="000000"/>
                </a:solidFill>
                <a:latin typeface="Calibri" panose="020F0502020204030204" pitchFamily="34" charset="0"/>
              </a:rPr>
              <a:t> des questions sur le </a:t>
            </a:r>
            <a:r>
              <a:rPr lang="en-US" altLang="en-US" sz="1400" err="1">
                <a:solidFill>
                  <a:srgbClr val="000000"/>
                </a:solidFill>
                <a:latin typeface="Calibri" panose="020F0502020204030204" pitchFamily="34" charset="0"/>
              </a:rPr>
              <a:t>contenu</a:t>
            </a:r>
            <a:r>
              <a:rPr lang="en-US" altLang="en-US" sz="1400">
                <a:solidFill>
                  <a:srgbClr val="000000"/>
                </a:solidFill>
                <a:latin typeface="Calibri" panose="020F0502020204030204" pitchFamily="34" charset="0"/>
              </a:rPr>
              <a:t> de </a:t>
            </a:r>
            <a:r>
              <a:rPr lang="en-US" altLang="en-US" sz="1400" err="1">
                <a:solidFill>
                  <a:srgbClr val="000000"/>
                </a:solidFill>
                <a:latin typeface="Calibri" panose="020F0502020204030204" pitchFamily="34" charset="0"/>
              </a:rPr>
              <a:t>cette</a:t>
            </a:r>
            <a:r>
              <a:rPr lang="en-US" altLang="en-US" sz="1400">
                <a:solidFill>
                  <a:srgbClr val="000000"/>
                </a:solidFill>
                <a:latin typeface="Calibri" panose="020F0502020204030204" pitchFamily="34" charset="0"/>
              </a:rPr>
              <a:t> </a:t>
            </a:r>
            <a:r>
              <a:rPr lang="en-US" altLang="en-US" sz="1400" err="1">
                <a:solidFill>
                  <a:srgbClr val="000000"/>
                </a:solidFill>
                <a:latin typeface="Calibri" panose="020F0502020204030204" pitchFamily="34" charset="0"/>
              </a:rPr>
              <a:t>présentation</a:t>
            </a:r>
            <a:r>
              <a:rPr lang="en-US" altLang="en-US" sz="1400">
                <a:solidFill>
                  <a:srgbClr val="000000"/>
                </a:solidFill>
                <a:latin typeface="Calibri" panose="020F0502020204030204" pitchFamily="34" charset="0"/>
              </a:rPr>
              <a:t>, </a:t>
            </a:r>
            <a:r>
              <a:rPr lang="en-US" altLang="en-US" sz="1400" err="1">
                <a:solidFill>
                  <a:srgbClr val="000000"/>
                </a:solidFill>
                <a:latin typeface="Calibri" panose="020F0502020204030204" pitchFamily="34" charset="0"/>
              </a:rPr>
              <a:t>veuillez</a:t>
            </a:r>
            <a:r>
              <a:rPr lang="en-US" altLang="en-US" sz="1400">
                <a:solidFill>
                  <a:srgbClr val="000000"/>
                </a:solidFill>
                <a:latin typeface="Calibri" panose="020F0502020204030204" pitchFamily="34" charset="0"/>
              </a:rPr>
              <a:t> nous </a:t>
            </a:r>
            <a:r>
              <a:rPr lang="en-US" altLang="en-US" sz="1400" err="1">
                <a:solidFill>
                  <a:srgbClr val="000000"/>
                </a:solidFill>
                <a:latin typeface="Calibri" panose="020F0502020204030204" pitchFamily="34" charset="0"/>
              </a:rPr>
              <a:t>contacter</a:t>
            </a:r>
            <a:r>
              <a:rPr lang="en-US" altLang="en-US" sz="1400">
                <a:solidFill>
                  <a:srgbClr val="000000"/>
                </a:solidFill>
                <a:latin typeface="Calibri" panose="020F0502020204030204" pitchFamily="34" charset="0"/>
              </a:rPr>
              <a:t> à </a:t>
            </a:r>
            <a:r>
              <a:rPr lang="en-US" altLang="en-US" sz="1400" u="sng">
                <a:solidFill>
                  <a:srgbClr val="000000"/>
                </a:solidFill>
                <a:latin typeface="Calibri" panose="020F0502020204030204" pitchFamily="34" charset="0"/>
                <a:hlinkClick r:id="rId3"/>
              </a:rPr>
              <a:t>QualityStandards@OntarioHealth.ca</a:t>
            </a:r>
            <a:endParaRPr lang="en-US" altLang="en-US" sz="1400" u="sng">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9</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il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a:p>
            <a:endParaRPr lang="en-CA">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11</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a:t>Les données présentées dans les diapositives suivantes portent sur les personnes avec la </a:t>
            </a:r>
            <a:r>
              <a:rPr lang="fr-CA" err="1"/>
              <a:t>schizophréénie</a:t>
            </a:r>
            <a:r>
              <a:rPr lang="fr-CA"/>
              <a:t> et leurs aidants.</a:t>
            </a:r>
          </a:p>
          <a:p>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55254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560752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116484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537199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398488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64267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35336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18272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2537735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3973416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69552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47627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a:latin typeface="+mn-lt"/>
            </a:endParaRPr>
          </a:p>
        </p:txBody>
      </p:sp>
    </p:spTree>
    <p:extLst>
      <p:ext uri="{BB962C8B-B14F-4D97-AF65-F5344CB8AC3E}">
        <p14:creationId xmlns:p14="http://schemas.microsoft.com/office/powerpoint/2010/main" val="173995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10710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latin typeface="Raleway" pitchFamily="2"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mn-lt"/>
              </a:rPr>
              <a:t>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sont</a:t>
            </a:r>
            <a:r>
              <a:rPr lang="en-US" altLang="en-US">
                <a:solidFill>
                  <a:srgbClr val="000000"/>
                </a:solidFill>
                <a:latin typeface="+mn-lt"/>
              </a:rPr>
              <a:t> un petit ensemble </a:t>
            </a:r>
            <a:r>
              <a:rPr lang="en-US" altLang="en-US" err="1">
                <a:solidFill>
                  <a:srgbClr val="000000"/>
                </a:solidFill>
                <a:latin typeface="+mn-lt"/>
              </a:rPr>
              <a:t>d’énoncés</a:t>
            </a:r>
            <a:r>
              <a:rPr lang="en-US" altLang="en-US">
                <a:solidFill>
                  <a:srgbClr val="000000"/>
                </a:solidFill>
                <a:latin typeface="+mn-lt"/>
              </a:rPr>
              <a:t> à incidence </a:t>
            </a:r>
            <a:r>
              <a:rPr lang="en-US" altLang="en-US" err="1">
                <a:solidFill>
                  <a:srgbClr val="000000"/>
                </a:solidFill>
                <a:latin typeface="+mn-lt"/>
              </a:rPr>
              <a:t>élevée</a:t>
            </a:r>
            <a:r>
              <a:rPr lang="en-US" altLang="en-US">
                <a:solidFill>
                  <a:srgbClr val="000000"/>
                </a:solidFill>
                <a:latin typeface="+mn-lt"/>
              </a:rPr>
              <a:t> qui </a:t>
            </a:r>
            <a:r>
              <a:rPr lang="en-US" altLang="en-US" err="1">
                <a:solidFill>
                  <a:srgbClr val="000000"/>
                </a:solidFill>
                <a:latin typeface="+mn-lt"/>
              </a:rPr>
              <a:t>décrivent</a:t>
            </a:r>
            <a:r>
              <a:rPr lang="en-US" altLang="en-US">
                <a:solidFill>
                  <a:srgbClr val="000000"/>
                </a:solidFill>
                <a:latin typeface="+mn-lt"/>
              </a:rPr>
              <a:t> les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optimaux</a:t>
            </a:r>
            <a:r>
              <a:rPr lang="en-US" altLang="en-US">
                <a:solidFill>
                  <a:srgbClr val="000000"/>
                </a:solidFill>
                <a:latin typeface="+mn-lt"/>
              </a:rPr>
              <a:t> </a:t>
            </a:r>
            <a:r>
              <a:rPr lang="en-US" altLang="en-US" err="1">
                <a:solidFill>
                  <a:srgbClr val="000000"/>
                </a:solidFill>
                <a:latin typeface="+mn-lt"/>
              </a:rPr>
              <a:t>lorsqu’il</a:t>
            </a:r>
            <a:r>
              <a:rPr lang="en-US" altLang="en-US">
                <a:solidFill>
                  <a:srgbClr val="000000"/>
                </a:solidFill>
                <a:latin typeface="+mn-lt"/>
              </a:rPr>
              <a:t> </a:t>
            </a:r>
            <a:r>
              <a:rPr lang="en-US" altLang="en-US" err="1">
                <a:solidFill>
                  <a:srgbClr val="000000"/>
                </a:solidFill>
                <a:latin typeface="+mn-lt"/>
              </a:rPr>
              <a:t>existe</a:t>
            </a:r>
            <a:r>
              <a:rPr lang="en-US" altLang="en-US">
                <a:solidFill>
                  <a:srgbClr val="000000"/>
                </a:solidFill>
                <a:latin typeface="+mn-lt"/>
              </a:rPr>
              <a:t> des </a:t>
            </a:r>
            <a:r>
              <a:rPr lang="en-US" altLang="en-US" err="1">
                <a:solidFill>
                  <a:srgbClr val="000000"/>
                </a:solidFill>
                <a:latin typeface="+mn-lt"/>
              </a:rPr>
              <a:t>écarts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cernés</a:t>
            </a:r>
            <a:r>
              <a:rPr lang="en-US" altLang="en-US">
                <a:solidFill>
                  <a:srgbClr val="000000"/>
                </a:solidFill>
                <a:latin typeface="+mn-lt"/>
              </a:rPr>
              <a:t> </a:t>
            </a:r>
            <a:r>
              <a:rPr lang="en-US" altLang="en-US" err="1">
                <a:solidFill>
                  <a:srgbClr val="000000"/>
                </a:solidFill>
                <a:latin typeface="+mn-lt"/>
              </a:rPr>
              <a:t>en</a:t>
            </a:r>
            <a:r>
              <a:rPr lang="en-US" altLang="en-US">
                <a:solidFill>
                  <a:srgbClr val="000000"/>
                </a:solidFill>
                <a:latin typeface="+mn-lt"/>
              </a:rPr>
              <a:t> Ontario.</a:t>
            </a:r>
          </a:p>
          <a:p>
            <a:pPr marL="171450" indent="-171450">
              <a:buFontTx/>
              <a:buChar char="•"/>
            </a:pPr>
            <a:r>
              <a:rPr lang="en-US" altLang="en-US" err="1">
                <a:solidFill>
                  <a:srgbClr val="000000"/>
                </a:solidFill>
                <a:latin typeface="+mn-lt"/>
              </a:rPr>
              <a:t>Leur</a:t>
            </a:r>
            <a:r>
              <a:rPr lang="en-US" altLang="en-US">
                <a:solidFill>
                  <a:srgbClr val="000000"/>
                </a:solidFill>
                <a:latin typeface="+mn-lt"/>
              </a:rPr>
              <a:t> application </a:t>
            </a:r>
            <a:r>
              <a:rPr lang="en-US" altLang="en-US" err="1">
                <a:solidFill>
                  <a:srgbClr val="000000"/>
                </a:solidFill>
                <a:latin typeface="+mn-lt"/>
              </a:rPr>
              <a:t>est</a:t>
            </a:r>
            <a:r>
              <a:rPr lang="en-US" altLang="en-US">
                <a:solidFill>
                  <a:srgbClr val="000000"/>
                </a:solidFill>
                <a:latin typeface="+mn-lt"/>
              </a:rPr>
              <a:t> </a:t>
            </a:r>
            <a:r>
              <a:rPr lang="en-US" altLang="en-US" err="1">
                <a:solidFill>
                  <a:srgbClr val="000000"/>
                </a:solidFill>
                <a:latin typeface="+mn-lt"/>
              </a:rPr>
              <a:t>volontaire</a:t>
            </a:r>
            <a:r>
              <a:rPr lang="en-US" altLang="en-US">
                <a:solidFill>
                  <a:srgbClr val="000000"/>
                </a:solidFill>
                <a:latin typeface="+mn-lt"/>
              </a:rPr>
              <a:t> et les </a:t>
            </a:r>
            <a:r>
              <a:rPr lang="en-US" altLang="en-US" err="1">
                <a:solidFill>
                  <a:srgbClr val="000000"/>
                </a:solidFill>
                <a:latin typeface="+mn-lt"/>
              </a:rPr>
              <a:t>normes</a:t>
            </a:r>
            <a:r>
              <a:rPr lang="en-US" altLang="en-US">
                <a:solidFill>
                  <a:srgbClr val="000000"/>
                </a:solidFill>
                <a:latin typeface="+mn-lt"/>
              </a:rPr>
              <a:t> </a:t>
            </a:r>
            <a:r>
              <a:rPr lang="en-US" altLang="en-US" err="1">
                <a:solidFill>
                  <a:srgbClr val="000000"/>
                </a:solidFill>
                <a:latin typeface="+mn-lt"/>
              </a:rPr>
              <a:t>sont</a:t>
            </a:r>
            <a:r>
              <a:rPr lang="en-US" altLang="en-US">
                <a:solidFill>
                  <a:srgbClr val="000000"/>
                </a:solidFill>
                <a:latin typeface="+mn-lt"/>
              </a:rPr>
              <a:t> de nature </a:t>
            </a:r>
            <a:r>
              <a:rPr lang="en-US" altLang="en-US" err="1">
                <a:solidFill>
                  <a:srgbClr val="000000"/>
                </a:solidFill>
                <a:latin typeface="+mn-lt"/>
              </a:rPr>
              <a:t>ambitieuse</a:t>
            </a:r>
            <a:r>
              <a:rPr lang="en-US" altLang="en-US">
                <a:solidFill>
                  <a:srgbClr val="000000"/>
                </a:solidFill>
                <a:latin typeface="+mn-lt"/>
              </a:rPr>
              <a:t>.</a:t>
            </a:r>
          </a:p>
          <a:p>
            <a:pPr marL="171450" indent="-171450">
              <a:buFontTx/>
              <a:buChar char="•"/>
            </a:pPr>
            <a:r>
              <a:rPr lang="en-US" altLang="en-US" err="1">
                <a:solidFill>
                  <a:srgbClr val="000000"/>
                </a:solidFill>
                <a:latin typeface="+mn-lt"/>
              </a:rPr>
              <a:t>Conçues</a:t>
            </a:r>
            <a:r>
              <a:rPr lang="en-US" altLang="en-US">
                <a:solidFill>
                  <a:srgbClr val="000000"/>
                </a:solidFill>
                <a:latin typeface="+mn-lt"/>
              </a:rPr>
              <a:t> pour « </a:t>
            </a:r>
            <a:r>
              <a:rPr lang="en-US" altLang="en-US" err="1">
                <a:solidFill>
                  <a:srgbClr val="000000"/>
                </a:solidFill>
                <a:latin typeface="+mn-lt"/>
              </a:rPr>
              <a:t>relever</a:t>
            </a:r>
            <a:r>
              <a:rPr lang="en-US" altLang="en-US">
                <a:solidFill>
                  <a:srgbClr val="000000"/>
                </a:solidFill>
                <a:latin typeface="+mn-lt"/>
              </a:rPr>
              <a:t> le </a:t>
            </a:r>
            <a:r>
              <a:rPr lang="en-US" altLang="en-US" err="1">
                <a:solidFill>
                  <a:srgbClr val="000000"/>
                </a:solidFill>
                <a:latin typeface="+mn-lt"/>
              </a:rPr>
              <a:t>niveau</a:t>
            </a:r>
            <a:r>
              <a:rPr lang="en-US" altLang="en-US">
                <a:solidFill>
                  <a:srgbClr val="000000"/>
                </a:solidFill>
                <a:latin typeface="+mn-lt"/>
              </a:rPr>
              <a:t> » dans le but </a:t>
            </a:r>
            <a:r>
              <a:rPr lang="en-US" altLang="en-US" err="1">
                <a:solidFill>
                  <a:srgbClr val="000000"/>
                </a:solidFill>
                <a:latin typeface="+mn-lt"/>
              </a:rPr>
              <a:t>d’offrir</a:t>
            </a:r>
            <a:r>
              <a:rPr lang="en-US" altLang="en-US">
                <a:solidFill>
                  <a:srgbClr val="000000"/>
                </a:solidFill>
                <a:latin typeface="+mn-lt"/>
              </a:rPr>
              <a:t> les </a:t>
            </a:r>
            <a:r>
              <a:rPr lang="en-US" altLang="en-US" err="1">
                <a:solidFill>
                  <a:srgbClr val="000000"/>
                </a:solidFill>
                <a:latin typeface="+mn-lt"/>
              </a:rPr>
              <a:t>meilleurs</a:t>
            </a:r>
            <a:r>
              <a:rPr lang="en-US" altLang="en-US">
                <a:solidFill>
                  <a:srgbClr val="000000"/>
                </a:solidFill>
                <a:latin typeface="+mn-lt"/>
              </a:rPr>
              <a:t> </a:t>
            </a:r>
            <a:r>
              <a:rPr lang="en-US" altLang="en-US" err="1">
                <a:solidFill>
                  <a:srgbClr val="000000"/>
                </a:solidFill>
                <a:latin typeface="+mn-lt"/>
              </a:rPr>
              <a:t>soins</a:t>
            </a:r>
            <a:r>
              <a:rPr lang="en-US" altLang="en-US">
                <a:solidFill>
                  <a:srgbClr val="000000"/>
                </a:solidFill>
                <a:latin typeface="+mn-lt"/>
              </a:rPr>
              <a:t> possible à </a:t>
            </a:r>
            <a:r>
              <a:rPr lang="en-US" altLang="en-US" err="1">
                <a:solidFill>
                  <a:srgbClr val="000000"/>
                </a:solidFill>
                <a:latin typeface="+mn-lt"/>
              </a:rPr>
              <a:t>tous</a:t>
            </a:r>
            <a:r>
              <a:rPr lang="en-US" altLang="en-US">
                <a:solidFill>
                  <a:srgbClr val="000000"/>
                </a:solidFill>
                <a:latin typeface="+mn-lt"/>
              </a:rPr>
              <a:t> les </a:t>
            </a:r>
            <a:r>
              <a:rPr lang="en-US" altLang="en-US" err="1">
                <a:solidFill>
                  <a:srgbClr val="000000"/>
                </a:solidFill>
                <a:latin typeface="+mn-lt"/>
              </a:rPr>
              <a:t>Ontariens</a:t>
            </a:r>
            <a:r>
              <a:rPr lang="en-US" altLang="en-US">
                <a:solidFill>
                  <a:srgbClr val="000000"/>
                </a:solidFill>
                <a:latin typeface="+mn-lt"/>
              </a:rPr>
              <a:t>, </a:t>
            </a:r>
            <a:r>
              <a:rPr lang="en-US" altLang="en-US" err="1">
                <a:solidFill>
                  <a:srgbClr val="000000"/>
                </a:solidFill>
                <a:latin typeface="+mn-lt"/>
              </a:rPr>
              <a:t>peu</a:t>
            </a:r>
            <a:r>
              <a:rPr lang="en-US" altLang="en-US">
                <a:solidFill>
                  <a:srgbClr val="000000"/>
                </a:solidFill>
                <a:latin typeface="+mn-lt"/>
              </a:rPr>
              <a:t> </a:t>
            </a:r>
            <a:r>
              <a:rPr lang="en-US" altLang="en-US" err="1">
                <a:solidFill>
                  <a:srgbClr val="000000"/>
                </a:solidFill>
                <a:latin typeface="+mn-lt"/>
              </a:rPr>
              <a:t>importe</a:t>
            </a:r>
            <a:r>
              <a:rPr lang="en-US" altLang="en-US">
                <a:solidFill>
                  <a:srgbClr val="000000"/>
                </a:solidFill>
                <a:latin typeface="+mn-lt"/>
              </a:rPr>
              <a:t> </a:t>
            </a:r>
            <a:r>
              <a:rPr lang="en-US" altLang="en-US" err="1">
                <a:solidFill>
                  <a:srgbClr val="000000"/>
                </a:solidFill>
                <a:latin typeface="+mn-lt"/>
              </a:rPr>
              <a:t>où</a:t>
            </a:r>
            <a:r>
              <a:rPr lang="en-US" altLang="en-US">
                <a:solidFill>
                  <a:srgbClr val="000000"/>
                </a:solidFill>
                <a:latin typeface="+mn-lt"/>
              </a:rPr>
              <a:t>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vivent</a:t>
            </a:r>
            <a:r>
              <a:rPr lang="en-US" altLang="en-US">
                <a:solidFill>
                  <a:srgbClr val="000000"/>
                </a:solidFill>
                <a:latin typeface="+mn-lt"/>
              </a:rPr>
              <a:t> dans la province.</a:t>
            </a:r>
          </a:p>
          <a:p>
            <a:pPr marL="171450" indent="-171450">
              <a:buFontTx/>
              <a:buChar char="•"/>
            </a:pPr>
            <a:r>
              <a:rPr lang="en-US" altLang="en-US">
                <a:solidFill>
                  <a:srgbClr val="000000"/>
                </a:solidFill>
                <a:latin typeface="+mn-lt"/>
              </a:rPr>
              <a:t>Il </a:t>
            </a:r>
            <a:r>
              <a:rPr lang="en-US" altLang="en-US" err="1">
                <a:solidFill>
                  <a:srgbClr val="000000"/>
                </a:solidFill>
                <a:latin typeface="+mn-lt"/>
              </a:rPr>
              <a:t>existe</a:t>
            </a:r>
            <a:r>
              <a:rPr lang="en-US" altLang="en-US">
                <a:solidFill>
                  <a:srgbClr val="000000"/>
                </a:solidFill>
                <a:latin typeface="+mn-lt"/>
              </a:rPr>
              <a:t> de </a:t>
            </a:r>
            <a:r>
              <a:rPr lang="en-US" altLang="en-US" err="1">
                <a:solidFill>
                  <a:srgbClr val="000000"/>
                </a:solidFill>
                <a:latin typeface="+mn-lt"/>
              </a:rPr>
              <a:t>nombreuses</a:t>
            </a:r>
            <a:r>
              <a:rPr lang="en-US" altLang="en-US">
                <a:solidFill>
                  <a:srgbClr val="000000"/>
                </a:solidFill>
                <a:latin typeface="+mn-lt"/>
              </a:rPr>
              <a:t> </a:t>
            </a:r>
            <a:r>
              <a:rPr lang="en-US" altLang="en-US" err="1">
                <a:solidFill>
                  <a:srgbClr val="000000"/>
                </a:solidFill>
                <a:latin typeface="+mn-lt"/>
              </a:rPr>
              <a:t>lignes</a:t>
            </a:r>
            <a:r>
              <a:rPr lang="en-US" altLang="en-US">
                <a:solidFill>
                  <a:srgbClr val="000000"/>
                </a:solidFill>
                <a:latin typeface="+mn-lt"/>
              </a:rPr>
              <a:t> directrices, </a:t>
            </a:r>
            <a:r>
              <a:rPr lang="en-US" altLang="en-US" err="1">
                <a:solidFill>
                  <a:srgbClr val="000000"/>
                </a:solidFill>
                <a:latin typeface="+mn-lt"/>
              </a:rPr>
              <a:t>normes</a:t>
            </a:r>
            <a:r>
              <a:rPr lang="en-US" altLang="en-US">
                <a:solidFill>
                  <a:srgbClr val="000000"/>
                </a:solidFill>
                <a:latin typeface="+mn-lt"/>
              </a:rPr>
              <a:t> </a:t>
            </a:r>
            <a:r>
              <a:rPr lang="en-US" altLang="en-US" err="1">
                <a:solidFill>
                  <a:srgbClr val="000000"/>
                </a:solidFill>
                <a:latin typeface="+mn-lt"/>
              </a:rPr>
              <a:t>professionnelles</a:t>
            </a:r>
            <a:r>
              <a:rPr lang="en-US" altLang="en-US">
                <a:solidFill>
                  <a:srgbClr val="000000"/>
                </a:solidFill>
                <a:latin typeface="+mn-lt"/>
              </a:rPr>
              <a:t> et </a:t>
            </a:r>
            <a:r>
              <a:rPr lang="en-US" altLang="en-US" err="1">
                <a:solidFill>
                  <a:srgbClr val="000000"/>
                </a:solidFill>
                <a:latin typeface="+mn-lt"/>
              </a:rPr>
              <a:t>autres</a:t>
            </a:r>
            <a:r>
              <a:rPr lang="en-US" altLang="en-US">
                <a:solidFill>
                  <a:srgbClr val="000000"/>
                </a:solidFill>
                <a:latin typeface="+mn-lt"/>
              </a:rPr>
              <a:t> </a:t>
            </a:r>
            <a:r>
              <a:rPr lang="en-US" altLang="en-US" err="1">
                <a:solidFill>
                  <a:srgbClr val="000000"/>
                </a:solidFill>
                <a:latin typeface="+mn-lt"/>
              </a:rPr>
              <a:t>recommandations</a:t>
            </a:r>
            <a:r>
              <a:rPr lang="en-US" altLang="en-US">
                <a:solidFill>
                  <a:srgbClr val="000000"/>
                </a:solidFill>
                <a:latin typeface="+mn-lt"/>
              </a:rPr>
              <a:t> qui </a:t>
            </a:r>
            <a:r>
              <a:rPr lang="en-US" altLang="en-US" err="1">
                <a:solidFill>
                  <a:srgbClr val="000000"/>
                </a:solidFill>
                <a:latin typeface="+mn-lt"/>
              </a:rPr>
              <a:t>enrichissent</a:t>
            </a:r>
            <a:r>
              <a:rPr lang="en-US" altLang="en-US">
                <a:solidFill>
                  <a:srgbClr val="000000"/>
                </a:solidFill>
                <a:latin typeface="+mn-lt"/>
              </a:rPr>
              <a:t> </a:t>
            </a:r>
            <a:r>
              <a:rPr lang="en-US" altLang="en-US" err="1">
                <a:solidFill>
                  <a:srgbClr val="000000"/>
                </a:solidFill>
                <a:latin typeface="+mn-lt"/>
              </a:rPr>
              <a:t>l’ensemble</a:t>
            </a:r>
            <a:r>
              <a:rPr lang="en-US" altLang="en-US">
                <a:solidFill>
                  <a:srgbClr val="000000"/>
                </a:solidFill>
                <a:latin typeface="+mn-lt"/>
              </a:rPr>
              <a:t> des </a:t>
            </a:r>
            <a:r>
              <a:rPr lang="en-US" altLang="en-US" err="1">
                <a:solidFill>
                  <a:srgbClr val="000000"/>
                </a:solidFill>
                <a:latin typeface="+mn-lt"/>
              </a:rPr>
              <a:t>données</a:t>
            </a:r>
            <a:r>
              <a:rPr lang="en-US" altLang="en-US">
                <a:solidFill>
                  <a:srgbClr val="000000"/>
                </a:solidFill>
                <a:latin typeface="+mn-lt"/>
              </a:rPr>
              <a:t> </a:t>
            </a:r>
            <a:r>
              <a:rPr lang="en-US" altLang="en-US" err="1">
                <a:solidFill>
                  <a:srgbClr val="000000"/>
                </a:solidFill>
                <a:latin typeface="+mn-lt"/>
              </a:rPr>
              <a:t>probantes</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complètent</a:t>
            </a:r>
            <a:r>
              <a:rPr lang="en-US" altLang="en-US">
                <a:solidFill>
                  <a:srgbClr val="000000"/>
                </a:solidFill>
                <a:latin typeface="+mn-lt"/>
              </a:rPr>
              <a:t> </a:t>
            </a:r>
            <a:r>
              <a:rPr lang="en-US" altLang="en-US" err="1">
                <a:solidFill>
                  <a:srgbClr val="000000"/>
                </a:solidFill>
                <a:latin typeface="+mn-lt"/>
              </a:rPr>
              <a:t>ces</a:t>
            </a:r>
            <a:r>
              <a:rPr lang="en-US" altLang="en-US">
                <a:solidFill>
                  <a:srgbClr val="000000"/>
                </a:solidFill>
                <a:latin typeface="+mn-lt"/>
              </a:rPr>
              <a:t> </a:t>
            </a:r>
            <a:r>
              <a:rPr lang="en-US" altLang="en-US" err="1">
                <a:solidFill>
                  <a:srgbClr val="000000"/>
                </a:solidFill>
                <a:latin typeface="+mn-lt"/>
              </a:rPr>
              <a:t>ressources</a:t>
            </a:r>
            <a:r>
              <a:rPr lang="en-US" altLang="en-US">
                <a:solidFill>
                  <a:srgbClr val="000000"/>
                </a:solidFill>
                <a:latin typeface="+mn-lt"/>
              </a:rPr>
              <a:t>.</a:t>
            </a:r>
          </a:p>
          <a:p>
            <a:pPr marL="171450" indent="-171450">
              <a:buFontTx/>
              <a:buChar char="•"/>
            </a:pPr>
            <a:r>
              <a:rPr lang="en-US" altLang="en-US">
                <a:solidFill>
                  <a:srgbClr val="000000"/>
                </a:solidFill>
                <a:latin typeface="+mn-lt"/>
              </a:rPr>
              <a:t>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énoncent</a:t>
            </a:r>
            <a:r>
              <a:rPr lang="en-US" altLang="en-US">
                <a:solidFill>
                  <a:srgbClr val="000000"/>
                </a:solidFill>
                <a:latin typeface="+mn-lt"/>
              </a:rPr>
              <a:t> les </a:t>
            </a:r>
            <a:r>
              <a:rPr lang="en-US" altLang="en-US" b="1" err="1">
                <a:solidFill>
                  <a:srgbClr val="000000"/>
                </a:solidFill>
                <a:latin typeface="+mn-lt"/>
              </a:rPr>
              <a:t>caractéristiques</a:t>
            </a:r>
            <a:r>
              <a:rPr lang="en-US" altLang="en-US">
                <a:solidFill>
                  <a:srgbClr val="000000"/>
                </a:solidFill>
                <a:latin typeface="+mn-lt"/>
              </a:rPr>
              <a:t> des </a:t>
            </a:r>
            <a:r>
              <a:rPr lang="en-US" altLang="en-US" err="1">
                <a:solidFill>
                  <a:srgbClr val="000000"/>
                </a:solidFill>
                <a:latin typeface="+mn-lt"/>
              </a:rPr>
              <a:t>soins</a:t>
            </a:r>
            <a:r>
              <a:rPr lang="en-US" altLang="en-US">
                <a:solidFill>
                  <a:srgbClr val="000000"/>
                </a:solidFill>
                <a:latin typeface="+mn-lt"/>
              </a:rPr>
              <a:t> qui </a:t>
            </a:r>
            <a:r>
              <a:rPr lang="en-US" altLang="en-US" err="1">
                <a:solidFill>
                  <a:srgbClr val="000000"/>
                </a:solidFill>
                <a:latin typeface="+mn-lt"/>
              </a:rPr>
              <a:t>devraient</a:t>
            </a:r>
            <a:r>
              <a:rPr lang="en-US" altLang="en-US">
                <a:solidFill>
                  <a:srgbClr val="000000"/>
                </a:solidFill>
                <a:latin typeface="+mn-lt"/>
              </a:rPr>
              <a:t> </a:t>
            </a:r>
            <a:r>
              <a:rPr lang="en-US" altLang="en-US" err="1">
                <a:solidFill>
                  <a:srgbClr val="000000"/>
                </a:solidFill>
                <a:latin typeface="+mn-lt"/>
              </a:rPr>
              <a:t>être</a:t>
            </a:r>
            <a:r>
              <a:rPr lang="en-US" altLang="en-US">
                <a:solidFill>
                  <a:srgbClr val="000000"/>
                </a:solidFill>
                <a:latin typeface="+mn-lt"/>
              </a:rPr>
              <a:t> </a:t>
            </a:r>
            <a:r>
              <a:rPr lang="en-US" altLang="en-US" err="1">
                <a:solidFill>
                  <a:srgbClr val="000000"/>
                </a:solidFill>
                <a:latin typeface="+mn-lt"/>
              </a:rPr>
              <a:t>offerts</a:t>
            </a:r>
            <a:r>
              <a:rPr lang="en-US" altLang="en-US">
                <a:solidFill>
                  <a:srgbClr val="000000"/>
                </a:solidFill>
                <a:latin typeface="+mn-lt"/>
              </a:rPr>
              <a:t>, </a:t>
            </a:r>
            <a:r>
              <a:rPr lang="en-US" altLang="en-US" err="1">
                <a:solidFill>
                  <a:srgbClr val="000000"/>
                </a:solidFill>
                <a:latin typeface="+mn-lt"/>
              </a:rPr>
              <a:t>mais</a:t>
            </a:r>
            <a:r>
              <a:rPr lang="en-US" altLang="en-US">
                <a:solidFill>
                  <a:srgbClr val="000000"/>
                </a:solidFill>
                <a:latin typeface="+mn-lt"/>
              </a:rPr>
              <a:t> ne </a:t>
            </a:r>
            <a:r>
              <a:rPr lang="en-US" altLang="en-US" err="1">
                <a:solidFill>
                  <a:srgbClr val="000000"/>
                </a:solidFill>
                <a:latin typeface="+mn-lt"/>
              </a:rPr>
              <a:t>nomment</a:t>
            </a:r>
            <a:r>
              <a:rPr lang="en-US" altLang="en-US">
                <a:solidFill>
                  <a:srgbClr val="000000"/>
                </a:solidFill>
                <a:latin typeface="+mn-lt"/>
              </a:rPr>
              <a:t> pas les </a:t>
            </a:r>
            <a:r>
              <a:rPr lang="en-US" altLang="en-US" b="1" err="1">
                <a:solidFill>
                  <a:srgbClr val="000000"/>
                </a:solidFill>
                <a:latin typeface="+mn-lt"/>
              </a:rPr>
              <a:t>personnes</a:t>
            </a:r>
            <a:r>
              <a:rPr lang="en-US" altLang="en-US">
                <a:solidFill>
                  <a:srgbClr val="000000"/>
                </a:solidFill>
                <a:latin typeface="+mn-lt"/>
              </a:rPr>
              <a:t> qui </a:t>
            </a:r>
            <a:r>
              <a:rPr lang="en-US" altLang="en-US" err="1">
                <a:solidFill>
                  <a:srgbClr val="000000"/>
                </a:solidFill>
                <a:latin typeface="+mn-lt"/>
              </a:rPr>
              <a:t>devraient</a:t>
            </a:r>
            <a:r>
              <a:rPr lang="en-US" altLang="en-US">
                <a:solidFill>
                  <a:srgbClr val="000000"/>
                </a:solidFill>
                <a:latin typeface="+mn-lt"/>
              </a:rPr>
              <a:t> les </a:t>
            </a:r>
            <a:r>
              <a:rPr lang="en-US" altLang="en-US" err="1">
                <a:solidFill>
                  <a:srgbClr val="000000"/>
                </a:solidFill>
                <a:latin typeface="+mn-lt"/>
              </a:rPr>
              <a:t>offrir</a:t>
            </a:r>
            <a:r>
              <a:rPr lang="en-US" altLang="en-US">
                <a:solidFill>
                  <a:srgbClr val="000000"/>
                </a:solidFill>
                <a:latin typeface="+mn-lt"/>
              </a:rPr>
              <a:t> (</a:t>
            </a:r>
            <a:r>
              <a:rPr lang="en-US" altLang="en-US" err="1">
                <a:solidFill>
                  <a:srgbClr val="000000"/>
                </a:solidFill>
                <a:latin typeface="+mn-lt"/>
              </a:rPr>
              <a:t>contrairement</a:t>
            </a:r>
            <a:r>
              <a:rPr lang="en-US" altLang="en-US">
                <a:solidFill>
                  <a:srgbClr val="000000"/>
                </a:solidFill>
                <a:latin typeface="+mn-lt"/>
              </a:rPr>
              <a:t> aux guides de pratique </a:t>
            </a:r>
            <a:r>
              <a:rPr lang="en-US" altLang="en-US" err="1">
                <a:solidFill>
                  <a:srgbClr val="000000"/>
                </a:solidFill>
                <a:latin typeface="+mn-lt"/>
              </a:rPr>
              <a:t>clinique</a:t>
            </a:r>
            <a:r>
              <a:rPr lang="en-US" altLang="en-US">
                <a:solidFill>
                  <a:srgbClr val="000000"/>
                </a:solidFill>
                <a:latin typeface="+mn-lt"/>
              </a:rPr>
              <a:t> et guides de pratiques </a:t>
            </a:r>
            <a:r>
              <a:rPr lang="en-US" altLang="en-US" err="1">
                <a:solidFill>
                  <a:srgbClr val="000000"/>
                </a:solidFill>
                <a:latin typeface="+mn-lt"/>
              </a:rPr>
              <a:t>exemplaires</a:t>
            </a:r>
            <a:r>
              <a:rPr lang="en-US" altLang="en-US">
                <a:solidFill>
                  <a:srgbClr val="000000"/>
                </a:solidFill>
                <a:latin typeface="+mn-lt"/>
              </a:rPr>
              <a:t>).</a:t>
            </a:r>
          </a:p>
          <a:p>
            <a:pPr marL="171450" indent="-171450"/>
            <a:endParaRPr lang="en-US" altLang="en-US">
              <a:solidFill>
                <a:srgbClr val="000000"/>
              </a:solidFill>
              <a:latin typeface="+mn-lt"/>
            </a:endParaRPr>
          </a:p>
          <a:p>
            <a:pPr marL="171450" indent="-171450"/>
            <a:r>
              <a:rPr lang="en-US" altLang="en-US" b="1">
                <a:solidFill>
                  <a:srgbClr val="000000"/>
                </a:solidFill>
                <a:latin typeface="+mn-lt"/>
              </a:rPr>
              <a:t>Les </a:t>
            </a:r>
            <a:r>
              <a:rPr lang="en-US" altLang="en-US" b="1" err="1">
                <a:solidFill>
                  <a:srgbClr val="000000"/>
                </a:solidFill>
                <a:latin typeface="+mn-lt"/>
              </a:rPr>
              <a:t>normes</a:t>
            </a:r>
            <a:r>
              <a:rPr lang="en-US" altLang="en-US" b="1">
                <a:solidFill>
                  <a:srgbClr val="000000"/>
                </a:solidFill>
                <a:latin typeface="+mn-lt"/>
              </a:rPr>
              <a:t> de </a:t>
            </a:r>
            <a:r>
              <a:rPr lang="en-US" altLang="en-US" b="1" err="1">
                <a:solidFill>
                  <a:srgbClr val="000000"/>
                </a:solidFill>
                <a:latin typeface="+mn-lt"/>
              </a:rPr>
              <a:t>qualité</a:t>
            </a:r>
            <a:r>
              <a:rPr lang="en-US" altLang="en-US" b="1">
                <a:solidFill>
                  <a:srgbClr val="000000"/>
                </a:solidFill>
                <a:latin typeface="+mn-lt"/>
              </a:rPr>
              <a:t> </a:t>
            </a:r>
            <a:r>
              <a:rPr lang="en-US" altLang="en-US" b="1" err="1">
                <a:solidFill>
                  <a:srgbClr val="000000"/>
                </a:solidFill>
                <a:latin typeface="+mn-lt"/>
              </a:rPr>
              <a:t>sont</a:t>
            </a:r>
            <a:r>
              <a:rPr lang="en-US" altLang="en-US" b="1">
                <a:solidFill>
                  <a:srgbClr val="000000"/>
                </a:solidFill>
                <a:latin typeface="+mn-lt"/>
              </a:rPr>
              <a:t> :</a:t>
            </a:r>
          </a:p>
          <a:p>
            <a:pPr marL="171450" indent="-171450">
              <a:spcBef>
                <a:spcPct val="0"/>
              </a:spcBef>
              <a:buClr>
                <a:srgbClr val="00788A"/>
              </a:buClr>
              <a:buFontTx/>
              <a:buChar char="•"/>
            </a:pPr>
            <a:r>
              <a:rPr lang="en-US" altLang="en-US" err="1">
                <a:solidFill>
                  <a:srgbClr val="000000"/>
                </a:solidFill>
                <a:latin typeface="+mn-lt"/>
              </a:rPr>
              <a:t>Concises</a:t>
            </a:r>
            <a:r>
              <a:rPr lang="en-US" altLang="en-US">
                <a:solidFill>
                  <a:srgbClr val="000000"/>
                </a:solidFill>
                <a:latin typeface="+mn-lt"/>
              </a:rPr>
              <a:t> : 5 à 15 </a:t>
            </a:r>
            <a:r>
              <a:rPr lang="en-US" altLang="en-US" err="1">
                <a:solidFill>
                  <a:srgbClr val="000000"/>
                </a:solidFill>
                <a:latin typeface="+mn-lt"/>
              </a:rPr>
              <a:t>énoncés</a:t>
            </a:r>
            <a:r>
              <a:rPr lang="en-US" altLang="en-US">
                <a:solidFill>
                  <a:srgbClr val="000000"/>
                </a:solidFill>
                <a:latin typeface="+mn-lt"/>
              </a:rPr>
              <a:t> </a:t>
            </a:r>
            <a:r>
              <a:rPr lang="en-US" altLang="en-US" err="1">
                <a:solidFill>
                  <a:srgbClr val="000000"/>
                </a:solidFill>
                <a:latin typeface="+mn-lt"/>
              </a:rPr>
              <a:t>solides</a:t>
            </a:r>
            <a:r>
              <a:rPr lang="en-US" altLang="en-US">
                <a:solidFill>
                  <a:srgbClr val="000000"/>
                </a:solidFill>
                <a:latin typeface="+mn-lt"/>
              </a:rPr>
              <a:t>, </a:t>
            </a:r>
            <a:r>
              <a:rPr lang="en-US" altLang="en-US" err="1">
                <a:solidFill>
                  <a:srgbClr val="000000"/>
                </a:solidFill>
                <a:latin typeface="+mn-lt"/>
              </a:rPr>
              <a:t>fondés</a:t>
            </a:r>
            <a:r>
              <a:rPr lang="en-US" altLang="en-US">
                <a:solidFill>
                  <a:srgbClr val="000000"/>
                </a:solidFill>
                <a:latin typeface="+mn-lt"/>
              </a:rPr>
              <a:t> sur des </a:t>
            </a:r>
            <a:r>
              <a:rPr lang="en-US" altLang="en-US" err="1">
                <a:solidFill>
                  <a:srgbClr val="000000"/>
                </a:solidFill>
                <a:latin typeface="+mn-lt"/>
              </a:rPr>
              <a:t>données</a:t>
            </a:r>
            <a:r>
              <a:rPr lang="en-US" altLang="en-US">
                <a:solidFill>
                  <a:srgbClr val="000000"/>
                </a:solidFill>
                <a:latin typeface="+mn-lt"/>
              </a:rPr>
              <a:t> </a:t>
            </a:r>
            <a:r>
              <a:rPr lang="en-US" altLang="en-US" err="1">
                <a:solidFill>
                  <a:srgbClr val="000000"/>
                </a:solidFill>
                <a:latin typeface="+mn-lt"/>
              </a:rPr>
              <a:t>probantes</a:t>
            </a:r>
            <a:r>
              <a:rPr lang="en-US" altLang="en-US">
                <a:solidFill>
                  <a:srgbClr val="000000"/>
                </a:solidFill>
                <a:latin typeface="+mn-lt"/>
              </a:rPr>
              <a:t>, </a:t>
            </a:r>
            <a:r>
              <a:rPr lang="en-US" altLang="en-US" err="1">
                <a:solidFill>
                  <a:srgbClr val="000000"/>
                </a:solidFill>
                <a:latin typeface="+mn-lt"/>
              </a:rPr>
              <a:t>portant</a:t>
            </a:r>
            <a:r>
              <a:rPr lang="en-US" altLang="en-US">
                <a:solidFill>
                  <a:srgbClr val="000000"/>
                </a:solidFill>
                <a:latin typeface="+mn-lt"/>
              </a:rPr>
              <a:t> sur des </a:t>
            </a:r>
            <a:r>
              <a:rPr lang="en-US" altLang="en-US" err="1">
                <a:solidFill>
                  <a:srgbClr val="000000"/>
                </a:solidFill>
                <a:latin typeface="+mn-lt"/>
              </a:rPr>
              <a:t>domaines</a:t>
            </a:r>
            <a:r>
              <a:rPr lang="en-US" altLang="en-US">
                <a:solidFill>
                  <a:srgbClr val="000000"/>
                </a:solidFill>
                <a:latin typeface="+mn-lt"/>
              </a:rPr>
              <a:t> de </a:t>
            </a:r>
            <a:r>
              <a:rPr lang="en-US" altLang="en-US" err="1">
                <a:solidFill>
                  <a:srgbClr val="000000"/>
                </a:solidFill>
                <a:latin typeface="+mn-lt"/>
              </a:rPr>
              <a:t>priorité</a:t>
            </a:r>
            <a:r>
              <a:rPr lang="en-US" altLang="en-US">
                <a:solidFill>
                  <a:srgbClr val="000000"/>
                </a:solidFill>
                <a:latin typeface="+mn-lt"/>
              </a:rPr>
              <a:t> </a:t>
            </a:r>
            <a:r>
              <a:rPr lang="en-US" altLang="en-US" err="1">
                <a:solidFill>
                  <a:srgbClr val="000000"/>
                </a:solidFill>
                <a:latin typeface="+mn-lt"/>
              </a:rPr>
              <a:t>élevée</a:t>
            </a:r>
            <a:r>
              <a:rPr lang="en-US" altLang="en-US">
                <a:solidFill>
                  <a:srgbClr val="000000"/>
                </a:solidFill>
                <a:latin typeface="+mn-lt"/>
              </a:rPr>
              <a:t> pour </a:t>
            </a:r>
            <a:r>
              <a:rPr lang="en-US" altLang="en-US" err="1">
                <a:solidFill>
                  <a:srgbClr val="000000"/>
                </a:solidFill>
                <a:latin typeface="+mn-lt"/>
              </a:rPr>
              <a:t>l’amélioration</a:t>
            </a:r>
            <a:r>
              <a:rPr lang="en-US" altLang="en-US">
                <a:solidFill>
                  <a:srgbClr val="000000"/>
                </a:solidFill>
                <a:latin typeface="+mn-lt"/>
              </a:rPr>
              <a:t>.</a:t>
            </a:r>
          </a:p>
          <a:p>
            <a:pPr marL="171450" indent="-171450">
              <a:spcBef>
                <a:spcPct val="0"/>
              </a:spcBef>
              <a:buClr>
                <a:srgbClr val="00788A"/>
              </a:buClr>
              <a:buFontTx/>
              <a:buChar char="•"/>
            </a:pPr>
            <a:r>
              <a:rPr lang="en-US" altLang="en-US" err="1">
                <a:solidFill>
                  <a:srgbClr val="000000"/>
                </a:solidFill>
                <a:latin typeface="+mn-lt"/>
              </a:rPr>
              <a:t>Accessibles</a:t>
            </a:r>
            <a:r>
              <a:rPr lang="en-US" altLang="en-US">
                <a:solidFill>
                  <a:srgbClr val="000000"/>
                </a:solidFill>
                <a:latin typeface="+mn-lt"/>
              </a:rPr>
              <a:t> : </a:t>
            </a:r>
            <a:r>
              <a:rPr lang="en-US" altLang="en-US" err="1">
                <a:solidFill>
                  <a:srgbClr val="000000"/>
                </a:solidFill>
                <a:latin typeface="+mn-lt"/>
              </a:rPr>
              <a:t>aident</a:t>
            </a:r>
            <a:r>
              <a:rPr lang="en-US" altLang="en-US">
                <a:solidFill>
                  <a:srgbClr val="000000"/>
                </a:solidFill>
                <a:latin typeface="+mn-lt"/>
              </a:rPr>
              <a:t> les </a:t>
            </a:r>
            <a:r>
              <a:rPr lang="en-US" altLang="en-US" err="1">
                <a:solidFill>
                  <a:srgbClr val="000000"/>
                </a:solidFill>
                <a:latin typeface="+mn-lt"/>
              </a:rPr>
              <a:t>cliniciens</a:t>
            </a:r>
            <a:r>
              <a:rPr lang="en-US" altLang="en-US">
                <a:solidFill>
                  <a:srgbClr val="000000"/>
                </a:solidFill>
                <a:latin typeface="+mn-lt"/>
              </a:rPr>
              <a:t> et les </a:t>
            </a:r>
            <a:r>
              <a:rPr lang="en-US" altLang="en-US" err="1">
                <a:solidFill>
                  <a:srgbClr val="000000"/>
                </a:solidFill>
                <a:latin typeface="+mn-lt"/>
              </a:rPr>
              <a:t>organismes</a:t>
            </a:r>
            <a:r>
              <a:rPr lang="en-US" altLang="en-US">
                <a:solidFill>
                  <a:srgbClr val="000000"/>
                </a:solidFill>
                <a:latin typeface="+mn-lt"/>
              </a:rPr>
              <a:t> de </a:t>
            </a:r>
            <a:r>
              <a:rPr lang="en-US" altLang="en-US" err="1">
                <a:solidFill>
                  <a:srgbClr val="000000"/>
                </a:solidFill>
                <a:latin typeface="+mn-lt"/>
              </a:rPr>
              <a:t>fournisseurs</a:t>
            </a:r>
            <a:r>
              <a:rPr lang="en-US" altLang="en-US">
                <a:solidFill>
                  <a:srgbClr val="000000"/>
                </a:solidFill>
                <a:latin typeface="+mn-lt"/>
              </a:rPr>
              <a:t> à </a:t>
            </a:r>
            <a:r>
              <a:rPr lang="en-US" altLang="en-US" err="1">
                <a:solidFill>
                  <a:srgbClr val="000000"/>
                </a:solidFill>
                <a:latin typeface="+mn-lt"/>
              </a:rPr>
              <a:t>offrir</a:t>
            </a:r>
            <a:r>
              <a:rPr lang="en-US" altLang="en-US">
                <a:solidFill>
                  <a:srgbClr val="000000"/>
                </a:solidFill>
                <a:latin typeface="+mn-lt"/>
              </a:rPr>
              <a:t> des </a:t>
            </a:r>
            <a:r>
              <a:rPr lang="en-US" altLang="en-US" err="1">
                <a:solidFill>
                  <a:srgbClr val="000000"/>
                </a:solidFill>
                <a:latin typeface="+mn-lt"/>
              </a:rPr>
              <a:t>soins</a:t>
            </a:r>
            <a:r>
              <a:rPr lang="en-US" altLang="en-US">
                <a:solidFill>
                  <a:srgbClr val="000000"/>
                </a:solidFill>
                <a:latin typeface="+mn-lt"/>
              </a:rPr>
              <a:t> de la plus haute </a:t>
            </a:r>
            <a:r>
              <a:rPr lang="en-US" altLang="en-US" err="1">
                <a:solidFill>
                  <a:srgbClr val="000000"/>
                </a:solidFill>
                <a:latin typeface="+mn-lt"/>
              </a:rPr>
              <a:t>qualité</a:t>
            </a:r>
            <a:r>
              <a:rPr lang="en-US" altLang="en-US">
                <a:solidFill>
                  <a:srgbClr val="000000"/>
                </a:solidFill>
                <a:latin typeface="+mn-lt"/>
              </a:rPr>
              <a:t> possible, et les patients à </a:t>
            </a:r>
            <a:r>
              <a:rPr lang="en-US" altLang="en-US" err="1">
                <a:solidFill>
                  <a:srgbClr val="000000"/>
                </a:solidFill>
                <a:latin typeface="+mn-lt"/>
              </a:rPr>
              <a:t>connaître</a:t>
            </a:r>
            <a:r>
              <a:rPr lang="en-US" altLang="en-US">
                <a:solidFill>
                  <a:srgbClr val="000000"/>
                </a:solidFill>
                <a:latin typeface="+mn-lt"/>
              </a:rPr>
              <a:t> les </a:t>
            </a:r>
            <a:r>
              <a:rPr lang="en-US" altLang="en-US" err="1">
                <a:solidFill>
                  <a:srgbClr val="000000"/>
                </a:solidFill>
                <a:latin typeface="+mn-lt"/>
              </a:rPr>
              <a:t>sujets</a:t>
            </a:r>
            <a:r>
              <a:rPr lang="en-US" altLang="en-US">
                <a:solidFill>
                  <a:srgbClr val="000000"/>
                </a:solidFill>
                <a:latin typeface="+mn-lt"/>
              </a:rPr>
              <a:t> à </a:t>
            </a:r>
            <a:r>
              <a:rPr lang="en-US" altLang="en-US" err="1">
                <a:solidFill>
                  <a:srgbClr val="000000"/>
                </a:solidFill>
                <a:latin typeface="+mn-lt"/>
              </a:rPr>
              <a:t>aborder</a:t>
            </a:r>
            <a:r>
              <a:rPr lang="en-US" altLang="en-US">
                <a:solidFill>
                  <a:srgbClr val="000000"/>
                </a:solidFill>
                <a:latin typeface="+mn-lt"/>
              </a:rPr>
              <a:t> avec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fournisseurs</a:t>
            </a:r>
            <a:r>
              <a:rPr lang="en-US" altLang="en-US">
                <a:solidFill>
                  <a:srgbClr val="000000"/>
                </a:solidFill>
                <a:latin typeface="+mn-lt"/>
              </a:rPr>
              <a:t> de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comparativement</a:t>
            </a:r>
            <a:r>
              <a:rPr lang="en-US" altLang="en-US">
                <a:solidFill>
                  <a:srgbClr val="000000"/>
                </a:solidFill>
                <a:latin typeface="+mn-lt"/>
              </a:rPr>
              <a:t> aux guides de pratique </a:t>
            </a:r>
            <a:r>
              <a:rPr lang="en-US" altLang="en-US" err="1">
                <a:solidFill>
                  <a:srgbClr val="000000"/>
                </a:solidFill>
                <a:latin typeface="+mn-lt"/>
              </a:rPr>
              <a:t>clinique</a:t>
            </a:r>
            <a:r>
              <a:rPr lang="en-US" altLang="en-US">
                <a:solidFill>
                  <a:srgbClr val="000000"/>
                </a:solidFill>
                <a:latin typeface="+mn-lt"/>
              </a:rPr>
              <a:t>, qui </a:t>
            </a:r>
            <a:r>
              <a:rPr lang="en-US" altLang="en-US" err="1">
                <a:solidFill>
                  <a:srgbClr val="000000"/>
                </a:solidFill>
                <a:latin typeface="+mn-lt"/>
              </a:rPr>
              <a:t>sont</a:t>
            </a:r>
            <a:r>
              <a:rPr lang="en-US" altLang="en-US">
                <a:solidFill>
                  <a:srgbClr val="000000"/>
                </a:solidFill>
                <a:latin typeface="+mn-lt"/>
              </a:rPr>
              <a:t> </a:t>
            </a:r>
            <a:r>
              <a:rPr lang="en-US" altLang="en-US" err="1">
                <a:solidFill>
                  <a:srgbClr val="000000"/>
                </a:solidFill>
                <a:latin typeface="+mn-lt"/>
              </a:rPr>
              <a:t>assez</a:t>
            </a:r>
            <a:r>
              <a:rPr lang="en-US" altLang="en-US">
                <a:solidFill>
                  <a:srgbClr val="000000"/>
                </a:solidFill>
                <a:latin typeface="+mn-lt"/>
              </a:rPr>
              <a:t> </a:t>
            </a:r>
            <a:r>
              <a:rPr lang="en-US" altLang="en-US" err="1">
                <a:solidFill>
                  <a:srgbClr val="000000"/>
                </a:solidFill>
                <a:latin typeface="+mn-lt"/>
              </a:rPr>
              <a:t>arides</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a:t>
            </a:r>
            <a:r>
              <a:rPr lang="en-US" altLang="en-US" err="1">
                <a:solidFill>
                  <a:srgbClr val="000000"/>
                </a:solidFill>
                <a:latin typeface="+mn-lt"/>
              </a:rPr>
              <a:t>sont</a:t>
            </a:r>
            <a:r>
              <a:rPr lang="en-US" altLang="en-US">
                <a:solidFill>
                  <a:srgbClr val="000000"/>
                </a:solidFill>
                <a:latin typeface="+mn-lt"/>
              </a:rPr>
              <a:t> très </a:t>
            </a:r>
            <a:r>
              <a:rPr lang="en-US" altLang="en-US" err="1">
                <a:solidFill>
                  <a:srgbClr val="000000"/>
                </a:solidFill>
                <a:latin typeface="+mn-lt"/>
              </a:rPr>
              <a:t>accessibles</a:t>
            </a:r>
            <a:r>
              <a:rPr lang="en-US" altLang="en-US">
                <a:solidFill>
                  <a:srgbClr val="000000"/>
                </a:solidFill>
                <a:latin typeface="+mn-lt"/>
              </a:rPr>
              <a:t> et </a:t>
            </a:r>
            <a:r>
              <a:rPr lang="en-US" altLang="en-US" err="1">
                <a:solidFill>
                  <a:srgbClr val="000000"/>
                </a:solidFill>
                <a:latin typeface="+mn-lt"/>
              </a:rPr>
              <a:t>écrites</a:t>
            </a:r>
            <a:r>
              <a:rPr lang="en-US" altLang="en-US">
                <a:solidFill>
                  <a:srgbClr val="000000"/>
                </a:solidFill>
                <a:latin typeface="+mn-lt"/>
              </a:rPr>
              <a:t> </a:t>
            </a:r>
            <a:r>
              <a:rPr lang="en-US" altLang="en-US" err="1">
                <a:solidFill>
                  <a:srgbClr val="000000"/>
                </a:solidFill>
                <a:latin typeface="+mn-lt"/>
              </a:rPr>
              <a:t>en</a:t>
            </a:r>
            <a:r>
              <a:rPr lang="en-US" altLang="en-US">
                <a:solidFill>
                  <a:srgbClr val="000000"/>
                </a:solidFill>
                <a:latin typeface="+mn-lt"/>
              </a:rPr>
              <a:t> </a:t>
            </a:r>
            <a:r>
              <a:rPr lang="en-US" altLang="en-US" err="1">
                <a:solidFill>
                  <a:srgbClr val="000000"/>
                </a:solidFill>
                <a:latin typeface="+mn-lt"/>
              </a:rPr>
              <a:t>langage</a:t>
            </a:r>
            <a:r>
              <a:rPr lang="en-US" altLang="en-US">
                <a:solidFill>
                  <a:srgbClr val="000000"/>
                </a:solidFill>
                <a:latin typeface="+mn-lt"/>
              </a:rPr>
              <a:t> </a:t>
            </a:r>
            <a:r>
              <a:rPr lang="en-US" altLang="en-US" err="1">
                <a:solidFill>
                  <a:srgbClr val="000000"/>
                </a:solidFill>
                <a:latin typeface="+mn-lt"/>
              </a:rPr>
              <a:t>clair</a:t>
            </a:r>
            <a:r>
              <a:rPr lang="en-US" altLang="en-US">
                <a:solidFill>
                  <a:srgbClr val="000000"/>
                </a:solidFill>
                <a:latin typeface="+mn-lt"/>
              </a:rPr>
              <a:t>).</a:t>
            </a:r>
          </a:p>
          <a:p>
            <a:pPr marL="171450" indent="-171450">
              <a:spcBef>
                <a:spcPct val="0"/>
              </a:spcBef>
              <a:buClr>
                <a:srgbClr val="00788A"/>
              </a:buClr>
              <a:buFontTx/>
              <a:buChar char="•"/>
            </a:pPr>
            <a:r>
              <a:rPr lang="en-US" altLang="en-US" err="1">
                <a:solidFill>
                  <a:srgbClr val="000000"/>
                </a:solidFill>
                <a:latin typeface="+mn-lt"/>
              </a:rPr>
              <a:t>Mesurables</a:t>
            </a:r>
            <a:r>
              <a:rPr lang="en-US" altLang="en-US">
                <a:solidFill>
                  <a:srgbClr val="000000"/>
                </a:solidFill>
                <a:latin typeface="+mn-lt"/>
              </a:rPr>
              <a:t> : </a:t>
            </a:r>
            <a:r>
              <a:rPr lang="en-US" altLang="en-US" err="1">
                <a:solidFill>
                  <a:srgbClr val="000000"/>
                </a:solidFill>
                <a:latin typeface="+mn-lt"/>
              </a:rPr>
              <a:t>chaque</a:t>
            </a:r>
            <a:r>
              <a:rPr lang="en-US" altLang="en-US">
                <a:solidFill>
                  <a:srgbClr val="000000"/>
                </a:solidFill>
                <a:latin typeface="+mn-lt"/>
              </a:rPr>
              <a:t> </a:t>
            </a:r>
            <a:r>
              <a:rPr lang="en-US" altLang="en-US" err="1">
                <a:solidFill>
                  <a:srgbClr val="000000"/>
                </a:solidFill>
                <a:latin typeface="+mn-lt"/>
              </a:rPr>
              <a:t>énoncé</a:t>
            </a:r>
            <a:r>
              <a:rPr lang="en-US" altLang="en-US">
                <a:solidFill>
                  <a:srgbClr val="000000"/>
                </a:solidFill>
                <a:latin typeface="+mn-lt"/>
              </a:rPr>
              <a:t> </a:t>
            </a:r>
            <a:r>
              <a:rPr lang="en-US" altLang="en-US" err="1">
                <a:solidFill>
                  <a:srgbClr val="000000"/>
                </a:solidFill>
                <a:latin typeface="+mn-lt"/>
              </a:rPr>
              <a:t>est</a:t>
            </a:r>
            <a:r>
              <a:rPr lang="en-US" altLang="en-US">
                <a:solidFill>
                  <a:srgbClr val="000000"/>
                </a:solidFill>
                <a:latin typeface="+mn-lt"/>
              </a:rPr>
              <a:t> </a:t>
            </a:r>
            <a:r>
              <a:rPr lang="en-US" altLang="en-US" err="1">
                <a:solidFill>
                  <a:srgbClr val="000000"/>
                </a:solidFill>
                <a:latin typeface="+mn-lt"/>
              </a:rPr>
              <a:t>accompagné</a:t>
            </a:r>
            <a:r>
              <a:rPr lang="en-US" altLang="en-US">
                <a:solidFill>
                  <a:srgbClr val="000000"/>
                </a:solidFill>
                <a:latin typeface="+mn-lt"/>
              </a:rPr>
              <a:t> d’un </a:t>
            </a:r>
            <a:r>
              <a:rPr lang="en-US" altLang="en-US" err="1">
                <a:solidFill>
                  <a:srgbClr val="000000"/>
                </a:solidFill>
                <a:latin typeface="+mn-lt"/>
              </a:rPr>
              <a:t>ou</a:t>
            </a:r>
            <a:r>
              <a:rPr lang="en-US" altLang="en-US">
                <a:solidFill>
                  <a:srgbClr val="000000"/>
                </a:solidFill>
                <a:latin typeface="+mn-lt"/>
              </a:rPr>
              <a:t> de </a:t>
            </a:r>
            <a:r>
              <a:rPr lang="en-US" altLang="en-US" err="1">
                <a:solidFill>
                  <a:srgbClr val="000000"/>
                </a:solidFill>
                <a:latin typeface="+mn-lt"/>
              </a:rPr>
              <a:t>plusieurs</a:t>
            </a:r>
            <a:r>
              <a:rPr lang="en-US" altLang="en-US">
                <a:solidFill>
                  <a:srgbClr val="000000"/>
                </a:solidFill>
                <a:latin typeface="+mn-lt"/>
              </a:rPr>
              <a:t> </a:t>
            </a:r>
            <a:r>
              <a:rPr lang="en-US" altLang="en-US" err="1">
                <a:solidFill>
                  <a:srgbClr val="000000"/>
                </a:solidFill>
                <a:latin typeface="+mn-lt"/>
              </a:rPr>
              <a:t>indicateurs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(structure, </a:t>
            </a:r>
            <a:r>
              <a:rPr lang="en-US" altLang="en-US" err="1">
                <a:solidFill>
                  <a:srgbClr val="000000"/>
                </a:solidFill>
                <a:latin typeface="+mn-lt"/>
              </a:rPr>
              <a:t>processus</a:t>
            </a:r>
            <a:r>
              <a:rPr lang="en-US" altLang="en-US">
                <a:solidFill>
                  <a:srgbClr val="000000"/>
                </a:solidFill>
                <a:latin typeface="+mn-lt"/>
              </a:rPr>
              <a:t> </a:t>
            </a:r>
            <a:r>
              <a:rPr lang="en-US" altLang="en-US" err="1">
                <a:solidFill>
                  <a:srgbClr val="000000"/>
                </a:solidFill>
                <a:latin typeface="+mn-lt"/>
              </a:rPr>
              <a:t>ou</a:t>
            </a:r>
            <a:r>
              <a:rPr lang="en-US" altLang="en-US">
                <a:solidFill>
                  <a:srgbClr val="000000"/>
                </a:solidFill>
                <a:latin typeface="+mn-lt"/>
              </a:rPr>
              <a:t> </a:t>
            </a:r>
            <a:r>
              <a:rPr lang="en-US" altLang="en-US" err="1">
                <a:solidFill>
                  <a:srgbClr val="000000"/>
                </a:solidFill>
                <a:latin typeface="+mn-lt"/>
              </a:rPr>
              <a:t>résultat</a:t>
            </a:r>
            <a:r>
              <a:rPr lang="en-US" altLang="en-US">
                <a:solidFill>
                  <a:srgbClr val="000000"/>
                </a:solidFill>
                <a:latin typeface="+mn-lt"/>
              </a:rPr>
              <a:t>), </a:t>
            </a:r>
            <a:r>
              <a:rPr lang="en-US" altLang="en-US" err="1">
                <a:solidFill>
                  <a:srgbClr val="000000"/>
                </a:solidFill>
                <a:latin typeface="+mn-lt"/>
              </a:rPr>
              <a:t>ainsi</a:t>
            </a:r>
            <a:r>
              <a:rPr lang="en-US" altLang="en-US">
                <a:solidFill>
                  <a:srgbClr val="000000"/>
                </a:solidFill>
                <a:latin typeface="+mn-lt"/>
              </a:rPr>
              <a:t> que d’un ensemble de </a:t>
            </a:r>
            <a:r>
              <a:rPr lang="en-US" altLang="en-US" err="1">
                <a:solidFill>
                  <a:srgbClr val="000000"/>
                </a:solidFill>
                <a:latin typeface="+mn-lt"/>
              </a:rPr>
              <a:t>mesures</a:t>
            </a:r>
            <a:r>
              <a:rPr lang="en-US" altLang="en-US">
                <a:solidFill>
                  <a:srgbClr val="000000"/>
                </a:solidFill>
                <a:latin typeface="+mn-lt"/>
              </a:rPr>
              <a:t> des </a:t>
            </a:r>
            <a:r>
              <a:rPr lang="en-US" altLang="en-US" err="1">
                <a:solidFill>
                  <a:srgbClr val="000000"/>
                </a:solidFill>
                <a:latin typeface="+mn-lt"/>
              </a:rPr>
              <a:t>résultats</a:t>
            </a:r>
            <a:r>
              <a:rPr lang="en-US" altLang="en-US">
                <a:solidFill>
                  <a:srgbClr val="000000"/>
                </a:solidFill>
                <a:latin typeface="+mn-lt"/>
              </a:rPr>
              <a:t> pour </a:t>
            </a:r>
            <a:r>
              <a:rPr lang="en-US" altLang="en-US" err="1">
                <a:solidFill>
                  <a:srgbClr val="000000"/>
                </a:solidFill>
                <a:latin typeface="+mn-lt"/>
              </a:rPr>
              <a:t>l’ensemble</a:t>
            </a:r>
            <a:r>
              <a:rPr lang="en-US" altLang="en-US">
                <a:solidFill>
                  <a:srgbClr val="000000"/>
                </a:solidFill>
                <a:latin typeface="+mn-lt"/>
              </a:rPr>
              <a:t> de la </a:t>
            </a:r>
            <a:r>
              <a:rPr lang="en-US" altLang="en-US" err="1">
                <a:solidFill>
                  <a:srgbClr val="000000"/>
                </a:solidFill>
                <a:latin typeface="+mn-lt"/>
              </a:rPr>
              <a:t>norme</a:t>
            </a:r>
            <a:r>
              <a:rPr lang="en-US" altLang="en-US">
                <a:solidFill>
                  <a:srgbClr val="000000"/>
                </a:solidFill>
                <a:latin typeface="+mn-lt"/>
              </a:rPr>
              <a:t>.</a:t>
            </a:r>
          </a:p>
          <a:p>
            <a:pPr marL="171450" indent="-171450">
              <a:spcBef>
                <a:spcPct val="0"/>
              </a:spcBef>
              <a:buClr>
                <a:srgbClr val="00788A"/>
              </a:buClr>
              <a:buFontTx/>
              <a:buChar char="•"/>
            </a:pPr>
            <a:r>
              <a:rPr lang="en-US" altLang="en-US" err="1">
                <a:solidFill>
                  <a:srgbClr val="000000"/>
                </a:solidFill>
                <a:latin typeface="+mn-lt"/>
              </a:rPr>
              <a:t>Applicables</a:t>
            </a:r>
            <a:r>
              <a:rPr lang="en-US" altLang="en-US">
                <a:solidFill>
                  <a:srgbClr val="000000"/>
                </a:solidFill>
                <a:latin typeface="+mn-lt"/>
              </a:rPr>
              <a:t> : des </a:t>
            </a:r>
            <a:r>
              <a:rPr lang="en-US" altLang="en-US" err="1">
                <a:solidFill>
                  <a:srgbClr val="000000"/>
                </a:solidFill>
                <a:latin typeface="+mn-lt"/>
              </a:rPr>
              <a:t>outils</a:t>
            </a:r>
            <a:r>
              <a:rPr lang="en-US" altLang="en-US">
                <a:solidFill>
                  <a:srgbClr val="000000"/>
                </a:solidFill>
                <a:latin typeface="+mn-lt"/>
              </a:rPr>
              <a:t> et des </a:t>
            </a:r>
            <a:r>
              <a:rPr lang="en-US" altLang="en-US" err="1">
                <a:solidFill>
                  <a:srgbClr val="000000"/>
                </a:solidFill>
                <a:latin typeface="+mn-lt"/>
              </a:rPr>
              <a:t>ressources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de la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soutiennent</a:t>
            </a:r>
            <a:r>
              <a:rPr lang="en-US" altLang="en-US">
                <a:solidFill>
                  <a:srgbClr val="000000"/>
                </a:solidFill>
                <a:latin typeface="+mn-lt"/>
              </a:rPr>
              <a:t> </a:t>
            </a:r>
            <a:r>
              <a:rPr lang="en-US" altLang="en-US" err="1">
                <a:solidFill>
                  <a:srgbClr val="000000"/>
                </a:solidFill>
                <a:latin typeface="+mn-lt"/>
              </a:rPr>
              <a:t>chaque</a:t>
            </a:r>
            <a:r>
              <a:rPr lang="en-US" altLang="en-US">
                <a:solidFill>
                  <a:srgbClr val="000000"/>
                </a:solidFill>
                <a:latin typeface="+mn-lt"/>
              </a:rPr>
              <a:t> </a:t>
            </a:r>
            <a:r>
              <a:rPr lang="en-US" altLang="en-US" err="1">
                <a:solidFill>
                  <a:srgbClr val="000000"/>
                </a:solidFill>
                <a:latin typeface="+mn-lt"/>
              </a:rPr>
              <a:t>norme</a:t>
            </a:r>
            <a:r>
              <a:rPr lang="en-US" altLang="en-US">
                <a:solidFill>
                  <a:srgbClr val="000000"/>
                </a:solidFill>
                <a:latin typeface="+mn-lt"/>
              </a:rPr>
              <a:t> </a:t>
            </a:r>
            <a:r>
              <a:rPr lang="en-US" altLang="en-US" err="1">
                <a:solidFill>
                  <a:srgbClr val="000000"/>
                </a:solidFill>
                <a:latin typeface="+mn-lt"/>
              </a:rPr>
              <a:t>en</a:t>
            </a:r>
            <a:r>
              <a:rPr lang="en-US" altLang="en-US">
                <a:solidFill>
                  <a:srgbClr val="000000"/>
                </a:solidFill>
                <a:latin typeface="+mn-lt"/>
              </a:rPr>
              <a:t> </a:t>
            </a:r>
            <a:r>
              <a:rPr lang="en-US" altLang="en-US" err="1">
                <a:solidFill>
                  <a:srgbClr val="000000"/>
                </a:solidFill>
                <a:latin typeface="+mn-lt"/>
              </a:rPr>
              <a:t>vue</a:t>
            </a:r>
            <a:r>
              <a:rPr lang="en-US" altLang="en-US">
                <a:solidFill>
                  <a:srgbClr val="000000"/>
                </a:solidFill>
                <a:latin typeface="+mn-lt"/>
              </a:rPr>
              <a:t> de </a:t>
            </a:r>
            <a:r>
              <a:rPr lang="en-US" altLang="en-US" err="1">
                <a:solidFill>
                  <a:srgbClr val="000000"/>
                </a:solidFill>
                <a:latin typeface="+mn-lt"/>
              </a:rPr>
              <a:t>favoriser</a:t>
            </a:r>
            <a:r>
              <a:rPr lang="en-US" altLang="en-US">
                <a:solidFill>
                  <a:srgbClr val="000000"/>
                </a:solidFill>
                <a:latin typeface="+mn-lt"/>
              </a:rPr>
              <a:t> </a:t>
            </a:r>
            <a:r>
              <a:rPr lang="en-US" altLang="en-US" err="1">
                <a:solidFill>
                  <a:srgbClr val="000000"/>
                </a:solidFill>
                <a:latin typeface="+mn-lt"/>
              </a:rPr>
              <a:t>l’adoption</a:t>
            </a:r>
            <a:r>
              <a:rPr lang="en-US" altLang="en-US">
                <a:solidFill>
                  <a:srgbClr val="000000"/>
                </a:solidFill>
                <a:latin typeface="+mn-lt"/>
              </a:rPr>
              <a:t>.</a:t>
            </a:r>
          </a:p>
          <a:p>
            <a:pPr defTabSz="457883">
              <a:defRPr/>
            </a:pPr>
            <a:endParaRPr lang="en-CA" b="1">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6381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08906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21411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88823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28239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56792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53353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75064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2446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b="1">
                <a:solidFill>
                  <a:srgbClr val="000000"/>
                </a:solidFill>
                <a:latin typeface="+mn-lt"/>
              </a:rPr>
              <a:t>Les patients, les aidants </a:t>
            </a:r>
            <a:r>
              <a:rPr lang="en-US" altLang="en-US" b="1" err="1">
                <a:solidFill>
                  <a:srgbClr val="000000"/>
                </a:solidFill>
                <a:latin typeface="+mn-lt"/>
              </a:rPr>
              <a:t>naturels</a:t>
            </a:r>
            <a:r>
              <a:rPr lang="en-US" altLang="en-US" b="1">
                <a:solidFill>
                  <a:srgbClr val="000000"/>
                </a:solidFill>
                <a:latin typeface="+mn-lt"/>
              </a:rPr>
              <a:t> et le public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utiliser</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comprendre</a:t>
            </a:r>
            <a:r>
              <a:rPr lang="en-US" altLang="en-US">
                <a:solidFill>
                  <a:srgbClr val="000000"/>
                </a:solidFill>
                <a:latin typeface="+mn-lt"/>
              </a:rPr>
              <a:t> les </a:t>
            </a:r>
            <a:r>
              <a:rPr lang="en-US" altLang="en-US" err="1">
                <a:solidFill>
                  <a:srgbClr val="000000"/>
                </a:solidFill>
                <a:latin typeface="+mn-lt"/>
              </a:rPr>
              <a:t>caractéristiques</a:t>
            </a:r>
            <a:r>
              <a:rPr lang="en-US" altLang="en-US">
                <a:solidFill>
                  <a:srgbClr val="000000"/>
                </a:solidFill>
                <a:latin typeface="+mn-lt"/>
              </a:rPr>
              <a:t> de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d’excellente</a:t>
            </a:r>
            <a:r>
              <a:rPr lang="en-US" altLang="en-US">
                <a:solidFill>
                  <a:srgbClr val="000000"/>
                </a:solidFill>
                <a:latin typeface="+mn-lt"/>
              </a:rPr>
              <a:t> </a:t>
            </a:r>
            <a:r>
              <a:rPr lang="en-US" altLang="en-US" err="1">
                <a:solidFill>
                  <a:srgbClr val="000000"/>
                </a:solidFill>
                <a:latin typeface="+mn-lt"/>
              </a:rPr>
              <a:t>qualité</a:t>
            </a:r>
            <a:r>
              <a:rPr lang="en-US" altLang="en-US">
                <a:solidFill>
                  <a:srgbClr val="000000"/>
                </a:solidFill>
                <a:latin typeface="+mn-lt"/>
              </a:rPr>
              <a:t>, savoir à quoi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devraient</a:t>
            </a:r>
            <a:r>
              <a:rPr lang="en-US" altLang="en-US">
                <a:solidFill>
                  <a:srgbClr val="000000"/>
                </a:solidFill>
                <a:latin typeface="+mn-lt"/>
              </a:rPr>
              <a:t> </a:t>
            </a:r>
            <a:r>
              <a:rPr lang="en-US" altLang="en-US" err="1">
                <a:solidFill>
                  <a:srgbClr val="000000"/>
                </a:solidFill>
                <a:latin typeface="+mn-lt"/>
              </a:rPr>
              <a:t>s’attendre</a:t>
            </a:r>
            <a:r>
              <a:rPr lang="en-US" altLang="en-US">
                <a:solidFill>
                  <a:srgbClr val="000000"/>
                </a:solidFill>
                <a:latin typeface="+mn-lt"/>
              </a:rPr>
              <a:t> de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fournisseurs</a:t>
            </a:r>
            <a:r>
              <a:rPr lang="en-US" altLang="en-US">
                <a:solidFill>
                  <a:srgbClr val="000000"/>
                </a:solidFill>
                <a:latin typeface="+mn-lt"/>
              </a:rPr>
              <a:t> de </a:t>
            </a:r>
            <a:r>
              <a:rPr lang="en-US" altLang="en-US" err="1">
                <a:solidFill>
                  <a:srgbClr val="000000"/>
                </a:solidFill>
                <a:latin typeface="+mn-lt"/>
              </a:rPr>
              <a:t>soins</a:t>
            </a:r>
            <a:r>
              <a:rPr lang="en-US" altLang="en-US">
                <a:solidFill>
                  <a:srgbClr val="000000"/>
                </a:solidFill>
                <a:latin typeface="+mn-lt"/>
              </a:rPr>
              <a:t> de </a:t>
            </a:r>
            <a:r>
              <a:rPr lang="en-US" altLang="en-US" err="1">
                <a:solidFill>
                  <a:srgbClr val="000000"/>
                </a:solidFill>
                <a:latin typeface="+mn-lt"/>
              </a:rPr>
              <a:t>santé</a:t>
            </a:r>
            <a:r>
              <a:rPr lang="en-US" altLang="en-US">
                <a:solidFill>
                  <a:srgbClr val="000000"/>
                </a:solidFill>
                <a:latin typeface="+mn-lt"/>
              </a:rPr>
              <a:t> et </a:t>
            </a:r>
            <a:r>
              <a:rPr lang="en-US" altLang="en-US" err="1">
                <a:solidFill>
                  <a:srgbClr val="000000"/>
                </a:solidFill>
                <a:latin typeface="+mn-lt"/>
              </a:rPr>
              <a:t>connaître</a:t>
            </a:r>
            <a:r>
              <a:rPr lang="en-US" altLang="en-US">
                <a:solidFill>
                  <a:srgbClr val="000000"/>
                </a:solidFill>
                <a:latin typeface="+mn-lt"/>
              </a:rPr>
              <a:t> la </a:t>
            </a:r>
            <a:r>
              <a:rPr lang="en-US" altLang="en-US" err="1">
                <a:solidFill>
                  <a:srgbClr val="000000"/>
                </a:solidFill>
                <a:latin typeface="+mn-lt"/>
              </a:rPr>
              <a:t>façon</a:t>
            </a:r>
            <a:r>
              <a:rPr lang="en-US" altLang="en-US">
                <a:solidFill>
                  <a:srgbClr val="000000"/>
                </a:solidFill>
                <a:latin typeface="+mn-lt"/>
              </a:rPr>
              <a:t> de </a:t>
            </a:r>
            <a:r>
              <a:rPr lang="en-US" altLang="en-US" err="1">
                <a:solidFill>
                  <a:srgbClr val="000000"/>
                </a:solidFill>
                <a:latin typeface="+mn-lt"/>
              </a:rPr>
              <a:t>discuter</a:t>
            </a:r>
            <a:r>
              <a:rPr lang="en-US" altLang="en-US">
                <a:solidFill>
                  <a:srgbClr val="000000"/>
                </a:solidFill>
                <a:latin typeface="+mn-lt"/>
              </a:rPr>
              <a:t> de la </a:t>
            </a:r>
            <a:r>
              <a:rPr lang="en-US" altLang="en-US" err="1">
                <a:solidFill>
                  <a:srgbClr val="000000"/>
                </a:solidFill>
                <a:latin typeface="+mn-lt"/>
              </a:rPr>
              <a:t>qualité</a:t>
            </a:r>
            <a:r>
              <a:rPr lang="en-US" altLang="en-US">
                <a:solidFill>
                  <a:srgbClr val="000000"/>
                </a:solidFill>
                <a:latin typeface="+mn-lt"/>
              </a:rPr>
              <a:t> de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soins</a:t>
            </a:r>
            <a:r>
              <a:rPr lang="en-US" altLang="en-US">
                <a:solidFill>
                  <a:srgbClr val="000000"/>
                </a:solidFill>
                <a:latin typeface="+mn-lt"/>
              </a:rPr>
              <a:t>.</a:t>
            </a:r>
          </a:p>
          <a:p>
            <a:pPr marL="360363" indent="-360363">
              <a:lnSpc>
                <a:spcPct val="95000"/>
              </a:lnSpc>
              <a:spcAft>
                <a:spcPts val="600"/>
              </a:spcAft>
              <a:buFontTx/>
              <a:buChar char="•"/>
            </a:pPr>
            <a:r>
              <a:rPr lang="en-US" altLang="en-US" b="1">
                <a:solidFill>
                  <a:srgbClr val="000000"/>
                </a:solidFill>
                <a:latin typeface="+mn-lt"/>
              </a:rPr>
              <a:t>Les </a:t>
            </a:r>
            <a:r>
              <a:rPr lang="en-US" altLang="en-US" b="1" err="1">
                <a:solidFill>
                  <a:srgbClr val="000000"/>
                </a:solidFill>
                <a:latin typeface="+mn-lt"/>
              </a:rPr>
              <a:t>régions</a:t>
            </a:r>
            <a:r>
              <a:rPr lang="en-US" altLang="en-US" b="1">
                <a:solidFill>
                  <a:srgbClr val="000000"/>
                </a:solidFill>
                <a:latin typeface="+mn-lt"/>
              </a:rPr>
              <a:t> </a:t>
            </a:r>
            <a:r>
              <a:rPr lang="en-US" altLang="en-US" b="1" err="1">
                <a:solidFill>
                  <a:srgbClr val="000000"/>
                </a:solidFill>
                <a:latin typeface="+mn-lt"/>
              </a:rPr>
              <a:t>provinciales</a:t>
            </a:r>
            <a:r>
              <a:rPr lang="en-US" altLang="en-US" b="1">
                <a:solidFill>
                  <a:srgbClr val="000000"/>
                </a:solidFill>
                <a:latin typeface="+mn-lt"/>
              </a:rPr>
              <a:t> et les </a:t>
            </a:r>
            <a:r>
              <a:rPr lang="en-US" altLang="en-US" b="1" err="1">
                <a:solidFill>
                  <a:srgbClr val="000000"/>
                </a:solidFill>
                <a:latin typeface="+mn-lt"/>
              </a:rPr>
              <a:t>organismes</a:t>
            </a:r>
            <a:r>
              <a:rPr lang="en-US" altLang="en-US" b="1">
                <a:solidFill>
                  <a:srgbClr val="000000"/>
                </a:solidFill>
                <a:latin typeface="+mn-lt"/>
              </a:rPr>
              <a:t> </a:t>
            </a:r>
            <a:r>
              <a:rPr lang="en-US" altLang="en-US" b="1" err="1">
                <a:solidFill>
                  <a:srgbClr val="000000"/>
                </a:solidFill>
                <a:latin typeface="+mn-lt"/>
              </a:rPr>
              <a:t>responsables</a:t>
            </a:r>
            <a:r>
              <a:rPr lang="en-US" altLang="en-US" b="1">
                <a:solidFill>
                  <a:srgbClr val="000000"/>
                </a:solidFill>
                <a:latin typeface="+mn-lt"/>
              </a:rPr>
              <a:t> de la </a:t>
            </a:r>
            <a:r>
              <a:rPr lang="en-US" altLang="en-US" b="1" err="1">
                <a:solidFill>
                  <a:srgbClr val="000000"/>
                </a:solidFill>
                <a:latin typeface="+mn-lt"/>
              </a:rPr>
              <a:t>prévention</a:t>
            </a:r>
            <a:r>
              <a:rPr lang="en-US" altLang="en-US" b="1">
                <a:solidFill>
                  <a:srgbClr val="000000"/>
                </a:solidFill>
                <a:latin typeface="+mn-lt"/>
              </a:rPr>
              <a:t> des maladies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recourir</a:t>
            </a:r>
            <a:r>
              <a:rPr lang="en-US" altLang="en-US">
                <a:solidFill>
                  <a:srgbClr val="000000"/>
                </a:solidFill>
                <a:latin typeface="+mn-lt"/>
              </a:rPr>
              <a:t> aux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mesurer</a:t>
            </a:r>
            <a:r>
              <a:rPr lang="en-US" altLang="en-US">
                <a:solidFill>
                  <a:srgbClr val="000000"/>
                </a:solidFill>
                <a:latin typeface="+mn-lt"/>
              </a:rPr>
              <a:t> les </a:t>
            </a:r>
            <a:r>
              <a:rPr lang="en-US" altLang="en-US" err="1">
                <a:solidFill>
                  <a:srgbClr val="000000"/>
                </a:solidFill>
                <a:latin typeface="+mn-lt"/>
              </a:rPr>
              <a:t>résultats</a:t>
            </a:r>
            <a:r>
              <a:rPr lang="en-US" altLang="en-US">
                <a:solidFill>
                  <a:srgbClr val="000000"/>
                </a:solidFill>
                <a:latin typeface="+mn-lt"/>
              </a:rPr>
              <a:t> de </a:t>
            </a:r>
            <a:r>
              <a:rPr lang="en-US" altLang="en-US"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tenir</a:t>
            </a:r>
            <a:r>
              <a:rPr lang="en-US" altLang="en-US">
                <a:solidFill>
                  <a:srgbClr val="000000"/>
                </a:solidFill>
                <a:latin typeface="+mn-lt"/>
              </a:rPr>
              <a:t> les </a:t>
            </a:r>
            <a:r>
              <a:rPr lang="en-US" altLang="en-US" err="1">
                <a:solidFill>
                  <a:srgbClr val="000000"/>
                </a:solidFill>
                <a:latin typeface="+mn-lt"/>
              </a:rPr>
              <a:t>fournisseurs</a:t>
            </a:r>
            <a:r>
              <a:rPr lang="en-US" altLang="en-US">
                <a:solidFill>
                  <a:srgbClr val="000000"/>
                </a:solidFill>
                <a:latin typeface="+mn-lt"/>
              </a:rPr>
              <a:t> de services de </a:t>
            </a:r>
            <a:r>
              <a:rPr lang="en-US" altLang="en-US"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responsables</a:t>
            </a:r>
            <a:r>
              <a:rPr lang="en-US" altLang="en-US">
                <a:solidFill>
                  <a:srgbClr val="000000"/>
                </a:solidFill>
                <a:latin typeface="+mn-lt"/>
              </a:rPr>
              <a:t> de la prestation de </a:t>
            </a:r>
            <a:r>
              <a:rPr lang="en-US" altLang="en-US" err="1">
                <a:solidFill>
                  <a:srgbClr val="000000"/>
                </a:solidFill>
                <a:latin typeface="+mn-lt"/>
              </a:rPr>
              <a:t>soins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supérieure et </a:t>
            </a:r>
            <a:r>
              <a:rPr lang="en-US" altLang="en-US" err="1">
                <a:solidFill>
                  <a:srgbClr val="000000"/>
                </a:solidFill>
                <a:latin typeface="+mn-lt"/>
              </a:rPr>
              <a:t>orienter</a:t>
            </a:r>
            <a:r>
              <a:rPr lang="en-US" altLang="en-US">
                <a:solidFill>
                  <a:srgbClr val="000000"/>
                </a:solidFill>
                <a:latin typeface="+mn-lt"/>
              </a:rPr>
              <a:t> les </a:t>
            </a:r>
            <a:r>
              <a:rPr lang="en-US" altLang="en-US" err="1">
                <a:solidFill>
                  <a:srgbClr val="000000"/>
                </a:solidFill>
                <a:latin typeface="+mn-lt"/>
              </a:rPr>
              <a:t>stratégies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a:t>
            </a:r>
            <a:r>
              <a:rPr lang="en-US" altLang="en-US" err="1">
                <a:solidFill>
                  <a:srgbClr val="000000"/>
                </a:solidFill>
                <a:latin typeface="+mn-lt"/>
              </a:rPr>
              <a:t>régionales</a:t>
            </a:r>
            <a:r>
              <a:rPr lang="en-US" altLang="en-US">
                <a:solidFill>
                  <a:srgbClr val="000000"/>
                </a:solidFill>
                <a:latin typeface="+mn-lt"/>
              </a:rPr>
              <a:t>.</a:t>
            </a:r>
          </a:p>
          <a:p>
            <a:pPr marL="360363" lvl="1" indent="-360363">
              <a:lnSpc>
                <a:spcPct val="95000"/>
              </a:lnSpc>
              <a:spcAft>
                <a:spcPts val="600"/>
              </a:spcAft>
              <a:buClr>
                <a:srgbClr val="00858F"/>
              </a:buClr>
              <a:buFontTx/>
              <a:buChar char="•"/>
            </a:pPr>
            <a:r>
              <a:rPr lang="en-US" altLang="en-US" b="1">
                <a:solidFill>
                  <a:srgbClr val="000000"/>
                </a:solidFill>
                <a:latin typeface="+mn-lt"/>
              </a:rPr>
              <a:t>Les </a:t>
            </a:r>
            <a:r>
              <a:rPr lang="en-US" altLang="en-US" b="1" err="1">
                <a:solidFill>
                  <a:srgbClr val="000000"/>
                </a:solidFill>
                <a:latin typeface="+mn-lt"/>
              </a:rPr>
              <a:t>organismes</a:t>
            </a:r>
            <a:r>
              <a:rPr lang="en-US" altLang="en-US" b="1">
                <a:solidFill>
                  <a:srgbClr val="000000"/>
                </a:solidFill>
                <a:latin typeface="+mn-lt"/>
              </a:rPr>
              <a:t> </a:t>
            </a:r>
            <a:r>
              <a:rPr lang="en-US" altLang="en-US" b="1" err="1">
                <a:solidFill>
                  <a:srgbClr val="000000"/>
                </a:solidFill>
                <a:latin typeface="+mn-lt"/>
              </a:rPr>
              <a:t>fournisseurs</a:t>
            </a:r>
            <a:r>
              <a:rPr lang="en-US" altLang="en-US" b="1">
                <a:solidFill>
                  <a:srgbClr val="000000"/>
                </a:solidFill>
                <a:latin typeface="+mn-lt"/>
              </a:rPr>
              <a:t> de </a:t>
            </a:r>
            <a:r>
              <a:rPr lang="en-US" altLang="en-US" b="1" err="1">
                <a:solidFill>
                  <a:srgbClr val="000000"/>
                </a:solidFill>
                <a:latin typeface="+mn-lt"/>
              </a:rPr>
              <a:t>soins</a:t>
            </a:r>
            <a:r>
              <a:rPr lang="en-US" altLang="en-US" b="1">
                <a:solidFill>
                  <a:srgbClr val="000000"/>
                </a:solidFill>
                <a:latin typeface="+mn-lt"/>
              </a:rPr>
              <a:t> de </a:t>
            </a:r>
            <a:r>
              <a:rPr lang="en-US" altLang="en-US" b="1"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utiliser</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mesurer</a:t>
            </a:r>
            <a:r>
              <a:rPr lang="en-US" altLang="en-US">
                <a:solidFill>
                  <a:srgbClr val="000000"/>
                </a:solidFill>
                <a:latin typeface="+mn-lt"/>
              </a:rPr>
              <a:t> et </a:t>
            </a:r>
            <a:r>
              <a:rPr lang="en-US" altLang="en-US" err="1">
                <a:solidFill>
                  <a:srgbClr val="000000"/>
                </a:solidFill>
                <a:latin typeface="+mn-lt"/>
              </a:rPr>
              <a:t>vérifier</a:t>
            </a:r>
            <a:r>
              <a:rPr lang="en-US" altLang="en-US">
                <a:solidFill>
                  <a:srgbClr val="000000"/>
                </a:solidFill>
                <a:latin typeface="+mn-lt"/>
              </a:rPr>
              <a:t> la </a:t>
            </a:r>
            <a:r>
              <a:rPr lang="en-US" altLang="en-US" err="1">
                <a:solidFill>
                  <a:srgbClr val="000000"/>
                </a:solidFill>
                <a:latin typeface="+mn-lt"/>
              </a:rPr>
              <a:t>qualité</a:t>
            </a:r>
            <a:r>
              <a:rPr lang="en-US" altLang="en-US">
                <a:solidFill>
                  <a:srgbClr val="000000"/>
                </a:solidFill>
                <a:latin typeface="+mn-lt"/>
              </a:rPr>
              <a:t> de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cerner</a:t>
            </a:r>
            <a:r>
              <a:rPr lang="en-US" altLang="en-US">
                <a:solidFill>
                  <a:srgbClr val="000000"/>
                </a:solidFill>
                <a:latin typeface="+mn-lt"/>
              </a:rPr>
              <a:t> les </a:t>
            </a:r>
            <a:r>
              <a:rPr lang="en-US" altLang="en-US" err="1">
                <a:solidFill>
                  <a:srgbClr val="000000"/>
                </a:solidFill>
                <a:latin typeface="+mn-lt"/>
              </a:rPr>
              <a:t>écarts</a:t>
            </a:r>
            <a:r>
              <a:rPr lang="en-US" altLang="en-US">
                <a:solidFill>
                  <a:srgbClr val="000000"/>
                </a:solidFill>
                <a:latin typeface="+mn-lt"/>
              </a:rPr>
              <a:t>, </a:t>
            </a:r>
            <a:r>
              <a:rPr lang="en-US" altLang="en-US" err="1">
                <a:solidFill>
                  <a:srgbClr val="000000"/>
                </a:solidFill>
                <a:latin typeface="+mn-lt"/>
              </a:rPr>
              <a:t>orienter</a:t>
            </a:r>
            <a:r>
              <a:rPr lang="en-US" altLang="en-US">
                <a:solidFill>
                  <a:srgbClr val="000000"/>
                </a:solidFill>
                <a:latin typeface="+mn-lt"/>
              </a:rPr>
              <a:t> les </a:t>
            </a:r>
            <a:r>
              <a:rPr lang="en-US" altLang="en-US" err="1">
                <a:solidFill>
                  <a:srgbClr val="000000"/>
                </a:solidFill>
                <a:latin typeface="+mn-lt"/>
              </a:rPr>
              <a:t>stratégies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a:t>
            </a:r>
            <a:r>
              <a:rPr lang="en-US" altLang="en-US" err="1">
                <a:solidFill>
                  <a:srgbClr val="000000"/>
                </a:solidFill>
                <a:latin typeface="+mn-lt"/>
              </a:rPr>
              <a:t>organisationnelles</a:t>
            </a:r>
            <a:r>
              <a:rPr lang="en-US" altLang="en-US">
                <a:solidFill>
                  <a:srgbClr val="000000"/>
                </a:solidFill>
                <a:latin typeface="+mn-lt"/>
              </a:rPr>
              <a:t> et </a:t>
            </a:r>
            <a:r>
              <a:rPr lang="en-US" altLang="en-US" err="1">
                <a:solidFill>
                  <a:srgbClr val="000000"/>
                </a:solidFill>
                <a:latin typeface="+mn-lt"/>
              </a:rPr>
              <a:t>aiguiller</a:t>
            </a:r>
            <a:r>
              <a:rPr lang="en-US" altLang="en-US">
                <a:solidFill>
                  <a:srgbClr val="000000"/>
                </a:solidFill>
                <a:latin typeface="+mn-lt"/>
              </a:rPr>
              <a:t> les </a:t>
            </a:r>
            <a:r>
              <a:rPr lang="en-US" altLang="en-US" err="1">
                <a:solidFill>
                  <a:srgbClr val="000000"/>
                </a:solidFill>
                <a:latin typeface="+mn-lt"/>
              </a:rPr>
              <a:t>investissements</a:t>
            </a:r>
            <a:r>
              <a:rPr lang="en-US" altLang="en-US">
                <a:solidFill>
                  <a:srgbClr val="000000"/>
                </a:solidFill>
                <a:latin typeface="+mn-lt"/>
              </a:rPr>
              <a:t> dans les </a:t>
            </a:r>
            <a:r>
              <a:rPr lang="en-US" altLang="en-US" err="1">
                <a:solidFill>
                  <a:srgbClr val="000000"/>
                </a:solidFill>
                <a:latin typeface="+mn-lt"/>
              </a:rPr>
              <a:t>programmes</a:t>
            </a:r>
            <a:r>
              <a:rPr lang="en-US" altLang="en-US">
                <a:solidFill>
                  <a:srgbClr val="000000"/>
                </a:solidFill>
                <a:latin typeface="+mn-lt"/>
              </a:rPr>
              <a:t> </a:t>
            </a:r>
            <a:r>
              <a:rPr lang="en-US" altLang="en-US" err="1">
                <a:solidFill>
                  <a:srgbClr val="000000"/>
                </a:solidFill>
                <a:latin typeface="+mn-lt"/>
              </a:rPr>
              <a:t>cliniques</a:t>
            </a:r>
            <a:r>
              <a:rPr lang="en-US" altLang="en-US">
                <a:solidFill>
                  <a:srgbClr val="000000"/>
                </a:solidFill>
                <a:latin typeface="+mn-lt"/>
              </a:rPr>
              <a:t>.</a:t>
            </a:r>
          </a:p>
          <a:p>
            <a:pPr marL="360363" lvl="1" indent="-360363">
              <a:lnSpc>
                <a:spcPct val="95000"/>
              </a:lnSpc>
              <a:spcAft>
                <a:spcPts val="600"/>
              </a:spcAft>
              <a:buClr>
                <a:srgbClr val="00858F"/>
              </a:buClr>
              <a:buFontTx/>
              <a:buChar char="•"/>
            </a:pPr>
            <a:r>
              <a:rPr lang="en-US" altLang="en-US" b="1">
                <a:solidFill>
                  <a:srgbClr val="000000"/>
                </a:solidFill>
                <a:latin typeface="+mn-lt"/>
              </a:rPr>
              <a:t>Les </a:t>
            </a:r>
            <a:r>
              <a:rPr lang="en-US" altLang="en-US" b="1" err="1">
                <a:solidFill>
                  <a:srgbClr val="000000"/>
                </a:solidFill>
                <a:latin typeface="+mn-lt"/>
              </a:rPr>
              <a:t>professionnels</a:t>
            </a:r>
            <a:r>
              <a:rPr lang="en-US" altLang="en-US" b="1">
                <a:solidFill>
                  <a:srgbClr val="000000"/>
                </a:solidFill>
                <a:latin typeface="+mn-lt"/>
              </a:rPr>
              <a:t> de la </a:t>
            </a:r>
            <a:r>
              <a:rPr lang="en-US" altLang="en-US" b="1"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recourir</a:t>
            </a:r>
            <a:r>
              <a:rPr lang="en-US" altLang="en-US">
                <a:solidFill>
                  <a:srgbClr val="000000"/>
                </a:solidFill>
                <a:latin typeface="+mn-lt"/>
              </a:rPr>
              <a:t> aux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évaluer</a:t>
            </a:r>
            <a:r>
              <a:rPr lang="en-US" altLang="en-US">
                <a:solidFill>
                  <a:srgbClr val="000000"/>
                </a:solidFill>
                <a:latin typeface="+mn-lt"/>
              </a:rPr>
              <a:t> la </a:t>
            </a:r>
            <a:r>
              <a:rPr lang="en-US" altLang="en-US" err="1">
                <a:solidFill>
                  <a:srgbClr val="000000"/>
                </a:solidFill>
                <a:latin typeface="+mn-lt"/>
              </a:rPr>
              <a:t>façon</a:t>
            </a:r>
            <a:r>
              <a:rPr lang="en-US" altLang="en-US">
                <a:solidFill>
                  <a:srgbClr val="000000"/>
                </a:solidFill>
                <a:latin typeface="+mn-lt"/>
              </a:rPr>
              <a:t> </a:t>
            </a:r>
            <a:r>
              <a:rPr lang="en-US" altLang="en-US" err="1">
                <a:solidFill>
                  <a:srgbClr val="000000"/>
                </a:solidFill>
                <a:latin typeface="+mn-lt"/>
              </a:rPr>
              <a:t>dont</a:t>
            </a:r>
            <a:r>
              <a:rPr lang="en-US" altLang="en-US">
                <a:solidFill>
                  <a:srgbClr val="000000"/>
                </a:solidFill>
                <a:latin typeface="+mn-lt"/>
              </a:rPr>
              <a:t>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exercent</a:t>
            </a:r>
            <a:r>
              <a:rPr lang="en-US" altLang="en-US">
                <a:solidFill>
                  <a:srgbClr val="000000"/>
                </a:solidFill>
                <a:latin typeface="+mn-lt"/>
              </a:rPr>
              <a:t> </a:t>
            </a:r>
            <a:r>
              <a:rPr lang="en-US" altLang="en-US" err="1">
                <a:solidFill>
                  <a:srgbClr val="000000"/>
                </a:solidFill>
                <a:latin typeface="+mn-lt"/>
              </a:rPr>
              <a:t>leur</a:t>
            </a:r>
            <a:r>
              <a:rPr lang="en-US" altLang="en-US">
                <a:solidFill>
                  <a:srgbClr val="000000"/>
                </a:solidFill>
                <a:latin typeface="+mn-lt"/>
              </a:rPr>
              <a:t> profession et </a:t>
            </a:r>
            <a:r>
              <a:rPr lang="en-US" altLang="en-US" err="1">
                <a:solidFill>
                  <a:srgbClr val="000000"/>
                </a:solidFill>
                <a:latin typeface="+mn-lt"/>
              </a:rPr>
              <a:t>cerner</a:t>
            </a:r>
            <a:r>
              <a:rPr lang="en-US" altLang="en-US">
                <a:solidFill>
                  <a:srgbClr val="000000"/>
                </a:solidFill>
                <a:latin typeface="+mn-lt"/>
              </a:rPr>
              <a:t> les </a:t>
            </a:r>
            <a:r>
              <a:rPr lang="en-US" altLang="en-US" err="1">
                <a:solidFill>
                  <a:srgbClr val="000000"/>
                </a:solidFill>
                <a:latin typeface="+mn-lt"/>
              </a:rPr>
              <a:t>secteurs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de la </a:t>
            </a:r>
            <a:r>
              <a:rPr lang="en-US" altLang="en-US" err="1">
                <a:solidFill>
                  <a:srgbClr val="000000"/>
                </a:solidFill>
                <a:latin typeface="+mn-lt"/>
              </a:rPr>
              <a:t>qualité</a:t>
            </a:r>
            <a:r>
              <a:rPr lang="en-US" altLang="en-US">
                <a:solidFill>
                  <a:srgbClr val="000000"/>
                </a:solidFill>
                <a:latin typeface="+mn-lt"/>
              </a:rPr>
              <a:t> au </a:t>
            </a:r>
            <a:r>
              <a:rPr lang="en-US" altLang="en-US" err="1">
                <a:solidFill>
                  <a:srgbClr val="000000"/>
                </a:solidFill>
                <a:latin typeface="+mn-lt"/>
              </a:rPr>
              <a:t>niveau</a:t>
            </a:r>
            <a:r>
              <a:rPr lang="en-US" altLang="en-US">
                <a:solidFill>
                  <a:srgbClr val="000000"/>
                </a:solidFill>
                <a:latin typeface="+mn-lt"/>
              </a:rPr>
              <a:t> personnel et à </a:t>
            </a:r>
            <a:r>
              <a:rPr lang="en-US" altLang="en-US" err="1">
                <a:solidFill>
                  <a:srgbClr val="000000"/>
                </a:solidFill>
                <a:latin typeface="+mn-lt"/>
              </a:rPr>
              <a:t>l’échelle</a:t>
            </a:r>
            <a:r>
              <a:rPr lang="en-US" altLang="en-US">
                <a:solidFill>
                  <a:srgbClr val="000000"/>
                </a:solidFill>
                <a:latin typeface="+mn-lt"/>
              </a:rPr>
              <a:t> </a:t>
            </a:r>
            <a:r>
              <a:rPr lang="en-US" altLang="en-US" err="1">
                <a:solidFill>
                  <a:srgbClr val="000000"/>
                </a:solidFill>
                <a:latin typeface="+mn-lt"/>
              </a:rPr>
              <a:t>organisationnelle</a:t>
            </a:r>
            <a:r>
              <a:rPr lang="en-US" altLang="en-US">
                <a:solidFill>
                  <a:srgbClr val="000000"/>
                </a:solidFill>
                <a:latin typeface="+mn-lt"/>
              </a:rPr>
              <a:t> et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intégrer</a:t>
            </a:r>
            <a:r>
              <a:rPr lang="en-US" altLang="en-US">
                <a:solidFill>
                  <a:srgbClr val="000000"/>
                </a:solidFill>
                <a:latin typeface="+mn-lt"/>
              </a:rPr>
              <a:t> les </a:t>
            </a:r>
            <a:r>
              <a:rPr lang="en-US" altLang="en-US" err="1">
                <a:solidFill>
                  <a:srgbClr val="000000"/>
                </a:solidFill>
                <a:latin typeface="+mn-lt"/>
              </a:rPr>
              <a:t>énoncés</a:t>
            </a:r>
            <a:r>
              <a:rPr lang="en-US" altLang="en-US">
                <a:solidFill>
                  <a:srgbClr val="000000"/>
                </a:solidFill>
                <a:latin typeface="+mn-lt"/>
              </a:rPr>
              <a:t> </a:t>
            </a:r>
            <a:r>
              <a:rPr lang="en-US" altLang="en-US" err="1">
                <a:solidFill>
                  <a:srgbClr val="000000"/>
                </a:solidFill>
                <a:latin typeface="+mn-lt"/>
              </a:rPr>
              <a:t>fondés</a:t>
            </a:r>
            <a:r>
              <a:rPr lang="en-US" altLang="en-US">
                <a:solidFill>
                  <a:srgbClr val="000000"/>
                </a:solidFill>
                <a:latin typeface="+mn-lt"/>
              </a:rPr>
              <a:t> sur des </a:t>
            </a:r>
            <a:r>
              <a:rPr lang="en-US" altLang="en-US" err="1">
                <a:solidFill>
                  <a:srgbClr val="000000"/>
                </a:solidFill>
                <a:latin typeface="+mn-lt"/>
              </a:rPr>
              <a:t>données</a:t>
            </a:r>
            <a:r>
              <a:rPr lang="en-US" altLang="en-US">
                <a:solidFill>
                  <a:srgbClr val="000000"/>
                </a:solidFill>
                <a:latin typeface="+mn-lt"/>
              </a:rPr>
              <a:t> </a:t>
            </a:r>
            <a:r>
              <a:rPr lang="en-US" altLang="en-US" err="1">
                <a:solidFill>
                  <a:srgbClr val="000000"/>
                </a:solidFill>
                <a:latin typeface="+mn-lt"/>
              </a:rPr>
              <a:t>probantes</a:t>
            </a:r>
            <a:r>
              <a:rPr lang="en-US" altLang="en-US">
                <a:solidFill>
                  <a:srgbClr val="000000"/>
                </a:solidFill>
                <a:latin typeface="+mn-lt"/>
              </a:rPr>
              <a:t> dans le </a:t>
            </a:r>
            <a:r>
              <a:rPr lang="en-US" altLang="en-US" err="1">
                <a:solidFill>
                  <a:srgbClr val="000000"/>
                </a:solidFill>
                <a:latin typeface="+mn-lt"/>
              </a:rPr>
              <a:t>perfectionnement</a:t>
            </a:r>
            <a:r>
              <a:rPr lang="en-US" altLang="en-US">
                <a:solidFill>
                  <a:srgbClr val="000000"/>
                </a:solidFill>
                <a:latin typeface="+mn-lt"/>
              </a:rPr>
              <a:t> </a:t>
            </a:r>
            <a:r>
              <a:rPr lang="en-US" altLang="en-US" err="1">
                <a:solidFill>
                  <a:srgbClr val="000000"/>
                </a:solidFill>
                <a:latin typeface="+mn-lt"/>
              </a:rPr>
              <a:t>professionnel</a:t>
            </a:r>
            <a:r>
              <a:rPr lang="en-US" altLang="en-US">
                <a:solidFill>
                  <a:srgbClr val="000000"/>
                </a:solidFill>
                <a:latin typeface="+mn-lt"/>
              </a:rPr>
              <a:t>.</a:t>
            </a:r>
          </a:p>
          <a:p>
            <a:pPr marL="360363" lvl="1" indent="-360363">
              <a:lnSpc>
                <a:spcPct val="95000"/>
              </a:lnSpc>
              <a:spcAft>
                <a:spcPts val="600"/>
              </a:spcAft>
              <a:buClr>
                <a:srgbClr val="00858F"/>
              </a:buClr>
              <a:buFontTx/>
              <a:buChar char="•"/>
            </a:pPr>
            <a:r>
              <a:rPr lang="en-US" altLang="en-US">
                <a:solidFill>
                  <a:srgbClr val="000000"/>
                </a:solidFill>
                <a:latin typeface="+mn-lt"/>
              </a:rPr>
              <a:t>Le </a:t>
            </a:r>
            <a:r>
              <a:rPr lang="en-US" altLang="en-US" b="1" err="1">
                <a:solidFill>
                  <a:srgbClr val="000000"/>
                </a:solidFill>
                <a:latin typeface="+mn-lt"/>
              </a:rPr>
              <a:t>gouvernement</a:t>
            </a:r>
            <a:r>
              <a:rPr lang="en-US" altLang="en-US">
                <a:solidFill>
                  <a:srgbClr val="000000"/>
                </a:solidFill>
                <a:latin typeface="+mn-lt"/>
              </a:rPr>
              <a:t> </a:t>
            </a:r>
            <a:r>
              <a:rPr lang="en-US" altLang="en-US" err="1">
                <a:solidFill>
                  <a:srgbClr val="000000"/>
                </a:solidFill>
                <a:latin typeface="+mn-lt"/>
              </a:rPr>
              <a:t>peut</a:t>
            </a:r>
            <a:r>
              <a:rPr lang="en-US" altLang="en-US">
                <a:solidFill>
                  <a:srgbClr val="000000"/>
                </a:solidFill>
                <a:latin typeface="+mn-lt"/>
              </a:rPr>
              <a:t> </a:t>
            </a:r>
            <a:r>
              <a:rPr lang="en-US" altLang="en-US" err="1">
                <a:solidFill>
                  <a:srgbClr val="000000"/>
                </a:solidFill>
                <a:latin typeface="+mn-lt"/>
              </a:rPr>
              <a:t>utiliser</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cerner</a:t>
            </a:r>
            <a:r>
              <a:rPr lang="en-US" altLang="en-US">
                <a:solidFill>
                  <a:srgbClr val="000000"/>
                </a:solidFill>
                <a:latin typeface="+mn-lt"/>
              </a:rPr>
              <a:t> les </a:t>
            </a:r>
            <a:r>
              <a:rPr lang="en-US" altLang="en-US" err="1">
                <a:solidFill>
                  <a:srgbClr val="000000"/>
                </a:solidFill>
                <a:latin typeface="+mn-lt"/>
              </a:rPr>
              <a:t>domaines</a:t>
            </a:r>
            <a:r>
              <a:rPr lang="en-US" altLang="en-US">
                <a:solidFill>
                  <a:srgbClr val="000000"/>
                </a:solidFill>
                <a:latin typeface="+mn-lt"/>
              </a:rPr>
              <a:t> de </a:t>
            </a:r>
            <a:r>
              <a:rPr lang="en-US" altLang="en-US" err="1">
                <a:solidFill>
                  <a:srgbClr val="000000"/>
                </a:solidFill>
                <a:latin typeface="+mn-lt"/>
              </a:rPr>
              <a:t>priorité</a:t>
            </a:r>
            <a:r>
              <a:rPr lang="en-US" altLang="en-US">
                <a:solidFill>
                  <a:srgbClr val="000000"/>
                </a:solidFill>
                <a:latin typeface="+mn-lt"/>
              </a:rPr>
              <a:t> à </a:t>
            </a:r>
            <a:r>
              <a:rPr lang="en-US" altLang="en-US" err="1">
                <a:solidFill>
                  <a:srgbClr val="000000"/>
                </a:solidFill>
                <a:latin typeface="+mn-lt"/>
              </a:rPr>
              <a:t>l’échelle</a:t>
            </a:r>
            <a:r>
              <a:rPr lang="en-US" altLang="en-US">
                <a:solidFill>
                  <a:srgbClr val="000000"/>
                </a:solidFill>
                <a:latin typeface="+mn-lt"/>
              </a:rPr>
              <a:t> </a:t>
            </a:r>
            <a:r>
              <a:rPr lang="en-US" altLang="en-US" err="1">
                <a:solidFill>
                  <a:srgbClr val="000000"/>
                </a:solidFill>
                <a:latin typeface="+mn-lt"/>
              </a:rPr>
              <a:t>provinciale</a:t>
            </a:r>
            <a:r>
              <a:rPr lang="en-US" altLang="en-US">
                <a:solidFill>
                  <a:srgbClr val="000000"/>
                </a:solidFill>
                <a:latin typeface="+mn-lt"/>
              </a:rPr>
              <a:t>, </a:t>
            </a:r>
            <a:r>
              <a:rPr lang="en-US" altLang="en-US" err="1">
                <a:solidFill>
                  <a:srgbClr val="000000"/>
                </a:solidFill>
                <a:latin typeface="+mn-lt"/>
              </a:rPr>
              <a:t>éclairer</a:t>
            </a:r>
            <a:r>
              <a:rPr lang="en-US" altLang="en-US">
                <a:solidFill>
                  <a:srgbClr val="000000"/>
                </a:solidFill>
                <a:latin typeface="+mn-lt"/>
              </a:rPr>
              <a:t> les </a:t>
            </a:r>
            <a:r>
              <a:rPr lang="en-US" altLang="en-US" err="1">
                <a:solidFill>
                  <a:srgbClr val="000000"/>
                </a:solidFill>
                <a:latin typeface="+mn-lt"/>
              </a:rPr>
              <a:t>nouvelles</a:t>
            </a:r>
            <a:r>
              <a:rPr lang="en-US" altLang="en-US">
                <a:solidFill>
                  <a:srgbClr val="000000"/>
                </a:solidFill>
                <a:latin typeface="+mn-lt"/>
              </a:rPr>
              <a:t> initiatives de </a:t>
            </a:r>
            <a:r>
              <a:rPr lang="en-US" altLang="en-US" err="1">
                <a:solidFill>
                  <a:srgbClr val="000000"/>
                </a:solidFill>
                <a:latin typeface="+mn-lt"/>
              </a:rPr>
              <a:t>collecte</a:t>
            </a:r>
            <a:r>
              <a:rPr lang="en-US" altLang="en-US">
                <a:solidFill>
                  <a:srgbClr val="000000"/>
                </a:solidFill>
                <a:latin typeface="+mn-lt"/>
              </a:rPr>
              <a:t> de </a:t>
            </a:r>
            <a:r>
              <a:rPr lang="en-US" altLang="en-US" err="1">
                <a:solidFill>
                  <a:srgbClr val="000000"/>
                </a:solidFill>
                <a:latin typeface="+mn-lt"/>
              </a:rPr>
              <a:t>données</a:t>
            </a:r>
            <a:r>
              <a:rPr lang="en-US" altLang="en-US">
                <a:solidFill>
                  <a:srgbClr val="000000"/>
                </a:solidFill>
                <a:latin typeface="+mn-lt"/>
              </a:rPr>
              <a:t> et de production de rapports et </a:t>
            </a:r>
            <a:r>
              <a:rPr lang="en-US" altLang="en-US" err="1">
                <a:solidFill>
                  <a:srgbClr val="000000"/>
                </a:solidFill>
                <a:latin typeface="+mn-lt"/>
              </a:rPr>
              <a:t>concevoir</a:t>
            </a:r>
            <a:r>
              <a:rPr lang="en-US" altLang="en-US">
                <a:solidFill>
                  <a:srgbClr val="000000"/>
                </a:solidFill>
                <a:latin typeface="+mn-lt"/>
              </a:rPr>
              <a:t> des </a:t>
            </a:r>
            <a:r>
              <a:rPr lang="en-US" altLang="en-US" err="1">
                <a:solidFill>
                  <a:srgbClr val="000000"/>
                </a:solidFill>
                <a:latin typeface="+mn-lt"/>
              </a:rPr>
              <a:t>indicateurs</a:t>
            </a:r>
            <a:r>
              <a:rPr lang="en-US" altLang="en-US">
                <a:solidFill>
                  <a:srgbClr val="000000"/>
                </a:solidFill>
                <a:latin typeface="+mn-lt"/>
              </a:rPr>
              <a:t> de </a:t>
            </a:r>
            <a:r>
              <a:rPr lang="en-US" altLang="en-US" err="1">
                <a:solidFill>
                  <a:srgbClr val="000000"/>
                </a:solidFill>
                <a:latin typeface="+mn-lt"/>
              </a:rPr>
              <a:t>rendement</a:t>
            </a:r>
            <a:r>
              <a:rPr lang="en-US" altLang="en-US">
                <a:solidFill>
                  <a:srgbClr val="000000"/>
                </a:solidFill>
                <a:latin typeface="+mn-lt"/>
              </a:rPr>
              <a:t> et des </a:t>
            </a:r>
            <a:r>
              <a:rPr lang="en-US" altLang="en-US" err="1">
                <a:solidFill>
                  <a:srgbClr val="000000"/>
                </a:solidFill>
                <a:latin typeface="+mn-lt"/>
              </a:rPr>
              <a:t>incitatifs</a:t>
            </a:r>
            <a:r>
              <a:rPr lang="en-US" altLang="en-US">
                <a:solidFill>
                  <a:srgbClr val="000000"/>
                </a:solidFill>
                <a:latin typeface="+mn-lt"/>
              </a:rPr>
              <a:t> sous </a:t>
            </a:r>
            <a:r>
              <a:rPr lang="en-US" altLang="en-US" err="1">
                <a:solidFill>
                  <a:srgbClr val="000000"/>
                </a:solidFill>
                <a:latin typeface="+mn-lt"/>
              </a:rPr>
              <a:t>forme</a:t>
            </a:r>
            <a:r>
              <a:rPr lang="en-US" altLang="en-US">
                <a:solidFill>
                  <a:srgbClr val="000000"/>
                </a:solidFill>
                <a:latin typeface="+mn-lt"/>
              </a:rPr>
              <a:t> de </a:t>
            </a:r>
            <a:r>
              <a:rPr lang="en-US" altLang="en-US" err="1">
                <a:solidFill>
                  <a:srgbClr val="000000"/>
                </a:solidFill>
                <a:latin typeface="+mn-lt"/>
              </a:rPr>
              <a:t>financement</a:t>
            </a:r>
            <a:r>
              <a:rPr lang="en-CA">
                <a:latin typeface="+mn-lt"/>
                <a:cs typeface="Calibri" panose="020F0502020204030204" pitchFamily="34" charset="0"/>
              </a:rPr>
              <a:t>.</a:t>
            </a:r>
          </a:p>
          <a:p>
            <a:endParaRPr lang="en-CA" b="1">
              <a:latin typeface="+mn-lt"/>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65992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4095469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41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41550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latin typeface="Raleway" pitchFamily="2"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42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72434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43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27064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44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76429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45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24756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46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83709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47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42082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48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9030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err="1">
                <a:solidFill>
                  <a:srgbClr val="000000"/>
                </a:solidFill>
                <a:latin typeface="Calibri" panose="020F0502020204030204" pitchFamily="34" charset="0"/>
                <a:cs typeface="Calibri" panose="020F0502020204030204" pitchFamily="34" charset="0"/>
              </a:rPr>
              <a:t>Chaque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norme</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qualité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porte</a:t>
            </a:r>
            <a:r>
              <a:rPr lang="en-US" altLang="en-US">
                <a:solidFill>
                  <a:srgbClr val="000000"/>
                </a:solidFill>
                <a:latin typeface="Calibri" panose="020F0502020204030204" pitchFamily="34" charset="0"/>
                <a:cs typeface="Calibri" panose="020F0502020204030204" pitchFamily="34" charset="0"/>
              </a:rPr>
              <a:t> sur </a:t>
            </a:r>
            <a:r>
              <a:rPr lang="en-US" altLang="en-US" err="1">
                <a:solidFill>
                  <a:srgbClr val="000000"/>
                </a:solidFill>
                <a:latin typeface="Calibri" panose="020F0502020204030204" pitchFamily="34" charset="0"/>
                <a:cs typeface="Calibri" panose="020F0502020204030204" pitchFamily="34" charset="0"/>
              </a:rPr>
              <a:t>une</a:t>
            </a:r>
            <a:r>
              <a:rPr lang="en-US" altLang="en-US">
                <a:solidFill>
                  <a:srgbClr val="000000"/>
                </a:solidFill>
                <a:latin typeface="Calibri" panose="020F0502020204030204" pitchFamily="34" charset="0"/>
                <a:cs typeface="Calibri" panose="020F0502020204030204" pitchFamily="34" charset="0"/>
              </a:rPr>
              <a:t> question de </a:t>
            </a:r>
            <a:r>
              <a:rPr lang="en-US" altLang="en-US" err="1">
                <a:solidFill>
                  <a:srgbClr val="000000"/>
                </a:solidFill>
                <a:latin typeface="Calibri" panose="020F0502020204030204" pitchFamily="34" charset="0"/>
                <a:cs typeface="Calibri" panose="020F0502020204030204" pitchFamily="34" charset="0"/>
              </a:rPr>
              <a:t>soins</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santé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spécifique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L’élaboration</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chaque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norme</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qualité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s’accompagne</a:t>
            </a:r>
            <a:r>
              <a:rPr lang="en-US" altLang="en-US">
                <a:solidFill>
                  <a:srgbClr val="000000"/>
                </a:solidFill>
                <a:latin typeface="Calibri" panose="020F0502020204030204" pitchFamily="34" charset="0"/>
                <a:cs typeface="Calibri" panose="020F0502020204030204" pitchFamily="34" charset="0"/>
              </a:rPr>
              <a:t> d’un </a:t>
            </a:r>
            <a:r>
              <a:rPr lang="en-US" altLang="en-US" err="1">
                <a:solidFill>
                  <a:srgbClr val="000000"/>
                </a:solidFill>
                <a:latin typeface="Calibri" panose="020F0502020204030204" pitchFamily="34" charset="0"/>
                <a:cs typeface="Calibri" panose="020F0502020204030204" pitchFamily="34" charset="0"/>
              </a:rPr>
              <a:t>assortiment</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ressources</a:t>
            </a:r>
            <a:r>
              <a:rPr lang="en-US" altLang="en-US">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a:solidFill>
                  <a:srgbClr val="000000"/>
                </a:solidFill>
                <a:latin typeface="Calibri"/>
                <a:ea typeface="MS PGothic"/>
                <a:cs typeface="Calibri"/>
              </a:rPr>
              <a:t>Au </a:t>
            </a:r>
            <a:r>
              <a:rPr lang="en-US" altLang="en-US" err="1">
                <a:solidFill>
                  <a:srgbClr val="000000"/>
                </a:solidFill>
                <a:latin typeface="Calibri"/>
                <a:ea typeface="MS PGothic"/>
                <a:cs typeface="Calibri"/>
              </a:rPr>
              <a:t>moyen</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d’énoncés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concis</a:t>
            </a:r>
            <a:r>
              <a:rPr lang="en-US" altLang="en-US">
                <a:solidFill>
                  <a:srgbClr val="000000"/>
                </a:solidFill>
                <a:latin typeface="Calibri"/>
                <a:ea typeface="MS PGothic"/>
                <a:cs typeface="Calibri"/>
              </a:rPr>
              <a:t> et </a:t>
            </a:r>
            <a:r>
              <a:rPr lang="en-US" altLang="en-US" err="1">
                <a:solidFill>
                  <a:srgbClr val="000000"/>
                </a:solidFill>
                <a:latin typeface="Calibri"/>
                <a:ea typeface="MS PGothic"/>
                <a:cs typeface="Calibri"/>
              </a:rPr>
              <a:t>faciles</a:t>
            </a:r>
            <a:r>
              <a:rPr lang="en-US" altLang="en-US">
                <a:solidFill>
                  <a:srgbClr val="000000"/>
                </a:solidFill>
                <a:latin typeface="Calibri"/>
                <a:ea typeface="MS PGothic"/>
                <a:cs typeface="Calibri"/>
              </a:rPr>
              <a:t> à </a:t>
            </a:r>
            <a:r>
              <a:rPr lang="en-US" altLang="en-US" err="1">
                <a:solidFill>
                  <a:srgbClr val="000000"/>
                </a:solidFill>
                <a:latin typeface="Calibri"/>
                <a:ea typeface="MS PGothic"/>
                <a:cs typeface="Calibri"/>
              </a:rPr>
              <a:t>comprendre</a:t>
            </a:r>
            <a:r>
              <a:rPr lang="en-US" altLang="en-US">
                <a:solidFill>
                  <a:srgbClr val="000000"/>
                </a:solidFill>
                <a:latin typeface="Calibri"/>
                <a:ea typeface="MS PGothic"/>
                <a:cs typeface="Calibri"/>
              </a:rPr>
              <a:t>, les </a:t>
            </a:r>
            <a:r>
              <a:rPr lang="en-US" altLang="en-US" err="1">
                <a:solidFill>
                  <a:srgbClr val="000000"/>
                </a:solidFill>
                <a:latin typeface="Calibri"/>
                <a:ea typeface="MS PGothic"/>
                <a:cs typeface="Calibri"/>
              </a:rPr>
              <a:t>normes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décrivent</a:t>
            </a:r>
            <a:r>
              <a:rPr lang="en-US" altLang="en-US">
                <a:solidFill>
                  <a:srgbClr val="000000"/>
                </a:solidFill>
                <a:latin typeface="Calibri"/>
                <a:ea typeface="MS PGothic"/>
                <a:cs typeface="Calibri"/>
              </a:rPr>
              <a:t> à quoi </a:t>
            </a:r>
            <a:r>
              <a:rPr lang="en-US" altLang="en-US" err="1">
                <a:solidFill>
                  <a:srgbClr val="000000"/>
                </a:solidFill>
                <a:latin typeface="Calibri"/>
                <a:ea typeface="MS PGothic"/>
                <a:cs typeface="Calibri"/>
              </a:rPr>
              <a:t>ressemblent</a:t>
            </a:r>
            <a:r>
              <a:rPr lang="en-US" altLang="en-US">
                <a:solidFill>
                  <a:srgbClr val="000000"/>
                </a:solidFill>
                <a:latin typeface="Calibri"/>
                <a:ea typeface="MS PGothic"/>
                <a:cs typeface="Calibri"/>
              </a:rPr>
              <a:t> des </a:t>
            </a:r>
            <a:r>
              <a:rPr lang="en-US" altLang="en-US" err="1">
                <a:solidFill>
                  <a:srgbClr val="000000"/>
                </a:solidFill>
                <a:latin typeface="Calibri"/>
                <a:ea typeface="MS PGothic"/>
                <a:cs typeface="Calibri"/>
              </a:rPr>
              <a:t>soins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pour </a:t>
            </a:r>
            <a:r>
              <a:rPr lang="en-US" altLang="en-US" err="1">
                <a:solidFill>
                  <a:srgbClr val="000000"/>
                </a:solidFill>
                <a:latin typeface="Calibri"/>
                <a:ea typeface="MS PGothic"/>
                <a:cs typeface="Calibri"/>
              </a:rPr>
              <a:t>une</a:t>
            </a:r>
            <a:r>
              <a:rPr lang="en-US" altLang="en-US">
                <a:solidFill>
                  <a:srgbClr val="000000"/>
                </a:solidFill>
                <a:latin typeface="Calibri"/>
                <a:ea typeface="MS PGothic"/>
                <a:cs typeface="Calibri"/>
              </a:rPr>
              <a:t> affection </a:t>
            </a:r>
            <a:r>
              <a:rPr lang="en-US" altLang="en-US" err="1">
                <a:solidFill>
                  <a:srgbClr val="000000"/>
                </a:solidFill>
                <a:latin typeface="Calibri"/>
                <a:ea typeface="MS PGothic"/>
                <a:cs typeface="Calibri"/>
              </a:rPr>
              <a:t>ou</a:t>
            </a:r>
            <a:r>
              <a:rPr lang="en-US" altLang="en-US">
                <a:solidFill>
                  <a:srgbClr val="000000"/>
                </a:solidFill>
                <a:latin typeface="Calibri"/>
                <a:ea typeface="MS PGothic"/>
                <a:cs typeface="Calibri"/>
              </a:rPr>
              <a:t> un </a:t>
            </a:r>
            <a:r>
              <a:rPr lang="en-US" altLang="en-US" err="1">
                <a:solidFill>
                  <a:srgbClr val="000000"/>
                </a:solidFill>
                <a:latin typeface="Calibri"/>
                <a:ea typeface="MS PGothic"/>
                <a:cs typeface="Calibri"/>
              </a:rPr>
              <a:t>sujet</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en</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fonction</a:t>
            </a:r>
            <a:r>
              <a:rPr lang="en-US" altLang="en-US">
                <a:solidFill>
                  <a:srgbClr val="000000"/>
                </a:solidFill>
                <a:latin typeface="Calibri"/>
                <a:ea typeface="MS PGothic"/>
                <a:cs typeface="Calibri"/>
              </a:rPr>
              <a:t> des </a:t>
            </a:r>
            <a:r>
              <a:rPr lang="en-US" altLang="en-US" err="1">
                <a:solidFill>
                  <a:srgbClr val="000000"/>
                </a:solidFill>
                <a:latin typeface="Calibri"/>
                <a:ea typeface="MS PGothic"/>
                <a:cs typeface="Calibri"/>
              </a:rPr>
              <a:t>données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probantes</a:t>
            </a:r>
            <a:r>
              <a:rPr lang="en-US" altLang="en-US">
                <a:solidFill>
                  <a:srgbClr val="000000"/>
                </a:solidFill>
                <a:latin typeface="Calibri"/>
                <a:ea typeface="MS PGothic"/>
                <a:cs typeface="Calibri"/>
              </a:rPr>
              <a:t>.</a:t>
            </a:r>
          </a:p>
          <a:p>
            <a:pPr marL="285750" indent="-285750">
              <a:buFontTx/>
              <a:buChar char="•"/>
            </a:pPr>
            <a:r>
              <a:rPr lang="en-US" altLang="en-US" err="1">
                <a:solidFill>
                  <a:srgbClr val="000000"/>
                </a:solidFill>
                <a:latin typeface="Calibri" panose="020F0502020204030204" pitchFamily="34" charset="0"/>
                <a:cs typeface="Calibri" panose="020F0502020204030204" pitchFamily="34" charset="0"/>
              </a:rPr>
              <a:t>Chaque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norme</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qualité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est</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accompagnée</a:t>
            </a:r>
            <a:r>
              <a:rPr lang="en-US" altLang="en-US">
                <a:solidFill>
                  <a:srgbClr val="000000"/>
                </a:solidFill>
                <a:latin typeface="Calibri" panose="020F0502020204030204" pitchFamily="34" charset="0"/>
                <a:cs typeface="Calibri" panose="020F0502020204030204" pitchFamily="34" charset="0"/>
              </a:rPr>
              <a:t> des documents </a:t>
            </a:r>
            <a:r>
              <a:rPr lang="en-US" altLang="en-US" err="1">
                <a:solidFill>
                  <a:srgbClr val="000000"/>
                </a:solidFill>
                <a:latin typeface="Calibri" panose="020F0502020204030204" pitchFamily="34" charset="0"/>
                <a:cs typeface="Calibri" panose="020F0502020204030204" pitchFamily="34" charset="0"/>
              </a:rPr>
              <a:t>suivants</a:t>
            </a:r>
            <a:r>
              <a:rPr lang="en-US" altLang="en-US">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guide du patient </a:t>
            </a: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guide de </a:t>
            </a:r>
            <a:r>
              <a:rPr lang="en-US" altLang="en-US" i="1" err="1">
                <a:solidFill>
                  <a:srgbClr val="000000"/>
                </a:solidFill>
                <a:latin typeface="Calibri" panose="020F0502020204030204" pitchFamily="34" charset="0"/>
                <a:cs typeface="Calibri" panose="020F0502020204030204" pitchFamily="34" charset="0"/>
              </a:rPr>
              <a:t>démarrage</a:t>
            </a:r>
            <a:endParaRPr lang="en-US" altLang="en-US"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résumé</a:t>
            </a: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guide de </a:t>
            </a:r>
            <a:r>
              <a:rPr lang="en-US" altLang="en-US" i="1" err="1">
                <a:solidFill>
                  <a:srgbClr val="000000"/>
                </a:solidFill>
                <a:latin typeface="Calibri" panose="020F0502020204030204" pitchFamily="34" charset="0"/>
                <a:cs typeface="Calibri" panose="020F0502020204030204" pitchFamily="34" charset="0"/>
              </a:rPr>
              <a:t>mesure</a:t>
            </a:r>
            <a:endParaRPr lang="en-US" altLang="en-US"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a:solidFill>
                  <a:srgbClr val="000000"/>
                </a:solidFill>
                <a:latin typeface="Calibri"/>
                <a:ea typeface="MS PGothic"/>
                <a:cs typeface="Calibri"/>
              </a:rPr>
              <a:t>Les </a:t>
            </a:r>
            <a:r>
              <a:rPr lang="en-US" altLang="en-US" err="1">
                <a:solidFill>
                  <a:srgbClr val="000000"/>
                </a:solidFill>
                <a:latin typeface="Calibri"/>
                <a:ea typeface="MS PGothic"/>
                <a:cs typeface="Calibri"/>
              </a:rPr>
              <a:t>normes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fournissent</a:t>
            </a:r>
            <a:r>
              <a:rPr lang="en-US" altLang="en-US">
                <a:solidFill>
                  <a:srgbClr val="000000"/>
                </a:solidFill>
                <a:latin typeface="Calibri"/>
                <a:ea typeface="MS PGothic"/>
                <a:cs typeface="Calibri"/>
              </a:rPr>
              <a:t> un plan </a:t>
            </a:r>
            <a:r>
              <a:rPr lang="en-US" altLang="en-US" err="1">
                <a:solidFill>
                  <a:srgbClr val="000000"/>
                </a:solidFill>
                <a:latin typeface="Calibri"/>
                <a:ea typeface="MS PGothic"/>
                <a:cs typeface="Calibri"/>
              </a:rPr>
              <a:t>d’action</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afin</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permettre</a:t>
            </a:r>
            <a:r>
              <a:rPr lang="en-US" altLang="en-US">
                <a:solidFill>
                  <a:srgbClr val="000000"/>
                </a:solidFill>
                <a:latin typeface="Calibri"/>
                <a:ea typeface="MS PGothic"/>
                <a:cs typeface="Calibri"/>
              </a:rPr>
              <a:t> au </a:t>
            </a:r>
            <a:r>
              <a:rPr lang="en-US" altLang="en-US" err="1">
                <a:solidFill>
                  <a:srgbClr val="000000"/>
                </a:solidFill>
                <a:latin typeface="Calibri"/>
                <a:ea typeface="MS PGothic"/>
                <a:cs typeface="Calibri"/>
              </a:rPr>
              <a:t>système</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soins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santé</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en</a:t>
            </a:r>
            <a:r>
              <a:rPr lang="en-US" altLang="en-US">
                <a:solidFill>
                  <a:srgbClr val="000000"/>
                </a:solidFill>
                <a:latin typeface="Calibri"/>
                <a:ea typeface="MS PGothic"/>
                <a:cs typeface="Calibri"/>
              </a:rPr>
              <a:t> Ontario de </a:t>
            </a:r>
            <a:r>
              <a:rPr lang="en-US" altLang="en-US" err="1">
                <a:solidFill>
                  <a:srgbClr val="000000"/>
                </a:solidFill>
                <a:latin typeface="Calibri"/>
                <a:ea typeface="MS PGothic"/>
                <a:cs typeface="Calibri"/>
              </a:rPr>
              <a:t>mieux</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fonctionner</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faciliter</a:t>
            </a:r>
            <a:r>
              <a:rPr lang="en-US" altLang="en-US">
                <a:solidFill>
                  <a:srgbClr val="000000"/>
                </a:solidFill>
                <a:latin typeface="Calibri"/>
                <a:ea typeface="MS PGothic"/>
                <a:cs typeface="Calibri"/>
              </a:rPr>
              <a:t> les transitions </a:t>
            </a:r>
            <a:r>
              <a:rPr lang="en-US" altLang="en-US" err="1">
                <a:solidFill>
                  <a:srgbClr val="000000"/>
                </a:solidFill>
                <a:latin typeface="Calibri"/>
                <a:ea typeface="MS PGothic"/>
                <a:cs typeface="Calibri"/>
              </a:rPr>
              <a:t>harmonieuses</a:t>
            </a:r>
            <a:r>
              <a:rPr lang="en-US" altLang="en-US">
                <a:solidFill>
                  <a:srgbClr val="000000"/>
                </a:solidFill>
                <a:latin typeface="Calibri"/>
                <a:ea typeface="MS PGothic"/>
                <a:cs typeface="Calibri"/>
              </a:rPr>
              <a:t> et de </a:t>
            </a:r>
            <a:r>
              <a:rPr lang="en-US" altLang="en-US" err="1">
                <a:solidFill>
                  <a:srgbClr val="000000"/>
                </a:solidFill>
                <a:latin typeface="Calibri"/>
                <a:ea typeface="MS PGothic"/>
                <a:cs typeface="Calibri"/>
              </a:rPr>
              <a:t>s’assurer</a:t>
            </a:r>
            <a:r>
              <a:rPr lang="en-US" altLang="en-US">
                <a:solidFill>
                  <a:srgbClr val="000000"/>
                </a:solidFill>
                <a:latin typeface="Calibri"/>
                <a:ea typeface="MS PGothic"/>
                <a:cs typeface="Calibri"/>
              </a:rPr>
              <a:t> que les patients </a:t>
            </a:r>
            <a:r>
              <a:rPr lang="en-US" altLang="en-US" err="1">
                <a:solidFill>
                  <a:srgbClr val="000000"/>
                </a:solidFill>
                <a:latin typeface="Calibri"/>
                <a:ea typeface="MS PGothic"/>
                <a:cs typeface="Calibri"/>
              </a:rPr>
              <a:t>reçoivent</a:t>
            </a:r>
            <a:r>
              <a:rPr lang="en-US" altLang="en-US">
                <a:solidFill>
                  <a:srgbClr val="000000"/>
                </a:solidFill>
                <a:latin typeface="Calibri"/>
                <a:ea typeface="MS PGothic"/>
                <a:cs typeface="Calibri"/>
              </a:rPr>
              <a:t> les </a:t>
            </a:r>
            <a:r>
              <a:rPr lang="en-US" altLang="en-US" err="1">
                <a:solidFill>
                  <a:srgbClr val="000000"/>
                </a:solidFill>
                <a:latin typeface="Calibri"/>
                <a:ea typeface="MS PGothic"/>
                <a:cs typeface="Calibri"/>
              </a:rPr>
              <a:t>mêmes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soins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supérieure, </a:t>
            </a:r>
            <a:r>
              <a:rPr lang="en-US" altLang="en-US" err="1">
                <a:solidFill>
                  <a:srgbClr val="000000"/>
                </a:solidFill>
                <a:latin typeface="Calibri"/>
                <a:ea typeface="MS PGothic"/>
                <a:cs typeface="Calibri"/>
              </a:rPr>
              <a:t>quel</a:t>
            </a:r>
            <a:r>
              <a:rPr lang="en-US" altLang="en-US">
                <a:solidFill>
                  <a:srgbClr val="000000"/>
                </a:solidFill>
                <a:latin typeface="Calibri"/>
                <a:ea typeface="MS PGothic"/>
                <a:cs typeface="Calibri"/>
              </a:rPr>
              <a:t> que </a:t>
            </a:r>
            <a:r>
              <a:rPr lang="en-US" altLang="en-US" err="1">
                <a:solidFill>
                  <a:srgbClr val="000000"/>
                </a:solidFill>
                <a:latin typeface="Calibri"/>
                <a:ea typeface="MS PGothic"/>
                <a:cs typeface="Calibri"/>
              </a:rPr>
              <a:t>soit</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l’endroit</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où</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ils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vivent</a:t>
            </a:r>
            <a:r>
              <a:rPr lang="en-US" altLang="en-US">
                <a:solidFill>
                  <a:srgbClr val="000000"/>
                </a:solidFill>
                <a:latin typeface="Calibri"/>
                <a:ea typeface="MS PGothic"/>
                <a:cs typeface="Calibri"/>
              </a:rPr>
              <a:t>.</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49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233294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50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791731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51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40300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52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566931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53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2750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54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27819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55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408222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56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83401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57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203356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58</a:t>
            </a:fld>
            <a:endParaRPr lang="en-CA" altLang="en-US"/>
          </a:p>
        </p:txBody>
      </p:sp>
    </p:spTree>
    <p:extLst>
      <p:ext uri="{BB962C8B-B14F-4D97-AF65-F5344CB8AC3E}">
        <p14:creationId xmlns:p14="http://schemas.microsoft.com/office/powerpoint/2010/main" val="308969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rgbClr val="FFFF00"/>
                </a:solidFill>
                <a:effectLst/>
                <a:latin typeface="Calibri" pitchFamily="68" charset="0"/>
                <a:ea typeface="MS PGothic" panose="020B0600070205080204" pitchFamily="34" charset="-128"/>
                <a:cs typeface="ＭＳ Ｐゴシック" pitchFamily="68" charset="-128"/>
              </a:rPr>
              <a:t>Le Comité consultatif sur la norme de qualité des troubles liés à l’alcool</a:t>
            </a:r>
            <a:r>
              <a:rPr lang="fr-CA" sz="1200" kern="1200">
                <a:solidFill>
                  <a:schemeClr val="tx1"/>
                </a:solidFill>
                <a:effectLst/>
                <a:latin typeface="Calibri" pitchFamily="68" charset="0"/>
                <a:ea typeface="MS PGothic" panose="020B0600070205080204" pitchFamily="34" charset="-128"/>
                <a:cs typeface="ＭＳ Ｐゴシック" pitchFamily="68" charset="-128"/>
              </a:rPr>
              <a:t> a défini certains objectifs généraux pour cette norme de qualité.  </a:t>
            </a:r>
            <a:r>
              <a:rPr lang="fr-FR" sz="1200" kern="120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59</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60</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61</a:t>
            </a:fld>
            <a:endParaRPr lang="en-CA" altLang="en-US">
              <a:solidFill>
                <a:srgbClr val="000000"/>
              </a:solidFill>
            </a:endParaRPr>
          </a:p>
        </p:txBody>
      </p:sp>
    </p:spTree>
    <p:extLst>
      <p:ext uri="{BB962C8B-B14F-4D97-AF65-F5344CB8AC3E}">
        <p14:creationId xmlns:p14="http://schemas.microsoft.com/office/powerpoint/2010/main" val="31592234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62</a:t>
            </a:fld>
            <a:endParaRPr lang="en-CA" altLang="en-US">
              <a:solidFill>
                <a:srgbClr val="000000"/>
              </a:solidFill>
            </a:endParaRPr>
          </a:p>
        </p:txBody>
      </p:sp>
    </p:spTree>
    <p:extLst>
      <p:ext uri="{BB962C8B-B14F-4D97-AF65-F5344CB8AC3E}">
        <p14:creationId xmlns:p14="http://schemas.microsoft.com/office/powerpoint/2010/main" val="15310498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chemeClr val="tx1"/>
                </a:solidFill>
                <a:effectLst/>
                <a:latin typeface="Calibri" pitchFamily="68" charset="0"/>
                <a:ea typeface="MS PGothic" panose="020B0600070205080204" pitchFamily="34" charset="-128"/>
                <a:cs typeface="ＭＳ Ｐゴシック" pitchFamily="68" charset="-128"/>
              </a:rPr>
              <a:t>Chaque énoncé de qualité de la norme est accompagné d'un ou de plusieurs indicateurs. Ces indicateurs visent à orienter la mesure des efforts d’amélioration de la qualité liés à la mise en œuvre des énoncés. </a:t>
            </a:r>
          </a:p>
          <a:p>
            <a:endParaRPr lang="en-US" sz="1200" b="0" kern="120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63</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rgbClr val="FFFF00"/>
                </a:solidFill>
                <a:effectLst/>
                <a:latin typeface="Calibri" pitchFamily="68" charset="0"/>
                <a:ea typeface="MS PGothic" panose="020B0600070205080204" pitchFamily="34" charset="-128"/>
                <a:cs typeface="ＭＳ Ｐゴシック" pitchFamily="68" charset="-128"/>
              </a:rPr>
              <a:t>Le Comité consultatif sur la norme de qualité des troubles liés à l’alcool</a:t>
            </a:r>
            <a:r>
              <a:rPr lang="fr-CA" sz="1200" kern="1200">
                <a:solidFill>
                  <a:schemeClr val="tx1"/>
                </a:solidFill>
                <a:effectLst/>
                <a:latin typeface="Calibri" pitchFamily="68" charset="0"/>
                <a:ea typeface="MS PGothic" panose="020B0600070205080204" pitchFamily="34" charset="-128"/>
                <a:cs typeface="ＭＳ Ｐゴシック" pitchFamily="68" charset="-128"/>
              </a:rPr>
              <a:t> a défini certains objectifs généraux pour cette norme de qualité.  </a:t>
            </a:r>
            <a:r>
              <a:rPr lang="fr-FR" sz="1200" kern="120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64</a:t>
            </a:fld>
            <a:endParaRPr lang="en-CA" altLang="en-US"/>
          </a:p>
        </p:txBody>
      </p:sp>
    </p:spTree>
    <p:extLst>
      <p:ext uri="{BB962C8B-B14F-4D97-AF65-F5344CB8AC3E}">
        <p14:creationId xmlns:p14="http://schemas.microsoft.com/office/powerpoint/2010/main" val="34850745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65</a:t>
            </a:fld>
            <a:endParaRPr lang="en-CA" altLang="en-US">
              <a:solidFill>
                <a:srgbClr val="000000"/>
              </a:solidFill>
            </a:endParaRPr>
          </a:p>
        </p:txBody>
      </p:sp>
    </p:spTree>
    <p:extLst>
      <p:ext uri="{BB962C8B-B14F-4D97-AF65-F5344CB8AC3E}">
        <p14:creationId xmlns:p14="http://schemas.microsoft.com/office/powerpoint/2010/main" val="28959453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chemeClr val="tx1"/>
                </a:solidFill>
                <a:effectLst/>
                <a:latin typeface="Calibri" pitchFamily="68" charset="0"/>
                <a:ea typeface="MS PGothic" panose="020B0600070205080204" pitchFamily="34" charset="-128"/>
                <a:cs typeface="ＭＳ Ｐゴシック" pitchFamily="68" charset="-128"/>
              </a:rPr>
              <a:t>Chaque énoncé de qualité de la norme est accompagné d'un ou de plusieurs indicateurs. Ces indicateurs visent à orienter la mesure des efforts d’amélioration de la qualité liés à la mise en œuvre des énoncés. </a:t>
            </a:r>
          </a:p>
          <a:p>
            <a:endParaRPr lang="en-US" sz="1200" b="0" kern="120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66</a:t>
            </a:fld>
            <a:endParaRPr lang="en-CA" altLang="en-US">
              <a:solidFill>
                <a:srgbClr val="000000"/>
              </a:solidFill>
            </a:endParaRPr>
          </a:p>
        </p:txBody>
      </p:sp>
    </p:spTree>
    <p:extLst>
      <p:ext uri="{BB962C8B-B14F-4D97-AF65-F5344CB8AC3E}">
        <p14:creationId xmlns:p14="http://schemas.microsoft.com/office/powerpoint/2010/main" val="20024640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67</a:t>
            </a:fld>
            <a:endParaRPr lang="en-CA" altLang="en-US"/>
          </a:p>
        </p:txBody>
      </p:sp>
    </p:spTree>
    <p:extLst>
      <p:ext uri="{BB962C8B-B14F-4D97-AF65-F5344CB8AC3E}">
        <p14:creationId xmlns:p14="http://schemas.microsoft.com/office/powerpoint/2010/main" val="39034977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68</a:t>
            </a:fld>
            <a:endParaRPr lang="en-CA" altLang="en-US"/>
          </a:p>
        </p:txBody>
      </p:sp>
    </p:spTree>
    <p:extLst>
      <p:ext uri="{BB962C8B-B14F-4D97-AF65-F5344CB8AC3E}">
        <p14:creationId xmlns:p14="http://schemas.microsoft.com/office/powerpoint/2010/main" val="78429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aidants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du patient</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tant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conversation des patients</a:t>
            </a: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7</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693518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6" name="Picture 5">
            <a:extLst>
              <a:ext uri="{FF2B5EF4-FFF2-40B4-BE49-F238E27FC236}">
                <a16:creationId xmlns:a16="http://schemas.microsoft.com/office/drawing/2014/main" id="{7D100064-E503-4A11-B387-824DF9692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7084095" y="3924300"/>
            <a:ext cx="1771276" cy="612293"/>
          </a:xfrm>
          <a:prstGeom prst="rect">
            <a:avLst/>
          </a:prstGeom>
          <a:noFill/>
          <a:ln>
            <a:noFill/>
          </a:ln>
        </p:spPr>
      </p:pic>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_quote">
    <p:spTree>
      <p:nvGrpSpPr>
        <p:cNvPr id="1" name=""/>
        <p:cNvGrpSpPr/>
        <p:nvPr/>
      </p:nvGrpSpPr>
      <p:grpSpPr>
        <a:xfrm>
          <a:off x="0" y="0"/>
          <a:ext cx="0" cy="0"/>
          <a:chOff x="0" y="0"/>
          <a:chExt cx="0" cy="0"/>
        </a:xfrm>
      </p:grpSpPr>
      <p:sp>
        <p:nvSpPr>
          <p:cNvPr id="2" name="Title 1"/>
          <p:cNvSpPr>
            <a:spLocks noGrp="1"/>
          </p:cNvSpPr>
          <p:nvPr>
            <p:ph type="title"/>
          </p:nvPr>
        </p:nvSpPr>
        <p:spPr>
          <a:xfrm>
            <a:off x="722314" y="1815667"/>
            <a:ext cx="6081935" cy="1021556"/>
          </a:xfrm>
        </p:spPr>
        <p:txBody>
          <a:bodyPr anchor="t"/>
          <a:lstStyle>
            <a:lvl1pPr algn="l">
              <a:lnSpc>
                <a:spcPts val="2925"/>
              </a:lnSpc>
              <a:spcAft>
                <a:spcPts val="900"/>
              </a:spcAft>
              <a:defRPr sz="2700" b="1" cap="none">
                <a:solidFill>
                  <a:schemeClr val="tx1"/>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4856" y="4567497"/>
            <a:ext cx="1259632" cy="597167"/>
          </a:xfrm>
          <a:prstGeom prst="rect">
            <a:avLst/>
          </a:prstGeom>
        </p:spPr>
      </p:pic>
      <p:sp>
        <p:nvSpPr>
          <p:cNvPr id="4" name="TextBox 3"/>
          <p:cNvSpPr txBox="1"/>
          <p:nvPr userDrawn="1"/>
        </p:nvSpPr>
        <p:spPr>
          <a:xfrm>
            <a:off x="7156825" y="-11206"/>
            <a:ext cx="1191352" cy="2977738"/>
          </a:xfrm>
          <a:prstGeom prst="rect">
            <a:avLst/>
          </a:prstGeom>
          <a:noFill/>
        </p:spPr>
        <p:txBody>
          <a:bodyPr wrap="none" rtlCol="0">
            <a:spAutoFit/>
          </a:bodyPr>
          <a:lstStyle/>
          <a:p>
            <a:r>
              <a:rPr lang="en-US" sz="18750" u="none">
                <a:solidFill>
                  <a:schemeClr val="tx2"/>
                </a:solidFill>
                <a:latin typeface="ITC Century Std Book"/>
                <a:cs typeface="ITC Century Std Book"/>
              </a:rPr>
              <a:t>”</a:t>
            </a:r>
          </a:p>
        </p:txBody>
      </p:sp>
      <p:sp>
        <p:nvSpPr>
          <p:cNvPr id="3" name="TextBox 2">
            <a:extLst>
              <a:ext uri="{FF2B5EF4-FFF2-40B4-BE49-F238E27FC236}">
                <a16:creationId xmlns:a16="http://schemas.microsoft.com/office/drawing/2014/main" id="{08173EB5-6E37-6A8B-8AD6-B283E815067F}"/>
              </a:ext>
            </a:extLst>
          </p:cNvPr>
          <p:cNvSpPr txBox="1"/>
          <p:nvPr userDrawn="1"/>
        </p:nvSpPr>
        <p:spPr>
          <a:xfrm>
            <a:off x="7814777" y="479330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sp>
        <p:nvSpPr>
          <p:cNvPr id="6" name="Rectangle 5">
            <a:extLst>
              <a:ext uri="{FF2B5EF4-FFF2-40B4-BE49-F238E27FC236}">
                <a16:creationId xmlns:a16="http://schemas.microsoft.com/office/drawing/2014/main" id="{C78635DC-7AEE-C0E1-BB8B-ADA41C76AE26}"/>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9" name="Picture 8">
            <a:extLst>
              <a:ext uri="{FF2B5EF4-FFF2-40B4-BE49-F238E27FC236}">
                <a16:creationId xmlns:a16="http://schemas.microsoft.com/office/drawing/2014/main" id="{533EE325-9F00-4972-AD38-BF5F5B74B4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250733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Raleway" pitchFamily="2" charset="0"/>
              </a:defRPr>
            </a:lvl1pPr>
          </a:lstStyle>
          <a:p>
            <a:fld id="{CE2D9F10-9B8B-6449-AE9C-5491A74E0718}" type="datetimeFigureOut">
              <a:rPr lang="en-US" smtClean="0"/>
              <a:pPr/>
              <a:t>5/2/2023</a:t>
            </a:fld>
            <a:endParaRPr lang="en-US"/>
          </a:p>
        </p:txBody>
      </p:sp>
      <p:sp>
        <p:nvSpPr>
          <p:cNvPr id="5" name="Footer Placeholder 4"/>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aleway" pitchFamily="2" charset="0"/>
              </a:defRPr>
            </a:lvl1pPr>
          </a:lstStyle>
          <a:p>
            <a:fld id="{9EDB5DC2-4376-BF46-A122-797D57CA887C}" type="slidenum">
              <a:rPr lang="en-US" smtClean="0"/>
              <a:pPr/>
              <a:t>‹#›</a:t>
            </a:fld>
            <a:endParaRPr lang="en-US"/>
          </a:p>
        </p:txBody>
      </p:sp>
    </p:spTree>
    <p:extLst>
      <p:ext uri="{BB962C8B-B14F-4D97-AF65-F5344CB8AC3E}">
        <p14:creationId xmlns:p14="http://schemas.microsoft.com/office/powerpoint/2010/main" val="33527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7" name="Picture 6">
            <a:extLst>
              <a:ext uri="{FF2B5EF4-FFF2-40B4-BE49-F238E27FC236}">
                <a16:creationId xmlns:a16="http://schemas.microsoft.com/office/drawing/2014/main" id="{4FDD9763-7EB9-480A-828E-12C81B485A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a:t>Click to edit Master text styles</a:t>
            </a:r>
            <a:endParaRPr lang="en-CA"/>
          </a:p>
        </p:txBody>
      </p:sp>
      <p:pic>
        <p:nvPicPr>
          <p:cNvPr id="7" name="Picture 6">
            <a:extLst>
              <a:ext uri="{FF2B5EF4-FFF2-40B4-BE49-F238E27FC236}">
                <a16:creationId xmlns:a16="http://schemas.microsoft.com/office/drawing/2014/main" id="{25D67995-4948-4C72-A026-736503A383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05791C02-F2BA-429E-87D4-179D922F49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67369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lvl1pPr>
              <a:defRPr>
                <a:latin typeface="Raleway" pitchFamily="2" charset="0"/>
              </a:defRPr>
            </a:lvl1pPr>
          </a:lstStyle>
          <a:p>
            <a:fld id="{7C168D28-9C6A-8D48-B7F5-3AF471BC95E1}" type="datetimeFigureOut">
              <a:rPr lang="en-US" smtClean="0"/>
              <a:pPr/>
              <a:t>5/2/2023</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chemeClr val="tx1"/>
                </a:solidFill>
                <a:latin typeface="Raleway" pitchFamily="2" charset="0"/>
              </a:defRPr>
            </a:lvl1pPr>
          </a:lstStyle>
          <a:p>
            <a:fld id="{B869D1F6-CCE9-2E47-9A77-EEFFC8AF0AA6}" type="slidenum">
              <a:rPr lang="en-US" smtClean="0"/>
              <a:pPr/>
              <a:t>‹#›</a:t>
            </a:fld>
            <a:endParaRPr lang="en-US"/>
          </a:p>
        </p:txBody>
      </p:sp>
    </p:spTree>
    <p:extLst>
      <p:ext uri="{BB962C8B-B14F-4D97-AF65-F5344CB8AC3E}">
        <p14:creationId xmlns:p14="http://schemas.microsoft.com/office/powerpoint/2010/main" val="971909287"/>
      </p:ext>
    </p:extLst>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4765346"/>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sp>
        <p:nvSpPr>
          <p:cNvPr id="5" name="Title 1"/>
          <p:cNvSpPr>
            <a:spLocks noGrp="1"/>
          </p:cNvSpPr>
          <p:nvPr>
            <p:ph type="title"/>
          </p:nvPr>
        </p:nvSpPr>
        <p:spPr>
          <a:xfrm>
            <a:off x="457200" y="205979"/>
            <a:ext cx="8244584" cy="874432"/>
          </a:xfrm>
        </p:spPr>
        <p:txBody>
          <a:bodyPr anchor="ctr"/>
          <a:lstStyle>
            <a:lvl1pPr>
              <a:defRPr>
                <a:solidFill>
                  <a:schemeClr val="tx1"/>
                </a:solidFill>
              </a:defRPr>
            </a:lvl1pPr>
          </a:lstStyle>
          <a:p>
            <a:r>
              <a:rPr lang="en-US"/>
              <a:t>Click to edit Master title style</a:t>
            </a:r>
            <a:endParaRPr lang="en-CA"/>
          </a:p>
        </p:txBody>
      </p:sp>
      <p:sp>
        <p:nvSpPr>
          <p:cNvPr id="3" name="Rectangle 2">
            <a:extLst>
              <a:ext uri="{FF2B5EF4-FFF2-40B4-BE49-F238E27FC236}">
                <a16:creationId xmlns:a16="http://schemas.microsoft.com/office/drawing/2014/main" id="{1A9EEAEA-6CEE-8FFD-CFFE-874BD7E95225}"/>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6" name="Picture 5">
            <a:extLst>
              <a:ext uri="{FF2B5EF4-FFF2-40B4-BE49-F238E27FC236}">
                <a16:creationId xmlns:a16="http://schemas.microsoft.com/office/drawing/2014/main" id="{208325FF-F7DE-41CB-ADBD-1417FAE9A4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28118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485775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2"/>
                </a:solidFill>
                <a:latin typeface="+mn-lt"/>
                <a:cs typeface="Calibri" panose="020F0502020204030204" pitchFamily="34" charset="0"/>
              </a:rPr>
              <a:pPr algn="r" eaLnBrk="1" hangingPunct="1">
                <a:spcBef>
                  <a:spcPct val="50000"/>
                </a:spcBef>
              </a:pPr>
              <a:t>‹#›</a:t>
            </a:fld>
            <a:endParaRPr lang="en-US" altLang="en-US" sz="1100" b="0" u="none">
              <a:solidFill>
                <a:schemeClr val="tx2"/>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9AA0312F-C07D-47A0-0F43-8036CB5F3172}"/>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5" name="Picture 4">
            <a:extLst>
              <a:ext uri="{FF2B5EF4-FFF2-40B4-BE49-F238E27FC236}">
                <a16:creationId xmlns:a16="http://schemas.microsoft.com/office/drawing/2014/main" id="{ED129198-54BF-4076-A372-A5527039F0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1613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9" name="TextBox 8"/>
          <p:cNvSpPr txBox="1"/>
          <p:nvPr userDrawn="1"/>
        </p:nvSpPr>
        <p:spPr>
          <a:xfrm>
            <a:off x="7724259" y="4765347"/>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
        <p:nvSpPr>
          <p:cNvPr id="5" name="Title 1">
            <a:extLst>
              <a:ext uri="{FF2B5EF4-FFF2-40B4-BE49-F238E27FC236}">
                <a16:creationId xmlns:a16="http://schemas.microsoft.com/office/drawing/2014/main" id="{46904182-53F1-D854-87CC-C32B3275D116}"/>
              </a:ext>
            </a:extLst>
          </p:cNvPr>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6" name="Rectangle 5">
            <a:extLst>
              <a:ext uri="{FF2B5EF4-FFF2-40B4-BE49-F238E27FC236}">
                <a16:creationId xmlns:a16="http://schemas.microsoft.com/office/drawing/2014/main" id="{191A28CB-1EAA-7404-B038-A85ACA4BF678}"/>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90518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2" r:id="rId4"/>
    <p:sldLayoutId id="2147484572" r:id="rId5"/>
    <p:sldLayoutId id="2147484583" r:id="rId6"/>
    <p:sldLayoutId id="2147484584" r:id="rId7"/>
    <p:sldLayoutId id="2147484585" r:id="rId8"/>
    <p:sldLayoutId id="2147484586" r:id="rId9"/>
    <p:sldLayoutId id="2147484587" r:id="rId10"/>
    <p:sldLayoutId id="2147484588" r:id="rId11"/>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5.xml"/><Relationship Id="rId7" Type="http://schemas.openxmlformats.org/officeDocument/2006/relationships/notesSlide" Target="../notesSlides/notesSlide1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chart" Target="../charts/chart1.xml"/><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chart" Target="../charts/chart2.xml"/><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6.xml"/><Relationship Id="rId7" Type="http://schemas.openxmlformats.org/officeDocument/2006/relationships/hyperlink" Target="https://www.ices.on.ca/Newsroom/News-Releases/2020/Suicide-rate-for-people-with-schizophrenia-spectrum-disorders-170-times-higher-than-the-general" TargetMode="Externa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27.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0.xml"/><Relationship Id="rId7" Type="http://schemas.openxmlformats.org/officeDocument/2006/relationships/image" Target="../media/image2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hyperlink" Target="https://www.ices.on.ca/Publications/Atlases-and-Reports/2021/Mental-Health-and-Addictions-System-Performance-in-Ontario-2021-Scorecard" TargetMode="Externa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chart" Target="../charts/chart3.xml"/><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chart" Target="../charts/chart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chart" Target="../charts/chart4.xml"/><Relationship Id="rId5" Type="http://schemas.openxmlformats.org/officeDocument/2006/relationships/tags" Target="../tags/tag38.xml"/><Relationship Id="rId10" Type="http://schemas.openxmlformats.org/officeDocument/2006/relationships/notesSlide" Target="../notesSlides/notesSlide20.xml"/><Relationship Id="rId4" Type="http://schemas.openxmlformats.org/officeDocument/2006/relationships/tags" Target="../tags/tag37.xml"/><Relationship Id="rId9"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chart" Target="../charts/chart6.xml"/><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chart" Target="../charts/chart7.xml"/><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chart" Target="../charts/chart8.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tags" Target="../tags/tag5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5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55.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68.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6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www.hqontario.ca/Am&#233;liorer-les-soins-gr&#226;ce-aux-donn&#233;es-probantes/Normes-de-qualit&#233;/Voir-toutes-les-normes-de-qualit&#233;/Schizophr&#233;nie-soins-fournis-dans-les-h&#244;pitaux" TargetMode="External"/><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9.xml"/><Relationship Id="rId1" Type="http://schemas.openxmlformats.org/officeDocument/2006/relationships/tags" Target="../tags/tag85.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9.xml"/><Relationship Id="rId1" Type="http://schemas.openxmlformats.org/officeDocument/2006/relationships/tags" Target="../tags/tag90.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EC5C2D-571A-E9B5-3887-C377B1F83185}"/>
              </a:ext>
            </a:extLst>
          </p:cNvPr>
          <p:cNvSpPr/>
          <p:nvPr/>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2">
            <a:extLst>
              <a:ext uri="{FF2B5EF4-FFF2-40B4-BE49-F238E27FC236}">
                <a16:creationId xmlns:a16="http://schemas.microsoft.com/office/drawing/2014/main" id="{5E462B3C-C602-2DE2-ADF1-4621E0A5A88B}"/>
              </a:ext>
            </a:extLst>
          </p:cNvPr>
          <p:cNvSpPr txBox="1">
            <a:spLocks noChangeArrowheads="1"/>
          </p:cNvSpPr>
          <p:nvPr/>
        </p:nvSpPr>
        <p:spPr bwMode="auto">
          <a:xfrm>
            <a:off x="554491" y="465544"/>
            <a:ext cx="8379115" cy="221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4309"/>
              </a:lnSpc>
            </a:pPr>
            <a:r>
              <a:rPr lang="fr-CA" sz="4000" b="1" u="none">
                <a:latin typeface="Calibri"/>
                <a:ea typeface="MS PGothic"/>
                <a:cs typeface="Calibri"/>
              </a:rPr>
              <a:t>Norme de qualité </a:t>
            </a:r>
            <a:br>
              <a:rPr lang="fr-CA" sz="4000" b="1" u="none">
                <a:latin typeface="Calibri"/>
                <a:ea typeface="MS PGothic"/>
                <a:cs typeface="Calibri"/>
              </a:rPr>
            </a:br>
            <a:r>
              <a:rPr lang="fr-CA" sz="4000" b="1" u="none">
                <a:latin typeface="Calibri"/>
                <a:ea typeface="MS PGothic"/>
                <a:cs typeface="Calibri"/>
              </a:rPr>
              <a:t>sur la schizophrénie : soins destinés pour les adultes dans les hôpitaux et dans la collectivité </a:t>
            </a:r>
            <a:endParaRPr lang="en-US" sz="4000" b="1" u="none">
              <a:latin typeface="Calibri" panose="020F0502020204030204" pitchFamily="34" charset="0"/>
              <a:ea typeface="Helvetica Neue Light" panose="02000403000000020004" pitchFamily="2"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3CAEBA-2101-6C3E-ADAB-54CA82F405B1}"/>
              </a:ext>
              <a:ext uri="{C183D7F6-B498-43B3-948B-1728B52AA6E4}">
                <adec:decorative xmlns:adec="http://schemas.microsoft.com/office/drawing/2017/decorative" val="1"/>
              </a:ext>
            </a:extLst>
          </p:cNvPr>
          <p:cNvCxnSpPr>
            <a:cxnSpLocks/>
          </p:cNvCxnSpPr>
          <p:nvPr/>
        </p:nvCxnSpPr>
        <p:spPr bwMode="auto">
          <a:xfrm>
            <a:off x="554491" y="2949932"/>
            <a:ext cx="3598504" cy="0"/>
          </a:xfrm>
          <a:prstGeom prst="line">
            <a:avLst/>
          </a:prstGeom>
          <a:solidFill>
            <a:srgbClr val="FFFF00"/>
          </a:solidFill>
          <a:ln w="66675" cap="flat" cmpd="sng" algn="ctr">
            <a:solidFill>
              <a:srgbClr val="39B54A"/>
            </a:solidFill>
            <a:prstDash val="solid"/>
            <a:round/>
            <a:headEnd type="none" w="med" len="med"/>
            <a:tailEnd type="none" w="med" len="med"/>
          </a:ln>
          <a:effectLst/>
        </p:spPr>
      </p:cxnSp>
      <p:pic>
        <p:nvPicPr>
          <p:cNvPr id="9" name="Picture 8">
            <a:extLst>
              <a:ext uri="{FF2B5EF4-FFF2-40B4-BE49-F238E27FC236}">
                <a16:creationId xmlns:a16="http://schemas.microsoft.com/office/drawing/2014/main" id="{21CB48A6-1EDA-4E2B-A2DE-9EDDAF4CD3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0308" y="4186050"/>
            <a:ext cx="1776730" cy="875665"/>
          </a:xfrm>
          <a:prstGeom prst="rect">
            <a:avLst/>
          </a:prstGeom>
          <a:noFill/>
          <a:ln>
            <a:noFill/>
          </a:ln>
        </p:spPr>
      </p:pic>
      <p:pic>
        <p:nvPicPr>
          <p:cNvPr id="10" name="Picture 9">
            <a:extLst>
              <a:ext uri="{FF2B5EF4-FFF2-40B4-BE49-F238E27FC236}">
                <a16:creationId xmlns:a16="http://schemas.microsoft.com/office/drawing/2014/main" id="{2DA41B35-8C08-4E73-9A50-A08F4B2D8C5A}"/>
              </a:ext>
            </a:extLst>
          </p:cNvPr>
          <p:cNvPicPr>
            <a:picLocks noChangeAspect="1"/>
          </p:cNvPicPr>
          <p:nvPr/>
        </p:nvPicPr>
        <p:blipFill>
          <a:blip r:embed="rId5"/>
          <a:stretch>
            <a:fillRect/>
          </a:stretch>
        </p:blipFill>
        <p:spPr bwMode="auto">
          <a:xfrm>
            <a:off x="6276413" y="4315513"/>
            <a:ext cx="616738" cy="616738"/>
          </a:xfrm>
          <a:prstGeom prst="rect">
            <a:avLst/>
          </a:prstGeom>
          <a:noFill/>
          <a:ln>
            <a:noFill/>
          </a:ln>
        </p:spPr>
      </p:pic>
      <p:sp>
        <p:nvSpPr>
          <p:cNvPr id="12" name="Rectangle 2">
            <a:extLst>
              <a:ext uri="{FF2B5EF4-FFF2-40B4-BE49-F238E27FC236}">
                <a16:creationId xmlns:a16="http://schemas.microsoft.com/office/drawing/2014/main" id="{399FB2E2-8941-4E1D-88D6-AFF4AA5FCC6B}"/>
              </a:ext>
            </a:extLst>
          </p:cNvPr>
          <p:cNvSpPr txBox="1">
            <a:spLocks noChangeArrowheads="1"/>
          </p:cNvSpPr>
          <p:nvPr/>
        </p:nvSpPr>
        <p:spPr bwMode="auto">
          <a:xfrm>
            <a:off x="423952" y="3495405"/>
            <a:ext cx="8035017" cy="1566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fr-CA" sz="2800" u="none">
                <a:latin typeface="Calibri" panose="020F0502020204030204" pitchFamily="34" charset="0"/>
                <a:ea typeface="MS PGothic"/>
                <a:cs typeface="Calibri" panose="020F0502020204030204" pitchFamily="34" charset="0"/>
              </a:rPr>
              <a:t>Orienter les soins fondés sur les données probantes pour la population ontarienne</a:t>
            </a:r>
            <a:r>
              <a:rPr lang="en-US" altLang="en-US" sz="2800" u="none">
                <a:solidFill>
                  <a:srgbClr val="000000"/>
                </a:solidFill>
                <a:latin typeface="Calibri" panose="020F0502020204030204" pitchFamily="34" charset="0"/>
                <a:cs typeface="Calibri" panose="020F0502020204030204" pitchFamily="34" charset="0"/>
              </a:rPr>
              <a:t> </a:t>
            </a:r>
          </a:p>
          <a:p>
            <a:pPr>
              <a:lnSpc>
                <a:spcPts val="1980"/>
              </a:lnSpc>
              <a:spcAft>
                <a:spcPts val="600"/>
              </a:spcAft>
            </a:pPr>
            <a:endParaRPr lang="en-US" altLang="en-US" sz="1600" u="none">
              <a:solidFill>
                <a:srgbClr val="000000"/>
              </a:solidFill>
              <a:latin typeface="Calibri" panose="020F0502020204030204" pitchFamily="34" charset="0"/>
              <a:cs typeface="Calibri" panose="020F0502020204030204" pitchFamily="34" charset="0"/>
            </a:endParaRPr>
          </a:p>
          <a:p>
            <a:pPr>
              <a:lnSpc>
                <a:spcPts val="1980"/>
              </a:lnSpc>
              <a:spcAft>
                <a:spcPts val="600"/>
              </a:spcAft>
            </a:pPr>
            <a:r>
              <a:rPr lang="en-US" altLang="en-US" u="none" cap="all" spc="150">
                <a:latin typeface="Calibri" panose="020F0502020204030204" pitchFamily="34" charset="0"/>
                <a:cs typeface="Calibri" panose="020F0502020204030204" pitchFamily="34" charset="0"/>
              </a:rPr>
              <a:t>Nom du </a:t>
            </a:r>
            <a:r>
              <a:rPr lang="en-US" altLang="en-US" u="none" cap="all" spc="150" err="1">
                <a:latin typeface="Calibri" panose="020F0502020204030204" pitchFamily="34" charset="0"/>
                <a:cs typeface="Calibri" panose="020F0502020204030204" pitchFamily="34" charset="0"/>
              </a:rPr>
              <a:t>présentateur</a:t>
            </a:r>
            <a:r>
              <a:rPr lang="en-US" altLang="en-US" u="none" cap="all" spc="150">
                <a:latin typeface="Calibri" panose="020F0502020204030204" pitchFamily="34" charset="0"/>
                <a:cs typeface="Calibri" panose="020F0502020204030204" pitchFamily="34" charset="0"/>
              </a:rPr>
              <a:t> | Date</a:t>
            </a:r>
            <a:endParaRPr lang="en-CA" altLang="en-US" u="none" cap="all" spc="150">
              <a:latin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C25557C4-EDBD-CC13-2F1C-D6BF781650A7}"/>
              </a:ext>
              <a:ext uri="{C183D7F6-B498-43B3-948B-1728B52AA6E4}">
                <adec:decorative xmlns:adec="http://schemas.microsoft.com/office/drawing/2017/decorative" val="1"/>
              </a:ext>
            </a:extLst>
          </p:cNvPr>
          <p:cNvCxnSpPr>
            <a:cxnSpLocks/>
          </p:cNvCxnSpPr>
          <p:nvPr/>
        </p:nvCxnSpPr>
        <p:spPr bwMode="auto">
          <a:xfrm>
            <a:off x="554491" y="3095188"/>
            <a:ext cx="3598504" cy="0"/>
          </a:xfrm>
          <a:prstGeom prst="line">
            <a:avLst/>
          </a:prstGeom>
          <a:solidFill>
            <a:srgbClr val="FFFF00"/>
          </a:solidFill>
          <a:ln w="66675" cap="flat" cmpd="sng" algn="ctr">
            <a:solidFill>
              <a:srgbClr val="047BC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744693021"/>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40" y="691334"/>
            <a:ext cx="7252753" cy="874432"/>
          </a:xfrm>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12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Comment le système de santé peut appuyer la mise en œuvre</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44405" y="1691090"/>
            <a:ext cx="7829033" cy="788194"/>
          </a:xfrm>
        </p:spPr>
        <p:txBody>
          <a:bodyPr/>
          <a:lstStyle/>
          <a:p>
            <a:r>
              <a:rPr lang="fr-FR" sz="200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a:t>
            </a:r>
          </a:p>
          <a:p>
            <a:r>
              <a:rPr lang="fr-FR" sz="2000">
                <a:latin typeface="Calibri" panose="020F0502020204030204" pitchFamily="34" charset="0"/>
                <a:cs typeface="Calibri" panose="020F0502020204030204" pitchFamily="34" charset="0"/>
              </a:rPr>
              <a:t>Santé Ontario travaillera avec d'autres partenaires provinciaux, dont le ministère de la Santé, et les soutiendra afin de combler les lacunes au niveau du système pour soutenir la mise en œuvre des normes de qualité</a:t>
            </a:r>
            <a:endParaRPr lang="fr-CA"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4895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12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Outils de mise en œuvre</a:t>
            </a:r>
            <a:endParaRPr lang="en-US" sz="3200">
              <a:solidFill>
                <a:schemeClr val="tx1"/>
              </a:solidFill>
              <a:cs typeface="Calibri" panose="020F0502020204030204" pitchFamily="34" charset="0"/>
            </a:endParaRPr>
          </a:p>
        </p:txBody>
      </p:sp>
      <p:sp>
        <p:nvSpPr>
          <p:cNvPr id="5" name="Content Placeholder 4"/>
          <p:cNvSpPr>
            <a:spLocks noGrp="1"/>
          </p:cNvSpPr>
          <p:nvPr>
            <p:ph idx="4294967295"/>
          </p:nvPr>
        </p:nvSpPr>
        <p:spPr>
          <a:xfrm>
            <a:off x="771896" y="1187533"/>
            <a:ext cx="3239013" cy="3539042"/>
          </a:xfrm>
        </p:spPr>
        <p:txBody>
          <a:bodyPr/>
          <a:lstStyle/>
          <a:p>
            <a:pPr marL="0" indent="0">
              <a:buNone/>
            </a:pPr>
            <a:r>
              <a:rPr lang="fr-CA" sz="1600">
                <a:latin typeface="Calibri" panose="020F0502020204030204" pitchFamily="34" charset="0"/>
                <a:cs typeface="Calibri" panose="020F0502020204030204" pitchFamily="34" charset="0"/>
              </a:rPr>
              <a:t>Le </a:t>
            </a:r>
            <a:r>
              <a:rPr lang="fr-CA" sz="1600" b="1" i="1">
                <a:latin typeface="Calibri" panose="020F0502020204030204" pitchFamily="34" charset="0"/>
                <a:cs typeface="Calibri" panose="020F0502020204030204" pitchFamily="34" charset="0"/>
              </a:rPr>
              <a:t>Guide de démarrage</a:t>
            </a:r>
            <a:r>
              <a:rPr lang="fr-CA" sz="1600" b="1">
                <a:latin typeface="Calibri" panose="020F0502020204030204" pitchFamily="34" charset="0"/>
                <a:cs typeface="Calibri" panose="020F0502020204030204" pitchFamily="34" charset="0"/>
              </a:rPr>
              <a:t> :</a:t>
            </a:r>
          </a:p>
          <a:p>
            <a:pPr>
              <a:buClr>
                <a:srgbClr val="00B2E3"/>
              </a:buClr>
            </a:pPr>
            <a:r>
              <a:rPr lang="fr-CA" sz="160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160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3" name="Picture 2">
            <a:extLst>
              <a:ext uri="{FF2B5EF4-FFF2-40B4-BE49-F238E27FC236}">
                <a16:creationId xmlns:a16="http://schemas.microsoft.com/office/drawing/2014/main" id="{F6CA495C-B64F-2E7A-F785-ADD5C7D80FFA}"/>
              </a:ext>
            </a:extLst>
          </p:cNvPr>
          <p:cNvPicPr>
            <a:picLocks noChangeAspect="1"/>
          </p:cNvPicPr>
          <p:nvPr/>
        </p:nvPicPr>
        <p:blipFill>
          <a:blip r:embed="rId4"/>
          <a:srcRect/>
          <a:stretch/>
        </p:blipFill>
        <p:spPr>
          <a:xfrm>
            <a:off x="4900471" y="1401289"/>
            <a:ext cx="3561279" cy="2678159"/>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162949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3050209" y="1045040"/>
            <a:ext cx="5147522" cy="3356832"/>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1800" b="0">
                <a:solidFill>
                  <a:schemeClr val="tx1"/>
                </a:solidFill>
              </a:rPr>
            </a:br>
            <a:r>
              <a:rPr lang="en-US">
                <a:solidFill>
                  <a:schemeClr val="tx1"/>
                </a:solidFill>
                <a:latin typeface="Calibri" panose="020F0502020204030204" pitchFamily="34" charset="0"/>
                <a:cs typeface="Calibri" panose="020F0502020204030204" pitchFamily="34" charset="0"/>
              </a:rPr>
              <a:t>Quorum</a:t>
            </a:r>
            <a:endParaRPr lang="en-US">
              <a:solidFill>
                <a:schemeClr val="tx1"/>
              </a:solidFill>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970022" y="1217571"/>
            <a:ext cx="2366944" cy="3085550"/>
          </a:xfrm>
        </p:spPr>
        <p:txBody>
          <a:bodyPr/>
          <a:lstStyle/>
          <a:p>
            <a:pPr marL="0" indent="0">
              <a:buNone/>
            </a:pPr>
            <a:r>
              <a:rPr lang="fr-CA" sz="1400" b="1">
                <a:latin typeface="Calibri" panose="020F0502020204030204" pitchFamily="34" charset="0"/>
                <a:cs typeface="Calibri" panose="020F0502020204030204" pitchFamily="34" charset="0"/>
              </a:rPr>
              <a:t>Quorum </a:t>
            </a:r>
            <a:r>
              <a:rPr lang="fr-CA" sz="140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1400">
                <a:latin typeface="Calibri" panose="020F0502020204030204" pitchFamily="34" charset="0"/>
                <a:cs typeface="Calibri" panose="020F0502020204030204" pitchFamily="34" charset="0"/>
              </a:rPr>
              <a:t>La </a:t>
            </a:r>
            <a:r>
              <a:rPr lang="fr-CA" sz="1400" b="1">
                <a:solidFill>
                  <a:srgbClr val="00B2E3"/>
                </a:solidFill>
                <a:latin typeface="Calibri" panose="020F0502020204030204" pitchFamily="34" charset="0"/>
                <a:cs typeface="Calibri" panose="020F0502020204030204" pitchFamily="34" charset="0"/>
                <a:hlinkClick r:id="rId5"/>
              </a:rPr>
              <a:t>Série sur l’adoption de normes de qualité</a:t>
            </a:r>
            <a:r>
              <a:rPr lang="fr-CA" sz="1400">
                <a:latin typeface="Calibri" panose="020F0502020204030204" pitchFamily="34" charset="0"/>
                <a:cs typeface="Calibri" panose="020F0502020204030204" pitchFamily="34" charset="0"/>
              </a:rPr>
              <a:t> met en évidence les efforts déployés dans le domaine des soins de santé pour mettre en œuvre des changements et éliminer les lacunes en matière de soins liés aux normes de qualité. </a:t>
            </a:r>
          </a:p>
          <a:p>
            <a:pPr marL="0" indent="0">
              <a:buNone/>
            </a:pPr>
            <a:endParaRPr lang="en-CA" sz="1350"/>
          </a:p>
          <a:p>
            <a:pPr marL="0" indent="0">
              <a:buNone/>
            </a:pPr>
            <a:endParaRPr lang="en-CA" sz="1350"/>
          </a:p>
          <a:p>
            <a:endParaRPr lang="en-US" sz="1350"/>
          </a:p>
        </p:txBody>
      </p:sp>
      <p:sp>
        <p:nvSpPr>
          <p:cNvPr id="5" name="TextBox 4">
            <a:extLst>
              <a:ext uri="{FF2B5EF4-FFF2-40B4-BE49-F238E27FC236}">
                <a16:creationId xmlns:a16="http://schemas.microsoft.com/office/drawing/2014/main" id="{FBC3D522-E827-4C68-BC6D-2E4D09F79CAD}"/>
              </a:ext>
            </a:extLst>
          </p:cNvPr>
          <p:cNvSpPr txBox="1"/>
          <p:nvPr/>
        </p:nvSpPr>
        <p:spPr>
          <a:xfrm>
            <a:off x="1202390" y="4303121"/>
            <a:ext cx="6528056" cy="523220"/>
          </a:xfrm>
          <a:prstGeom prst="rect">
            <a:avLst/>
          </a:prstGeom>
          <a:noFill/>
        </p:spPr>
        <p:txBody>
          <a:bodyPr wrap="square" rtlCol="0">
            <a:spAutoFit/>
          </a:bodyPr>
          <a:lstStyle/>
          <a:p>
            <a:pPr defTabSz="342900">
              <a:defRPr/>
            </a:pPr>
            <a:endParaRPr lang="en-CA" u="none">
              <a:solidFill>
                <a:srgbClr val="000000"/>
              </a:solidFill>
              <a:latin typeface="Calibri" panose="020F0502020204030204" pitchFamily="34" charset="0"/>
              <a:cs typeface="Calibri" panose="020F0502020204030204" pitchFamily="34" charset="0"/>
            </a:endParaRPr>
          </a:p>
          <a:p>
            <a:pPr lvl="0" algn="ctr">
              <a:defRPr/>
            </a:pPr>
            <a:r>
              <a:rPr lang="en-US" b="1">
                <a:solidFill>
                  <a:srgbClr val="047BC1"/>
                </a:solidFill>
                <a:latin typeface="Calibri" panose="020F0502020204030204" pitchFamily="34" charset="0"/>
                <a:cs typeface="Calibri" panose="020F0502020204030204" pitchFamily="34" charset="0"/>
              </a:rPr>
              <a:t>quorum.hqontario.ca</a:t>
            </a:r>
            <a:endParaRPr lang="en-CA" b="1" u="none">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1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775931" y="1422221"/>
            <a:ext cx="6621439" cy="1477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fr-CA" sz="3600" u="none">
                <a:solidFill>
                  <a:schemeClr val="bg1"/>
                </a:solidFill>
                <a:latin typeface="Calibri" panose="020F0502020204030204" pitchFamily="34" charset="0"/>
                <a:cs typeface="Calibri" panose="020F0502020204030204" pitchFamily="34" charset="0"/>
              </a:rPr>
              <a:t>Pourquoi avons-nous besoin d’une norme de qualité pour les adultes avec la schizophrénie</a:t>
            </a:r>
            <a:r>
              <a:rPr lang="en-CA" sz="3600" u="none">
                <a:solidFill>
                  <a:schemeClr val="bg1"/>
                </a:solidFill>
                <a:latin typeface="Calibri" panose="020F0502020204030204" pitchFamily="34" charset="0"/>
                <a:cs typeface="Calibri" panose="020F0502020204030204" pitchFamily="34" charset="0"/>
              </a:rPr>
              <a:t>?</a:t>
            </a:r>
            <a:br>
              <a:rPr lang="en-US" sz="3600" u="none" kern="0">
                <a:solidFill>
                  <a:schemeClr val="bg1"/>
                </a:solidFill>
                <a:latin typeface="Calibri" panose="020F0502020204030204" pitchFamily="34" charset="0"/>
                <a:cs typeface="Calibri" panose="020F0502020204030204" pitchFamily="34" charset="0"/>
              </a:rPr>
            </a:br>
            <a:endParaRPr lang="en-US" sz="3600" u="none" kern="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9717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4FF1F0-53AE-7B29-3ED7-BB2411BB2219}"/>
              </a:ext>
            </a:extLst>
          </p:cNvPr>
          <p:cNvSpPr txBox="1"/>
          <p:nvPr>
            <p:custDataLst>
              <p:tags r:id="rId1"/>
            </p:custDataLst>
          </p:nvPr>
        </p:nvSpPr>
        <p:spPr>
          <a:xfrm>
            <a:off x="3998844" y="986645"/>
            <a:ext cx="4645763" cy="1446550"/>
          </a:xfrm>
          <a:prstGeom prst="rect">
            <a:avLst/>
          </a:prstGeom>
          <a:noFill/>
        </p:spPr>
        <p:txBody>
          <a:bodyPr wrap="square" lIns="91440" tIns="45720" rIns="91440" bIns="45720" anchor="t">
            <a:spAutoFit/>
          </a:bodyPr>
          <a:lstStyle/>
          <a:p>
            <a:r>
              <a:rPr lang="fr-CA" sz="1800" u="none">
                <a:latin typeface="Calibri"/>
                <a:ea typeface="MS PGothic"/>
                <a:cs typeface="Calibri"/>
              </a:rPr>
              <a:t>Environ </a:t>
            </a:r>
            <a:r>
              <a:rPr lang="fr-CA" sz="1800" b="1" u="none">
                <a:latin typeface="Calibri"/>
                <a:ea typeface="MS PGothic"/>
                <a:cs typeface="Calibri"/>
              </a:rPr>
              <a:t>1 % des Ontariens sont atteints de schizophrénie.</a:t>
            </a:r>
            <a:r>
              <a:rPr lang="fr-CA" sz="1800" u="none">
                <a:latin typeface="Calibri"/>
                <a:ea typeface="MS PGothic"/>
                <a:cs typeface="Calibri"/>
              </a:rPr>
              <a:t> Cette fréquence est plus élevée chez les hommes (1,2 %) que chez les femmes (0,9 %).</a:t>
            </a:r>
            <a:r>
              <a:rPr lang="fr-CA" sz="1800" u="none" baseline="30000">
                <a:latin typeface="Calibri"/>
                <a:ea typeface="MS PGothic"/>
                <a:cs typeface="Calibri"/>
              </a:rPr>
              <a:t>1</a:t>
            </a:r>
          </a:p>
          <a:p>
            <a:endParaRPr lang="en-US" sz="160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0050D377-49D1-88FB-C7C7-F91BB223BFD5}"/>
              </a:ext>
            </a:extLst>
          </p:cNvPr>
          <p:cNvSpPr txBox="1">
            <a:spLocks/>
          </p:cNvSpPr>
          <p:nvPr>
            <p:custDataLst>
              <p:tags r:id="rId2"/>
            </p:custDataLst>
          </p:nvPr>
        </p:nvSpPr>
        <p:spPr>
          <a:xfrm>
            <a:off x="449709" y="0"/>
            <a:ext cx="8244584" cy="874432"/>
          </a:xfrm>
          <a:prstGeom prst="rect">
            <a:avLst/>
          </a:prstGeom>
        </p:spPr>
        <p:txBody>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378"/>
            <a:r>
              <a:rPr lang="fr-CA" sz="2000" b="0"/>
              <a:t> </a:t>
            </a:r>
            <a:br>
              <a:rPr lang="fr-CA" sz="2000"/>
            </a:br>
            <a:endParaRPr lang="fr-CA" sz="2000"/>
          </a:p>
        </p:txBody>
      </p:sp>
      <p:sp>
        <p:nvSpPr>
          <p:cNvPr id="9" name="TextBox 8">
            <a:extLst>
              <a:ext uri="{FF2B5EF4-FFF2-40B4-BE49-F238E27FC236}">
                <a16:creationId xmlns:a16="http://schemas.microsoft.com/office/drawing/2014/main" id="{1653E29F-5FB6-6BFD-F4F3-AEB2997C4989}"/>
              </a:ext>
            </a:extLst>
          </p:cNvPr>
          <p:cNvSpPr txBox="1"/>
          <p:nvPr>
            <p:custDataLst>
              <p:tags r:id="rId3"/>
            </p:custDataLst>
          </p:nvPr>
        </p:nvSpPr>
        <p:spPr>
          <a:xfrm>
            <a:off x="1385849" y="4263471"/>
            <a:ext cx="7175328" cy="707886"/>
          </a:xfrm>
          <a:prstGeom prst="rect">
            <a:avLst/>
          </a:prstGeom>
          <a:noFill/>
        </p:spPr>
        <p:txBody>
          <a:bodyPr wrap="square" lIns="91440" tIns="45720" rIns="91440" bIns="45720" rtlCol="0" anchor="t">
            <a:spAutoFit/>
          </a:bodyPr>
          <a:lstStyle/>
          <a:p>
            <a:r>
              <a:rPr lang="fr-CA" sz="800" i="1" u="none">
                <a:solidFill>
                  <a:schemeClr val="tx1">
                    <a:lumMod val="50000"/>
                    <a:lumOff val="50000"/>
                  </a:schemeClr>
                </a:solidFill>
                <a:latin typeface="Calibri"/>
                <a:ea typeface="MS PGothic"/>
                <a:cs typeface="Calibri"/>
              </a:rPr>
              <a:t>Sources : </a:t>
            </a:r>
          </a:p>
          <a:p>
            <a:pPr marL="171446" indent="-171446">
              <a:buFontTx/>
              <a:buAutoNum type="arabicPeriod"/>
            </a:pPr>
            <a:r>
              <a:rPr lang="fr-CA" sz="800" u="none">
                <a:solidFill>
                  <a:schemeClr val="tx1">
                    <a:lumMod val="50000"/>
                    <a:lumOff val="50000"/>
                  </a:schemeClr>
                </a:solidFill>
                <a:latin typeface="Calibri"/>
                <a:ea typeface="MS PGothic"/>
                <a:cs typeface="Calibri"/>
              </a:rPr>
              <a:t>Agence de la santé publique du Canada. </a:t>
            </a:r>
            <a:r>
              <a:rPr lang="fr-CA" sz="800" u="none" err="1">
                <a:solidFill>
                  <a:schemeClr val="tx1">
                    <a:lumMod val="50000"/>
                    <a:lumOff val="50000"/>
                  </a:schemeClr>
                </a:solidFill>
                <a:latin typeface="Calibri"/>
                <a:ea typeface="MS PGothic"/>
                <a:cs typeface="Calibri"/>
              </a:rPr>
              <a:t>Infobase</a:t>
            </a:r>
            <a:r>
              <a:rPr lang="fr-CA" sz="800" u="none">
                <a:solidFill>
                  <a:schemeClr val="tx1">
                    <a:lumMod val="50000"/>
                    <a:lumOff val="50000"/>
                  </a:schemeClr>
                </a:solidFill>
                <a:latin typeface="Calibri"/>
                <a:ea typeface="MS PGothic"/>
                <a:cs typeface="Calibri"/>
              </a:rPr>
              <a:t> de la santé </a:t>
            </a:r>
            <a:r>
              <a:rPr lang="fr-CA" sz="800" u="none">
                <a:solidFill>
                  <a:schemeClr val="tx1">
                    <a:lumMod val="50000"/>
                    <a:lumOff val="50000"/>
                  </a:schemeClr>
                </a:solidFill>
                <a:latin typeface="Calibri" panose="020F0502020204030204" pitchFamily="34" charset="0"/>
                <a:ea typeface="MS PGothic"/>
                <a:cs typeface="Calibri" panose="020F0502020204030204" pitchFamily="34" charset="0"/>
              </a:rPr>
              <a:t>publique. </a:t>
            </a:r>
            <a:r>
              <a:rPr lang="fr-FR" sz="800" i="0" u="none">
                <a:solidFill>
                  <a:srgbClr val="7F7F7F"/>
                </a:solidFill>
                <a:effectLst/>
                <a:latin typeface="Calibri" panose="020F0502020204030204" pitchFamily="34" charset="0"/>
                <a:cs typeface="Calibri" panose="020F0502020204030204" pitchFamily="34" charset="0"/>
              </a:rPr>
              <a:t>Système canadien de surveillance des maladies chroniques (SCSMC). </a:t>
            </a:r>
            <a:r>
              <a:rPr lang="fr-CA" sz="800" u="none">
                <a:solidFill>
                  <a:schemeClr val="tx1">
                    <a:lumMod val="50000"/>
                    <a:lumOff val="50000"/>
                  </a:schemeClr>
                </a:solidFill>
                <a:latin typeface="Calibri"/>
                <a:ea typeface="MS PGothic"/>
                <a:cs typeface="Calibri"/>
              </a:rPr>
              <a:t>Consultation : mars 2023.</a:t>
            </a:r>
          </a:p>
          <a:p>
            <a:pPr marL="171446" indent="-171446">
              <a:buAutoNum type="arabicPeriod"/>
            </a:pPr>
            <a:r>
              <a:rPr lang="fr-CA" sz="800" u="none">
                <a:solidFill>
                  <a:schemeClr val="tx1">
                    <a:lumMod val="50000"/>
                    <a:lumOff val="50000"/>
                  </a:schemeClr>
                </a:solidFill>
                <a:latin typeface="Calibri"/>
                <a:ea typeface="MS PGothic"/>
                <a:cs typeface="Calibri"/>
              </a:rPr>
              <a:t>Millier A, Schmidt U, </a:t>
            </a:r>
            <a:r>
              <a:rPr lang="fr-CA" sz="800" u="none" err="1">
                <a:solidFill>
                  <a:schemeClr val="tx1">
                    <a:lumMod val="50000"/>
                    <a:lumOff val="50000"/>
                  </a:schemeClr>
                </a:solidFill>
                <a:latin typeface="Calibri"/>
                <a:ea typeface="MS PGothic"/>
                <a:cs typeface="Calibri"/>
              </a:rPr>
              <a:t>Angermeyer</a:t>
            </a:r>
            <a:r>
              <a:rPr lang="fr-CA" sz="800" u="none">
                <a:solidFill>
                  <a:schemeClr val="tx1">
                    <a:lumMod val="50000"/>
                    <a:lumOff val="50000"/>
                  </a:schemeClr>
                </a:solidFill>
                <a:latin typeface="Calibri"/>
                <a:ea typeface="MS PGothic"/>
                <a:cs typeface="Calibri"/>
              </a:rPr>
              <a:t> MC., Chauhan D, Murthy V, </a:t>
            </a:r>
            <a:r>
              <a:rPr lang="fr-CA" sz="800" u="none" err="1">
                <a:solidFill>
                  <a:schemeClr val="tx1">
                    <a:lumMod val="50000"/>
                    <a:lumOff val="50000"/>
                  </a:schemeClr>
                </a:solidFill>
                <a:latin typeface="Calibri"/>
                <a:ea typeface="MS PGothic"/>
                <a:cs typeface="Calibri"/>
              </a:rPr>
              <a:t>Toumi</a:t>
            </a:r>
            <a:r>
              <a:rPr lang="fr-CA" sz="800" u="none">
                <a:solidFill>
                  <a:schemeClr val="tx1">
                    <a:lumMod val="50000"/>
                    <a:lumOff val="50000"/>
                  </a:schemeClr>
                </a:solidFill>
                <a:latin typeface="Calibri"/>
                <a:ea typeface="MS PGothic"/>
                <a:cs typeface="Calibri"/>
              </a:rPr>
              <a:t> M, Cadi-Soussi N. </a:t>
            </a:r>
            <a:r>
              <a:rPr lang="fr-CA" sz="800" u="none" err="1">
                <a:solidFill>
                  <a:schemeClr val="tx1">
                    <a:lumMod val="50000"/>
                    <a:lumOff val="50000"/>
                  </a:schemeClr>
                </a:solidFill>
                <a:latin typeface="Calibri"/>
                <a:ea typeface="MS PGothic"/>
                <a:cs typeface="Calibri"/>
              </a:rPr>
              <a:t>Humanistic</a:t>
            </a:r>
            <a:r>
              <a:rPr lang="fr-CA" sz="800" u="none">
                <a:solidFill>
                  <a:schemeClr val="tx1">
                    <a:lumMod val="50000"/>
                    <a:lumOff val="50000"/>
                  </a:schemeClr>
                </a:solidFill>
                <a:latin typeface="Calibri"/>
                <a:ea typeface="MS PGothic"/>
                <a:cs typeface="Calibri"/>
              </a:rPr>
              <a:t> </a:t>
            </a:r>
            <a:r>
              <a:rPr lang="fr-CA" sz="800" u="none" err="1">
                <a:solidFill>
                  <a:schemeClr val="tx1">
                    <a:lumMod val="50000"/>
                    <a:lumOff val="50000"/>
                  </a:schemeClr>
                </a:solidFill>
                <a:latin typeface="Calibri"/>
                <a:ea typeface="MS PGothic"/>
                <a:cs typeface="Calibri"/>
              </a:rPr>
              <a:t>burden</a:t>
            </a:r>
            <a:r>
              <a:rPr lang="fr-CA" sz="800" u="none">
                <a:solidFill>
                  <a:schemeClr val="tx1">
                    <a:lumMod val="50000"/>
                    <a:lumOff val="50000"/>
                  </a:schemeClr>
                </a:solidFill>
                <a:latin typeface="Calibri"/>
                <a:ea typeface="MS PGothic"/>
                <a:cs typeface="Calibri"/>
              </a:rPr>
              <a:t> in </a:t>
            </a:r>
            <a:r>
              <a:rPr lang="fr-CA" sz="800" u="none" err="1">
                <a:solidFill>
                  <a:schemeClr val="tx1">
                    <a:lumMod val="50000"/>
                    <a:lumOff val="50000"/>
                  </a:schemeClr>
                </a:solidFill>
                <a:latin typeface="Calibri"/>
                <a:ea typeface="MS PGothic"/>
                <a:cs typeface="Calibri"/>
              </a:rPr>
              <a:t>schizophrenia</a:t>
            </a:r>
            <a:r>
              <a:rPr lang="fr-CA" sz="800" u="none">
                <a:solidFill>
                  <a:schemeClr val="tx1">
                    <a:lumMod val="50000"/>
                    <a:lumOff val="50000"/>
                  </a:schemeClr>
                </a:solidFill>
                <a:latin typeface="Calibri"/>
                <a:ea typeface="MS PGothic"/>
                <a:cs typeface="Calibri"/>
              </a:rPr>
              <a:t>: A </a:t>
            </a:r>
            <a:r>
              <a:rPr lang="fr-CA" sz="800" u="none" err="1">
                <a:solidFill>
                  <a:schemeClr val="tx1">
                    <a:lumMod val="50000"/>
                    <a:lumOff val="50000"/>
                  </a:schemeClr>
                </a:solidFill>
                <a:latin typeface="Calibri"/>
                <a:ea typeface="MS PGothic"/>
                <a:cs typeface="Calibri"/>
              </a:rPr>
              <a:t>literature</a:t>
            </a:r>
            <a:r>
              <a:rPr lang="fr-CA" sz="800" u="none">
                <a:solidFill>
                  <a:schemeClr val="tx1">
                    <a:lumMod val="50000"/>
                    <a:lumOff val="50000"/>
                  </a:schemeClr>
                </a:solidFill>
                <a:latin typeface="Calibri"/>
                <a:ea typeface="MS PGothic"/>
                <a:cs typeface="Calibri"/>
              </a:rPr>
              <a:t> </a:t>
            </a:r>
            <a:r>
              <a:rPr lang="fr-CA" sz="800" u="none" err="1">
                <a:solidFill>
                  <a:schemeClr val="tx1">
                    <a:lumMod val="50000"/>
                    <a:lumOff val="50000"/>
                  </a:schemeClr>
                </a:solidFill>
                <a:latin typeface="Calibri"/>
                <a:ea typeface="MS PGothic"/>
                <a:cs typeface="Calibri"/>
              </a:rPr>
              <a:t>review</a:t>
            </a:r>
            <a:r>
              <a:rPr lang="fr-CA" sz="800" u="none">
                <a:solidFill>
                  <a:schemeClr val="tx1">
                    <a:lumMod val="50000"/>
                    <a:lumOff val="50000"/>
                  </a:schemeClr>
                </a:solidFill>
                <a:latin typeface="Calibri"/>
                <a:ea typeface="MS PGothic"/>
                <a:cs typeface="Calibri"/>
              </a:rPr>
              <a:t>. (« Fardeau humain de la schizophrénie : examen de la littérature ») (En anglais seulement) Journal of </a:t>
            </a:r>
            <a:r>
              <a:rPr lang="fr-CA" sz="800" u="none" err="1">
                <a:solidFill>
                  <a:schemeClr val="tx1">
                    <a:lumMod val="50000"/>
                    <a:lumOff val="50000"/>
                  </a:schemeClr>
                </a:solidFill>
                <a:latin typeface="Calibri"/>
                <a:ea typeface="MS PGothic"/>
                <a:cs typeface="Calibri"/>
              </a:rPr>
              <a:t>Psychiatric</a:t>
            </a:r>
            <a:r>
              <a:rPr lang="fr-CA" sz="800" u="none">
                <a:solidFill>
                  <a:schemeClr val="tx1">
                    <a:lumMod val="50000"/>
                    <a:lumOff val="50000"/>
                  </a:schemeClr>
                </a:solidFill>
                <a:latin typeface="Calibri"/>
                <a:ea typeface="MS PGothic"/>
                <a:cs typeface="Calibri"/>
              </a:rPr>
              <a:t> </a:t>
            </a:r>
            <a:r>
              <a:rPr lang="fr-CA" sz="800" u="none" err="1">
                <a:solidFill>
                  <a:schemeClr val="tx1">
                    <a:lumMod val="50000"/>
                    <a:lumOff val="50000"/>
                  </a:schemeClr>
                </a:solidFill>
                <a:latin typeface="Calibri"/>
                <a:ea typeface="MS PGothic"/>
                <a:cs typeface="Calibri"/>
              </a:rPr>
              <a:t>Research</a:t>
            </a:r>
            <a:r>
              <a:rPr lang="fr-CA" sz="800" u="none">
                <a:solidFill>
                  <a:schemeClr val="tx1">
                    <a:lumMod val="50000"/>
                    <a:lumOff val="50000"/>
                  </a:schemeClr>
                </a:solidFill>
                <a:latin typeface="Calibri"/>
                <a:ea typeface="MS PGothic"/>
                <a:cs typeface="Calibri"/>
              </a:rPr>
              <a:t>. (Journal de la recherche en psychiatrie) 2014;54:85-93. </a:t>
            </a:r>
          </a:p>
        </p:txBody>
      </p:sp>
      <p:sp>
        <p:nvSpPr>
          <p:cNvPr id="10" name="TextBox 9">
            <a:extLst>
              <a:ext uri="{FF2B5EF4-FFF2-40B4-BE49-F238E27FC236}">
                <a16:creationId xmlns:a16="http://schemas.microsoft.com/office/drawing/2014/main" id="{D571AAAF-17A3-B3BD-8771-44D73743B6B2}"/>
              </a:ext>
            </a:extLst>
          </p:cNvPr>
          <p:cNvSpPr txBox="1"/>
          <p:nvPr>
            <p:custDataLst>
              <p:tags r:id="rId4"/>
            </p:custDataLst>
          </p:nvPr>
        </p:nvSpPr>
        <p:spPr>
          <a:xfrm>
            <a:off x="3998845" y="2395476"/>
            <a:ext cx="4645763" cy="1754326"/>
          </a:xfrm>
          <a:prstGeom prst="rect">
            <a:avLst/>
          </a:prstGeom>
          <a:noFill/>
        </p:spPr>
        <p:txBody>
          <a:bodyPr wrap="square" lIns="91440" tIns="45720" rIns="91440" bIns="45720" anchor="t">
            <a:spAutoFit/>
          </a:bodyPr>
          <a:lstStyle/>
          <a:p>
            <a:r>
              <a:rPr lang="fr-CA" sz="1800" u="none">
                <a:latin typeface="Calibri"/>
                <a:ea typeface="MS PGothic"/>
                <a:cs typeface="Calibri"/>
              </a:rPr>
              <a:t>Les personnes atteintes de schizophrénie sont souvent plus exposées à des risques pour leur santé physique en raison de ce trouble, et elles sont affectées par l’itinérance et la précarité du logement de façon disproportionnée.</a:t>
            </a:r>
            <a:r>
              <a:rPr lang="fr-CA" sz="1800" u="none" baseline="30000">
                <a:latin typeface="Calibri"/>
                <a:ea typeface="MS PGothic"/>
                <a:cs typeface="Calibri"/>
              </a:rPr>
              <a:t>2</a:t>
            </a:r>
          </a:p>
          <a:p>
            <a:endParaRPr lang="en-US" sz="180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698B2D8E-3B6C-8A64-F981-64EB5F7D0BB5}"/>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095375" y="1181845"/>
            <a:ext cx="19240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6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7935-7F2C-B476-84FB-BA63D9C12EA3}"/>
              </a:ext>
            </a:extLst>
          </p:cNvPr>
          <p:cNvSpPr txBox="1">
            <a:spLocks/>
          </p:cNvSpPr>
          <p:nvPr>
            <p:custDataLst>
              <p:tags r:id="rId1"/>
            </p:custDataLst>
          </p:nvPr>
        </p:nvSpPr>
        <p:spPr>
          <a:xfrm>
            <a:off x="422498" y="194481"/>
            <a:ext cx="8299005" cy="510370"/>
          </a:xfrm>
          <a:prstGeom prst="rect">
            <a:avLst/>
          </a:prstGeom>
        </p:spPr>
        <p:txBody>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378"/>
            <a:r>
              <a:rPr lang="fr-CA" sz="1800" u="none"/>
              <a:t>La part de la population atteinte de schizophrénie a augmenté entre 2012 et 2019.</a:t>
            </a:r>
          </a:p>
        </p:txBody>
      </p:sp>
      <p:sp>
        <p:nvSpPr>
          <p:cNvPr id="3" name="TextBox 2">
            <a:extLst>
              <a:ext uri="{FF2B5EF4-FFF2-40B4-BE49-F238E27FC236}">
                <a16:creationId xmlns:a16="http://schemas.microsoft.com/office/drawing/2014/main" id="{5B30C06A-E7D1-ECDE-99E0-78851DA060A7}"/>
              </a:ext>
            </a:extLst>
          </p:cNvPr>
          <p:cNvSpPr txBox="1"/>
          <p:nvPr>
            <p:custDataLst>
              <p:tags r:id="rId2"/>
            </p:custDataLst>
          </p:nvPr>
        </p:nvSpPr>
        <p:spPr>
          <a:xfrm>
            <a:off x="1609316" y="4591912"/>
            <a:ext cx="6432457" cy="584775"/>
          </a:xfrm>
          <a:prstGeom prst="rect">
            <a:avLst/>
          </a:prstGeom>
          <a:noFill/>
        </p:spPr>
        <p:txBody>
          <a:bodyPr wrap="square" rtlCol="0">
            <a:spAutoFit/>
          </a:bodyPr>
          <a:lstStyle/>
          <a:p>
            <a:r>
              <a:rPr lang="fr-CA" sz="800" i="1" u="none">
                <a:solidFill>
                  <a:schemeClr val="tx1">
                    <a:lumMod val="50000"/>
                    <a:lumOff val="50000"/>
                  </a:schemeClr>
                </a:solidFill>
                <a:latin typeface="Calibri" panose="020F0502020204030204" pitchFamily="34" charset="0"/>
                <a:cs typeface="Calibri" panose="020F0502020204030204" pitchFamily="34" charset="0"/>
              </a:rPr>
              <a:t>Source : </a:t>
            </a:r>
            <a:r>
              <a:rPr lang="fr-CA" sz="800" u="none">
                <a:solidFill>
                  <a:schemeClr val="tx1">
                    <a:lumMod val="50000"/>
                    <a:lumOff val="50000"/>
                  </a:schemeClr>
                </a:solidFill>
                <a:latin typeface="Calibri" panose="020F0502020204030204" pitchFamily="34" charset="0"/>
                <a:cs typeface="Calibri" panose="020F0502020204030204" pitchFamily="34" charset="0"/>
              </a:rPr>
              <a:t>Agence de la santé publique du Canada. </a:t>
            </a:r>
            <a:r>
              <a:rPr lang="fr-CA" sz="800" u="none" err="1">
                <a:solidFill>
                  <a:schemeClr val="tx1">
                    <a:lumMod val="50000"/>
                    <a:lumOff val="50000"/>
                  </a:schemeClr>
                </a:solidFill>
                <a:latin typeface="Calibri" panose="020F0502020204030204" pitchFamily="34" charset="0"/>
                <a:cs typeface="Calibri" panose="020F0502020204030204" pitchFamily="34" charset="0"/>
              </a:rPr>
              <a:t>Infobase</a:t>
            </a:r>
            <a:r>
              <a:rPr lang="fr-CA" sz="800" u="none">
                <a:solidFill>
                  <a:schemeClr val="tx1">
                    <a:lumMod val="50000"/>
                    <a:lumOff val="50000"/>
                  </a:schemeClr>
                </a:solidFill>
                <a:latin typeface="Calibri" panose="020F0502020204030204" pitchFamily="34" charset="0"/>
                <a:cs typeface="Calibri" panose="020F0502020204030204" pitchFamily="34" charset="0"/>
              </a:rPr>
              <a:t> de la santé publique. </a:t>
            </a:r>
            <a:r>
              <a:rPr lang="fr-FR" sz="800" i="0" u="none">
                <a:solidFill>
                  <a:srgbClr val="7F7F7F"/>
                </a:solidFill>
                <a:effectLst/>
                <a:latin typeface="Calibri" panose="020F0502020204030204" pitchFamily="34" charset="0"/>
                <a:cs typeface="Calibri" panose="020F0502020204030204" pitchFamily="34" charset="0"/>
              </a:rPr>
              <a:t>Système canadien de surveillance des maladies chroniques (SCSMC). </a:t>
            </a:r>
            <a:r>
              <a:rPr lang="fr-CA" sz="800" u="none">
                <a:solidFill>
                  <a:schemeClr val="tx1">
                    <a:lumMod val="50000"/>
                    <a:lumOff val="50000"/>
                  </a:schemeClr>
                </a:solidFill>
                <a:latin typeface="Calibri" panose="020F0502020204030204" pitchFamily="34" charset="0"/>
                <a:cs typeface="Calibri" panose="020F0502020204030204" pitchFamily="34" charset="0"/>
              </a:rPr>
              <a:t>Consultation : mars 2023.</a:t>
            </a:r>
          </a:p>
          <a:p>
            <a:r>
              <a:rPr lang="fr-CA" sz="800" i="1" u="none">
                <a:solidFill>
                  <a:schemeClr val="tx1">
                    <a:lumMod val="50000"/>
                    <a:lumOff val="50000"/>
                  </a:schemeClr>
                </a:solidFill>
                <a:latin typeface="Calibri" panose="020F0502020204030204" pitchFamily="34" charset="0"/>
                <a:cs typeface="Calibri" panose="020F0502020204030204" pitchFamily="34" charset="0"/>
              </a:rPr>
              <a:t>Remarque : </a:t>
            </a:r>
            <a:r>
              <a:rPr lang="fr-CA" sz="800" u="none">
                <a:solidFill>
                  <a:schemeClr val="tx1">
                    <a:lumMod val="50000"/>
                    <a:lumOff val="50000"/>
                  </a:schemeClr>
                </a:solidFill>
                <a:latin typeface="Calibri" panose="020F0502020204030204" pitchFamily="34" charset="0"/>
                <a:cs typeface="Calibri" panose="020F0502020204030204" pitchFamily="34" charset="0"/>
              </a:rPr>
              <a:t>Les taux d’incidence et de prévalence indiqués sont bruts. </a:t>
            </a:r>
          </a:p>
          <a:p>
            <a:endParaRPr lang="en-US" sz="800" u="none">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9C362064-568D-CBFF-9E6A-F2905CC90A3C}"/>
              </a:ext>
            </a:extLst>
          </p:cNvPr>
          <p:cNvGraphicFramePr/>
          <p:nvPr>
            <p:custDataLst>
              <p:tags r:id="rId3"/>
            </p:custDataLst>
          </p:nvPr>
        </p:nvGraphicFramePr>
        <p:xfrm>
          <a:off x="1102225" y="837893"/>
          <a:ext cx="6939548" cy="37005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9988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00EA92-D7C3-D36F-A2AF-3562E58464C5}"/>
              </a:ext>
            </a:extLst>
          </p:cNvPr>
          <p:cNvSpPr txBox="1"/>
          <p:nvPr>
            <p:custDataLst>
              <p:tags r:id="rId1"/>
            </p:custDataLst>
          </p:nvPr>
        </p:nvSpPr>
        <p:spPr>
          <a:xfrm>
            <a:off x="1554237" y="4487356"/>
            <a:ext cx="6532489" cy="830997"/>
          </a:xfrm>
          <a:prstGeom prst="rect">
            <a:avLst/>
          </a:prstGeom>
          <a:noFill/>
        </p:spPr>
        <p:txBody>
          <a:bodyPr wrap="square" rtlCol="0">
            <a:spAutoFit/>
          </a:bodyPr>
          <a:lstStyle/>
          <a:p>
            <a:r>
              <a:rPr lang="fr-CA" sz="800" i="1" u="none">
                <a:solidFill>
                  <a:schemeClr val="tx1">
                    <a:lumMod val="50000"/>
                    <a:lumOff val="50000"/>
                  </a:schemeClr>
                </a:solidFill>
                <a:latin typeface="Calibri" panose="020F0502020204030204" pitchFamily="34" charset="0"/>
                <a:cs typeface="Calibri" panose="020F0502020204030204" pitchFamily="34" charset="0"/>
              </a:rPr>
              <a:t>Source : </a:t>
            </a:r>
            <a:r>
              <a:rPr lang="fr-CA" sz="800" u="none">
                <a:solidFill>
                  <a:schemeClr val="tx1">
                    <a:lumMod val="50000"/>
                    <a:lumOff val="50000"/>
                  </a:schemeClr>
                </a:solidFill>
                <a:latin typeface="Calibri" panose="020F0502020204030204" pitchFamily="34" charset="0"/>
                <a:cs typeface="Calibri" panose="020F0502020204030204" pitchFamily="34" charset="0"/>
              </a:rPr>
              <a:t>Agence de la santé publique du Canada. </a:t>
            </a:r>
            <a:r>
              <a:rPr lang="fr-CA" sz="800" u="none" err="1">
                <a:solidFill>
                  <a:schemeClr val="tx1">
                    <a:lumMod val="50000"/>
                    <a:lumOff val="50000"/>
                  </a:schemeClr>
                </a:solidFill>
                <a:latin typeface="Calibri" panose="020F0502020204030204" pitchFamily="34" charset="0"/>
                <a:cs typeface="Calibri" panose="020F0502020204030204" pitchFamily="34" charset="0"/>
              </a:rPr>
              <a:t>Infobase</a:t>
            </a:r>
            <a:r>
              <a:rPr lang="fr-CA" sz="800" u="none">
                <a:solidFill>
                  <a:schemeClr val="tx1">
                    <a:lumMod val="50000"/>
                    <a:lumOff val="50000"/>
                  </a:schemeClr>
                </a:solidFill>
                <a:latin typeface="Calibri" panose="020F0502020204030204" pitchFamily="34" charset="0"/>
                <a:cs typeface="Calibri" panose="020F0502020204030204" pitchFamily="34" charset="0"/>
              </a:rPr>
              <a:t> de la santé publique. </a:t>
            </a:r>
            <a:r>
              <a:rPr lang="fr-FR" sz="800" i="0" u="none">
                <a:solidFill>
                  <a:srgbClr val="7F7F7F"/>
                </a:solidFill>
                <a:effectLst/>
                <a:latin typeface="Calibri" panose="020F0502020204030204" pitchFamily="34" charset="0"/>
                <a:cs typeface="Calibri" panose="020F0502020204030204" pitchFamily="34" charset="0"/>
              </a:rPr>
              <a:t>Système canadien de surveillance des maladies chroniques (SCSMC). </a:t>
            </a:r>
            <a:r>
              <a:rPr lang="fr-CA" sz="800" u="none">
                <a:solidFill>
                  <a:schemeClr val="tx1">
                    <a:lumMod val="50000"/>
                    <a:lumOff val="50000"/>
                  </a:schemeClr>
                </a:solidFill>
                <a:latin typeface="Calibri" panose="020F0502020204030204" pitchFamily="34" charset="0"/>
                <a:cs typeface="Calibri" panose="020F0502020204030204" pitchFamily="34" charset="0"/>
              </a:rPr>
              <a:t>Consultation : mars 2023.</a:t>
            </a:r>
          </a:p>
          <a:p>
            <a:endParaRPr lang="fr-CA" sz="800" u="none">
              <a:solidFill>
                <a:schemeClr val="tx1">
                  <a:lumMod val="50000"/>
                  <a:lumOff val="50000"/>
                </a:schemeClr>
              </a:solidFill>
              <a:latin typeface="Calibri" panose="020F0502020204030204" pitchFamily="34" charset="0"/>
              <a:cs typeface="Calibri" panose="020F0502020204030204" pitchFamily="34" charset="0"/>
            </a:endParaRPr>
          </a:p>
          <a:p>
            <a:r>
              <a:rPr lang="fr-CA" sz="800" i="1" u="none">
                <a:solidFill>
                  <a:schemeClr val="tx1">
                    <a:lumMod val="50000"/>
                    <a:lumOff val="50000"/>
                  </a:schemeClr>
                </a:solidFill>
                <a:latin typeface="Calibri" panose="020F0502020204030204" pitchFamily="34" charset="0"/>
                <a:cs typeface="Calibri" panose="020F0502020204030204" pitchFamily="34" charset="0"/>
              </a:rPr>
              <a:t>Remarque : </a:t>
            </a:r>
            <a:r>
              <a:rPr lang="fr-CA" sz="800" u="none">
                <a:solidFill>
                  <a:schemeClr val="tx1">
                    <a:lumMod val="50000"/>
                    <a:lumOff val="50000"/>
                  </a:schemeClr>
                </a:solidFill>
                <a:latin typeface="Calibri" panose="020F0502020204030204" pitchFamily="34" charset="0"/>
                <a:cs typeface="Calibri" panose="020F0502020204030204" pitchFamily="34" charset="0"/>
              </a:rPr>
              <a:t>Les taux de mortalité sont normalisés en fonction de l’âge. </a:t>
            </a:r>
          </a:p>
          <a:p>
            <a:endParaRPr lang="en-US" sz="800">
              <a:solidFill>
                <a:schemeClr val="tx1">
                  <a:lumMod val="50000"/>
                  <a:lumOff val="50000"/>
                </a:schemeClr>
              </a:solidFill>
              <a:latin typeface="Calibri" panose="020F0502020204030204" pitchFamily="34" charset="0"/>
              <a:cs typeface="Calibri" panose="020F0502020204030204" pitchFamily="34" charset="0"/>
            </a:endParaRPr>
          </a:p>
          <a:p>
            <a:pPr marL="171446" indent="-171446">
              <a:buAutoNum type="arabicPeriod"/>
            </a:pPr>
            <a:endParaRPr lang="en-US" sz="80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163A75D9-5E80-E3C4-4174-37ADDF66A6C0}"/>
              </a:ext>
            </a:extLst>
          </p:cNvPr>
          <p:cNvGraphicFramePr/>
          <p:nvPr>
            <p:custDataLst>
              <p:tags r:id="rId2"/>
            </p:custDataLst>
          </p:nvPr>
        </p:nvGraphicFramePr>
        <p:xfrm>
          <a:off x="943494" y="820274"/>
          <a:ext cx="7257010" cy="3506932"/>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1">
            <a:extLst>
              <a:ext uri="{FF2B5EF4-FFF2-40B4-BE49-F238E27FC236}">
                <a16:creationId xmlns:a16="http://schemas.microsoft.com/office/drawing/2014/main" id="{591B000F-43F6-FBD4-84D8-FE40962E17AF}"/>
              </a:ext>
            </a:extLst>
          </p:cNvPr>
          <p:cNvSpPr txBox="1">
            <a:spLocks/>
          </p:cNvSpPr>
          <p:nvPr>
            <p:custDataLst>
              <p:tags r:id="rId3"/>
            </p:custDataLst>
          </p:nvPr>
        </p:nvSpPr>
        <p:spPr>
          <a:xfrm>
            <a:off x="422496" y="149754"/>
            <a:ext cx="8299005" cy="510370"/>
          </a:xfrm>
          <a:prstGeom prst="rect">
            <a:avLst/>
          </a:prstGeom>
        </p:spPr>
        <p:txBody>
          <a:bodyPr lIns="91440" tIns="45720" rIns="91440" bIns="45720" anchor="t"/>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378"/>
            <a:r>
              <a:rPr lang="fr-CA" sz="1600" u="none">
                <a:latin typeface="Calibri"/>
                <a:ea typeface="MS PGothic"/>
                <a:cs typeface="Calibri"/>
              </a:rPr>
              <a:t>Le taux de mortalité des personnes atteintes de schizophrénie, toutes causes confondues, est 3 fois supérieur à celui de la population générale, et ce chiffre est en hausse.</a:t>
            </a:r>
          </a:p>
        </p:txBody>
      </p:sp>
    </p:spTree>
    <p:extLst>
      <p:ext uri="{BB962C8B-B14F-4D97-AF65-F5344CB8AC3E}">
        <p14:creationId xmlns:p14="http://schemas.microsoft.com/office/powerpoint/2010/main" val="200162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B92E70-8E93-2783-27F4-8CD46595DFB4}"/>
              </a:ext>
            </a:extLst>
          </p:cNvPr>
          <p:cNvSpPr txBox="1"/>
          <p:nvPr>
            <p:custDataLst>
              <p:tags r:id="rId1"/>
            </p:custDataLst>
          </p:nvPr>
        </p:nvSpPr>
        <p:spPr>
          <a:xfrm>
            <a:off x="3858771" y="1287846"/>
            <a:ext cx="4835522" cy="2554545"/>
          </a:xfrm>
          <a:prstGeom prst="rect">
            <a:avLst/>
          </a:prstGeom>
          <a:noFill/>
        </p:spPr>
        <p:txBody>
          <a:bodyPr wrap="square" lIns="91440" tIns="45720" rIns="91440" bIns="45720" anchor="t">
            <a:spAutoFit/>
          </a:bodyPr>
          <a:lstStyle/>
          <a:p>
            <a:r>
              <a:rPr lang="fr-CA" sz="1600" u="none">
                <a:latin typeface="Calibri"/>
                <a:ea typeface="MS PGothic"/>
                <a:cs typeface="Calibri"/>
              </a:rPr>
              <a:t>Parmi les Ontariens atteints de schizophrénie ou de troubles connexes, 1 personne sur 58 est concernée par le suicide. Ce taux correspond à une fréquence de 171 pour 10 000 personnes. Par comparaison, ce taux s’élève à 1 personne sur 10 000 environ dans la population générale.</a:t>
            </a:r>
            <a:r>
              <a:rPr lang="fr-CA" sz="1600" u="none" baseline="30000">
                <a:latin typeface="Calibri"/>
                <a:ea typeface="MS PGothic"/>
                <a:cs typeface="Calibri"/>
              </a:rPr>
              <a:t>1,2</a:t>
            </a:r>
          </a:p>
          <a:p>
            <a:endParaRPr lang="en-US" sz="1600">
              <a:latin typeface="Calibri" panose="020F0502020204030204" pitchFamily="34" charset="0"/>
              <a:cs typeface="Calibri" panose="020F0502020204030204" pitchFamily="34" charset="0"/>
            </a:endParaRPr>
          </a:p>
          <a:p>
            <a:r>
              <a:rPr lang="fr-CA" sz="1600" u="none">
                <a:latin typeface="Calibri"/>
                <a:ea typeface="MS PGothic"/>
                <a:cs typeface="Calibri"/>
              </a:rPr>
              <a:t>Le risque de décès par suicide est plus élevé chez les hommes que chez les femmes. Ce risque est le plus important pendant la maladie, peu après le diagnostic.</a:t>
            </a:r>
            <a:r>
              <a:rPr lang="fr-CA" sz="1600" u="none" baseline="30000">
                <a:latin typeface="Calibri"/>
                <a:ea typeface="MS PGothic"/>
                <a:cs typeface="Calibri"/>
              </a:rPr>
              <a:t>1</a:t>
            </a:r>
          </a:p>
        </p:txBody>
      </p:sp>
      <p:sp>
        <p:nvSpPr>
          <p:cNvPr id="5" name="TextBox 4">
            <a:extLst>
              <a:ext uri="{FF2B5EF4-FFF2-40B4-BE49-F238E27FC236}">
                <a16:creationId xmlns:a16="http://schemas.microsoft.com/office/drawing/2014/main" id="{D473AEE3-93EC-1F60-CF62-D621E074445C}"/>
              </a:ext>
            </a:extLst>
          </p:cNvPr>
          <p:cNvSpPr txBox="1"/>
          <p:nvPr>
            <p:custDataLst>
              <p:tags r:id="rId2"/>
            </p:custDataLst>
          </p:nvPr>
        </p:nvSpPr>
        <p:spPr>
          <a:xfrm>
            <a:off x="1037724" y="3955454"/>
            <a:ext cx="7354303" cy="1077218"/>
          </a:xfrm>
          <a:prstGeom prst="rect">
            <a:avLst/>
          </a:prstGeom>
          <a:noFill/>
        </p:spPr>
        <p:txBody>
          <a:bodyPr wrap="square" rtlCol="0">
            <a:spAutoFit/>
          </a:bodyPr>
          <a:lstStyle/>
          <a:p>
            <a:r>
              <a:rPr lang="fr-CA" sz="800" i="1" u="none">
                <a:solidFill>
                  <a:schemeClr val="tx1">
                    <a:lumMod val="50000"/>
                    <a:lumOff val="50000"/>
                  </a:schemeClr>
                </a:solidFill>
                <a:latin typeface="Calibri" panose="020F0502020204030204" pitchFamily="34" charset="0"/>
                <a:cs typeface="Calibri" panose="020F0502020204030204" pitchFamily="34" charset="0"/>
              </a:rPr>
              <a:t>Sources :</a:t>
            </a:r>
          </a:p>
          <a:p>
            <a:pPr marL="171446" indent="-171446">
              <a:buAutoNum type="arabicPeriod"/>
            </a:pPr>
            <a:r>
              <a:rPr lang="fr-CA" sz="800" u="none">
                <a:solidFill>
                  <a:schemeClr val="tx1">
                    <a:lumMod val="50000"/>
                    <a:lumOff val="50000"/>
                  </a:schemeClr>
                </a:solidFill>
                <a:latin typeface="Calibri" panose="020F0502020204030204" pitchFamily="34" charset="0"/>
                <a:cs typeface="Calibri" panose="020F0502020204030204" pitchFamily="34" charset="0"/>
              </a:rPr>
              <a:t>Zaheer J, </a:t>
            </a:r>
            <a:r>
              <a:rPr lang="fr-CA" sz="800" u="none" err="1">
                <a:solidFill>
                  <a:schemeClr val="tx1">
                    <a:lumMod val="50000"/>
                    <a:lumOff val="50000"/>
                  </a:schemeClr>
                </a:solidFill>
                <a:latin typeface="Calibri" panose="020F0502020204030204" pitchFamily="34" charset="0"/>
                <a:cs typeface="Calibri" panose="020F0502020204030204" pitchFamily="34" charset="0"/>
              </a:rPr>
              <a:t>Olfson</a:t>
            </a:r>
            <a:r>
              <a:rPr lang="fr-CA" sz="800" u="none">
                <a:solidFill>
                  <a:schemeClr val="tx1">
                    <a:lumMod val="50000"/>
                    <a:lumOff val="50000"/>
                  </a:schemeClr>
                </a:solidFill>
                <a:latin typeface="Calibri" panose="020F0502020204030204" pitchFamily="34" charset="0"/>
                <a:cs typeface="Calibri" panose="020F0502020204030204" pitchFamily="34" charset="0"/>
              </a:rPr>
              <a:t> M, </a:t>
            </a:r>
            <a:r>
              <a:rPr lang="fr-CA" sz="800" u="none" err="1">
                <a:solidFill>
                  <a:schemeClr val="tx1">
                    <a:lumMod val="50000"/>
                    <a:lumOff val="50000"/>
                  </a:schemeClr>
                </a:solidFill>
                <a:latin typeface="Calibri" panose="020F0502020204030204" pitchFamily="34" charset="0"/>
                <a:cs typeface="Calibri" panose="020F0502020204030204" pitchFamily="34" charset="0"/>
              </a:rPr>
              <a:t>Mallia</a:t>
            </a:r>
            <a:r>
              <a:rPr lang="fr-CA" sz="800" u="none">
                <a:solidFill>
                  <a:schemeClr val="tx1">
                    <a:lumMod val="50000"/>
                    <a:lumOff val="50000"/>
                  </a:schemeClr>
                </a:solidFill>
                <a:latin typeface="Calibri" panose="020F0502020204030204" pitchFamily="34" charset="0"/>
                <a:cs typeface="Calibri" panose="020F0502020204030204" pitchFamily="34" charset="0"/>
              </a:rPr>
              <a:t> E, </a:t>
            </a:r>
            <a:r>
              <a:rPr lang="fr-CA" sz="800" u="none" err="1">
                <a:solidFill>
                  <a:schemeClr val="tx1">
                    <a:lumMod val="50000"/>
                    <a:lumOff val="50000"/>
                  </a:schemeClr>
                </a:solidFill>
                <a:latin typeface="Calibri" panose="020F0502020204030204" pitchFamily="34" charset="0"/>
                <a:cs typeface="Calibri" panose="020F0502020204030204" pitchFamily="34" charset="0"/>
              </a:rPr>
              <a:t>Lam</a:t>
            </a:r>
            <a:r>
              <a:rPr lang="fr-CA" sz="800" u="none">
                <a:solidFill>
                  <a:schemeClr val="tx1">
                    <a:lumMod val="50000"/>
                    <a:lumOff val="50000"/>
                  </a:schemeClr>
                </a:solidFill>
                <a:latin typeface="Calibri" panose="020F0502020204030204" pitchFamily="34" charset="0"/>
                <a:cs typeface="Calibri" panose="020F0502020204030204" pitchFamily="34" charset="0"/>
              </a:rPr>
              <a:t> JSH, de Oliveira C, </a:t>
            </a:r>
            <a:r>
              <a:rPr lang="fr-CA" sz="800" u="none" err="1">
                <a:solidFill>
                  <a:schemeClr val="tx1">
                    <a:lumMod val="50000"/>
                    <a:lumOff val="50000"/>
                  </a:schemeClr>
                </a:solidFill>
                <a:latin typeface="Calibri" panose="020F0502020204030204" pitchFamily="34" charset="0"/>
                <a:cs typeface="Calibri" panose="020F0502020204030204" pitchFamily="34" charset="0"/>
              </a:rPr>
              <a:t>Rudoler</a:t>
            </a:r>
            <a:r>
              <a:rPr lang="fr-CA" sz="800" u="none">
                <a:solidFill>
                  <a:schemeClr val="tx1">
                    <a:lumMod val="50000"/>
                    <a:lumOff val="50000"/>
                  </a:schemeClr>
                </a:solidFill>
                <a:latin typeface="Calibri" panose="020F0502020204030204" pitchFamily="34" charset="0"/>
                <a:cs typeface="Calibri" panose="020F0502020204030204" pitchFamily="34" charset="0"/>
              </a:rPr>
              <a:t> D, et coll. </a:t>
            </a:r>
            <a:r>
              <a:rPr lang="fr-CA" sz="800" u="none" err="1">
                <a:solidFill>
                  <a:schemeClr val="tx1">
                    <a:lumMod val="50000"/>
                    <a:lumOff val="50000"/>
                  </a:schemeClr>
                </a:solidFill>
                <a:latin typeface="Calibri" panose="020F0502020204030204" pitchFamily="34" charset="0"/>
                <a:cs typeface="Calibri" panose="020F0502020204030204" pitchFamily="34" charset="0"/>
              </a:rPr>
              <a:t>Predictors</a:t>
            </a:r>
            <a:r>
              <a:rPr lang="fr-CA" sz="800" u="none">
                <a:solidFill>
                  <a:schemeClr val="tx1">
                    <a:lumMod val="50000"/>
                    <a:lumOff val="50000"/>
                  </a:schemeClr>
                </a:solidFill>
                <a:latin typeface="Calibri" panose="020F0502020204030204" pitchFamily="34" charset="0"/>
                <a:cs typeface="Calibri" panose="020F0502020204030204" pitchFamily="34" charset="0"/>
              </a:rPr>
              <a:t> of suicide at time of </a:t>
            </a:r>
            <a:r>
              <a:rPr lang="fr-CA" sz="800" u="none" err="1">
                <a:solidFill>
                  <a:schemeClr val="tx1">
                    <a:lumMod val="50000"/>
                    <a:lumOff val="50000"/>
                  </a:schemeClr>
                </a:solidFill>
                <a:latin typeface="Calibri" panose="020F0502020204030204" pitchFamily="34" charset="0"/>
                <a:cs typeface="Calibri" panose="020F0502020204030204" pitchFamily="34" charset="0"/>
              </a:rPr>
              <a:t>diagnosis</a:t>
            </a:r>
            <a:r>
              <a:rPr lang="fr-CA" sz="800" u="none">
                <a:solidFill>
                  <a:schemeClr val="tx1">
                    <a:lumMod val="50000"/>
                    <a:lumOff val="50000"/>
                  </a:schemeClr>
                </a:solidFill>
                <a:latin typeface="Calibri" panose="020F0502020204030204" pitchFamily="34" charset="0"/>
                <a:cs typeface="Calibri" panose="020F0502020204030204" pitchFamily="34" charset="0"/>
              </a:rPr>
              <a:t> in </a:t>
            </a:r>
            <a:r>
              <a:rPr lang="fr-CA" sz="800" u="none" err="1">
                <a:solidFill>
                  <a:schemeClr val="tx1">
                    <a:lumMod val="50000"/>
                    <a:lumOff val="50000"/>
                  </a:schemeClr>
                </a:solidFill>
                <a:latin typeface="Calibri" panose="020F0502020204030204" pitchFamily="34" charset="0"/>
                <a:cs typeface="Calibri" panose="020F0502020204030204" pitchFamily="34" charset="0"/>
              </a:rPr>
              <a:t>schizophrenia</a:t>
            </a:r>
            <a:r>
              <a:rPr lang="fr-CA" sz="800" u="none">
                <a:solidFill>
                  <a:schemeClr val="tx1">
                    <a:lumMod val="50000"/>
                    <a:lumOff val="50000"/>
                  </a:schemeClr>
                </a:solidFill>
                <a:latin typeface="Calibri" panose="020F0502020204030204" pitchFamily="34" charset="0"/>
                <a:cs typeface="Calibri" panose="020F0502020204030204" pitchFamily="34" charset="0"/>
              </a:rPr>
              <a:t> </a:t>
            </a:r>
            <a:r>
              <a:rPr lang="fr-CA" sz="800" u="none" err="1">
                <a:solidFill>
                  <a:schemeClr val="tx1">
                    <a:lumMod val="50000"/>
                    <a:lumOff val="50000"/>
                  </a:schemeClr>
                </a:solidFill>
                <a:latin typeface="Calibri" panose="020F0502020204030204" pitchFamily="34" charset="0"/>
                <a:cs typeface="Calibri" panose="020F0502020204030204" pitchFamily="34" charset="0"/>
              </a:rPr>
              <a:t>spectrum</a:t>
            </a:r>
            <a:r>
              <a:rPr lang="fr-CA" sz="800" u="none">
                <a:solidFill>
                  <a:schemeClr val="tx1">
                    <a:lumMod val="50000"/>
                    <a:lumOff val="50000"/>
                  </a:schemeClr>
                </a:solidFill>
                <a:latin typeface="Calibri" panose="020F0502020204030204" pitchFamily="34" charset="0"/>
                <a:cs typeface="Calibri" panose="020F0502020204030204" pitchFamily="34" charset="0"/>
              </a:rPr>
              <a:t> </a:t>
            </a:r>
            <a:r>
              <a:rPr lang="fr-CA" sz="800" u="none" err="1">
                <a:solidFill>
                  <a:schemeClr val="tx1">
                    <a:lumMod val="50000"/>
                    <a:lumOff val="50000"/>
                  </a:schemeClr>
                </a:solidFill>
                <a:latin typeface="Calibri" panose="020F0502020204030204" pitchFamily="34" charset="0"/>
                <a:cs typeface="Calibri" panose="020F0502020204030204" pitchFamily="34" charset="0"/>
              </a:rPr>
              <a:t>disorder</a:t>
            </a:r>
            <a:r>
              <a:rPr lang="fr-CA" sz="800" u="none">
                <a:solidFill>
                  <a:schemeClr val="tx1">
                    <a:lumMod val="50000"/>
                    <a:lumOff val="50000"/>
                  </a:schemeClr>
                </a:solidFill>
                <a:latin typeface="Calibri" panose="020F0502020204030204" pitchFamily="34" charset="0"/>
                <a:cs typeface="Calibri" panose="020F0502020204030204" pitchFamily="34" charset="0"/>
              </a:rPr>
              <a:t>: A 20-year total population </a:t>
            </a:r>
            <a:r>
              <a:rPr lang="fr-CA" sz="800" u="none" err="1">
                <a:solidFill>
                  <a:schemeClr val="tx1">
                    <a:lumMod val="50000"/>
                    <a:lumOff val="50000"/>
                  </a:schemeClr>
                </a:solidFill>
                <a:latin typeface="Calibri" panose="020F0502020204030204" pitchFamily="34" charset="0"/>
                <a:cs typeface="Calibri" panose="020F0502020204030204" pitchFamily="34" charset="0"/>
              </a:rPr>
              <a:t>study</a:t>
            </a:r>
            <a:r>
              <a:rPr lang="fr-CA" sz="800" u="none">
                <a:solidFill>
                  <a:schemeClr val="tx1">
                    <a:lumMod val="50000"/>
                    <a:lumOff val="50000"/>
                  </a:schemeClr>
                </a:solidFill>
                <a:latin typeface="Calibri" panose="020F0502020204030204" pitchFamily="34" charset="0"/>
                <a:cs typeface="Calibri" panose="020F0502020204030204" pitchFamily="34" charset="0"/>
              </a:rPr>
              <a:t> in Ontario, Canada. (« Prédicteurs du suicide au moment du diagnostic d’un trouble du spectre de la schizophrénie : étude de la population de l’Ontario, au Canada, dans son ensemble sur 20 ans. ») (En anglais seulement) </a:t>
            </a:r>
            <a:r>
              <a:rPr lang="fr-CA" sz="800" u="none" err="1">
                <a:solidFill>
                  <a:schemeClr val="tx1">
                    <a:lumMod val="50000"/>
                    <a:lumOff val="50000"/>
                  </a:schemeClr>
                </a:solidFill>
                <a:latin typeface="Calibri" panose="020F0502020204030204" pitchFamily="34" charset="0"/>
                <a:cs typeface="Calibri" panose="020F0502020204030204" pitchFamily="34" charset="0"/>
              </a:rPr>
              <a:t>Schizophrenia</a:t>
            </a:r>
            <a:r>
              <a:rPr lang="fr-CA" sz="800" u="none">
                <a:solidFill>
                  <a:schemeClr val="tx1">
                    <a:lumMod val="50000"/>
                    <a:lumOff val="50000"/>
                  </a:schemeClr>
                </a:solidFill>
                <a:latin typeface="Calibri" panose="020F0502020204030204" pitchFamily="34" charset="0"/>
                <a:cs typeface="Calibri" panose="020F0502020204030204" pitchFamily="34" charset="0"/>
              </a:rPr>
              <a:t> </a:t>
            </a:r>
            <a:r>
              <a:rPr lang="fr-CA" sz="800" u="none" err="1">
                <a:solidFill>
                  <a:schemeClr val="tx1">
                    <a:lumMod val="50000"/>
                    <a:lumOff val="50000"/>
                  </a:schemeClr>
                </a:solidFill>
                <a:latin typeface="Calibri" panose="020F0502020204030204" pitchFamily="34" charset="0"/>
                <a:cs typeface="Calibri" panose="020F0502020204030204" pitchFamily="34" charset="0"/>
              </a:rPr>
              <a:t>Research</a:t>
            </a:r>
            <a:r>
              <a:rPr lang="fr-CA" sz="800" u="none">
                <a:solidFill>
                  <a:schemeClr val="tx1">
                    <a:lumMod val="50000"/>
                    <a:lumOff val="50000"/>
                  </a:schemeClr>
                </a:solidFill>
                <a:latin typeface="Calibri" panose="020F0502020204030204" pitchFamily="34" charset="0"/>
                <a:cs typeface="Calibri" panose="020F0502020204030204" pitchFamily="34" charset="0"/>
              </a:rPr>
              <a:t>. (« Recherche sur la schizophrénie ») 2020;222:382-388. </a:t>
            </a:r>
          </a:p>
          <a:p>
            <a:pPr marL="171446" indent="-171446">
              <a:buFontTx/>
              <a:buAutoNum type="arabicPeriod"/>
            </a:pPr>
            <a:r>
              <a:rPr lang="fr-CA" sz="800" u="none">
                <a:solidFill>
                  <a:schemeClr val="tx1">
                    <a:lumMod val="50000"/>
                    <a:lumOff val="50000"/>
                  </a:schemeClr>
                </a:solidFill>
                <a:latin typeface="Calibri" panose="020F0502020204030204" pitchFamily="34" charset="0"/>
                <a:cs typeface="Calibri" panose="020F0502020204030204" pitchFamily="34" charset="0"/>
              </a:rPr>
              <a:t>ICES. Suicide rate for people </a:t>
            </a:r>
            <a:r>
              <a:rPr lang="fr-CA" sz="800" u="none" err="1">
                <a:solidFill>
                  <a:schemeClr val="tx1">
                    <a:lumMod val="50000"/>
                    <a:lumOff val="50000"/>
                  </a:schemeClr>
                </a:solidFill>
                <a:latin typeface="Calibri" panose="020F0502020204030204" pitchFamily="34" charset="0"/>
                <a:cs typeface="Calibri" panose="020F0502020204030204" pitchFamily="34" charset="0"/>
              </a:rPr>
              <a:t>with</a:t>
            </a:r>
            <a:r>
              <a:rPr lang="fr-CA" sz="800" u="none">
                <a:solidFill>
                  <a:schemeClr val="tx1">
                    <a:lumMod val="50000"/>
                    <a:lumOff val="50000"/>
                  </a:schemeClr>
                </a:solidFill>
                <a:latin typeface="Calibri" panose="020F0502020204030204" pitchFamily="34" charset="0"/>
                <a:cs typeface="Calibri" panose="020F0502020204030204" pitchFamily="34" charset="0"/>
              </a:rPr>
              <a:t> </a:t>
            </a:r>
            <a:r>
              <a:rPr lang="fr-CA" sz="800" u="none" err="1">
                <a:solidFill>
                  <a:schemeClr val="tx1">
                    <a:lumMod val="50000"/>
                    <a:lumOff val="50000"/>
                  </a:schemeClr>
                </a:solidFill>
                <a:latin typeface="Calibri" panose="020F0502020204030204" pitchFamily="34" charset="0"/>
                <a:cs typeface="Calibri" panose="020F0502020204030204" pitchFamily="34" charset="0"/>
              </a:rPr>
              <a:t>schizophrenia</a:t>
            </a:r>
            <a:r>
              <a:rPr lang="fr-CA" sz="800" u="none">
                <a:solidFill>
                  <a:schemeClr val="tx1">
                    <a:lumMod val="50000"/>
                    <a:lumOff val="50000"/>
                  </a:schemeClr>
                </a:solidFill>
                <a:latin typeface="Calibri" panose="020F0502020204030204" pitchFamily="34" charset="0"/>
                <a:cs typeface="Calibri" panose="020F0502020204030204" pitchFamily="34" charset="0"/>
              </a:rPr>
              <a:t> </a:t>
            </a:r>
            <a:r>
              <a:rPr lang="fr-CA" sz="800" u="none" err="1">
                <a:solidFill>
                  <a:schemeClr val="tx1">
                    <a:lumMod val="50000"/>
                    <a:lumOff val="50000"/>
                  </a:schemeClr>
                </a:solidFill>
                <a:latin typeface="Calibri" panose="020F0502020204030204" pitchFamily="34" charset="0"/>
                <a:cs typeface="Calibri" panose="020F0502020204030204" pitchFamily="34" charset="0"/>
              </a:rPr>
              <a:t>spectrum</a:t>
            </a:r>
            <a:r>
              <a:rPr lang="fr-CA" sz="800" u="none">
                <a:solidFill>
                  <a:schemeClr val="tx1">
                    <a:lumMod val="50000"/>
                    <a:lumOff val="50000"/>
                  </a:schemeClr>
                </a:solidFill>
                <a:latin typeface="Calibri" panose="020F0502020204030204" pitchFamily="34" charset="0"/>
                <a:cs typeface="Calibri" panose="020F0502020204030204" pitchFamily="34" charset="0"/>
              </a:rPr>
              <a:t> </a:t>
            </a:r>
            <a:r>
              <a:rPr lang="fr-CA" sz="800" u="none" err="1">
                <a:solidFill>
                  <a:schemeClr val="tx1">
                    <a:lumMod val="50000"/>
                    <a:lumOff val="50000"/>
                  </a:schemeClr>
                </a:solidFill>
                <a:latin typeface="Calibri" panose="020F0502020204030204" pitchFamily="34" charset="0"/>
                <a:cs typeface="Calibri" panose="020F0502020204030204" pitchFamily="34" charset="0"/>
              </a:rPr>
              <a:t>disorders</a:t>
            </a:r>
            <a:r>
              <a:rPr lang="fr-CA" sz="800" u="none">
                <a:solidFill>
                  <a:schemeClr val="tx1">
                    <a:lumMod val="50000"/>
                    <a:lumOff val="50000"/>
                  </a:schemeClr>
                </a:solidFill>
                <a:latin typeface="Calibri" panose="020F0502020204030204" pitchFamily="34" charset="0"/>
                <a:cs typeface="Calibri" panose="020F0502020204030204" pitchFamily="34" charset="0"/>
              </a:rPr>
              <a:t> 170 times </a:t>
            </a:r>
            <a:r>
              <a:rPr lang="fr-CA" sz="800" u="none" err="1">
                <a:solidFill>
                  <a:schemeClr val="tx1">
                    <a:lumMod val="50000"/>
                    <a:lumOff val="50000"/>
                  </a:schemeClr>
                </a:solidFill>
                <a:latin typeface="Calibri" panose="020F0502020204030204" pitchFamily="34" charset="0"/>
                <a:cs typeface="Calibri" panose="020F0502020204030204" pitchFamily="34" charset="0"/>
              </a:rPr>
              <a:t>higher</a:t>
            </a:r>
            <a:r>
              <a:rPr lang="fr-CA" sz="800" u="none">
                <a:solidFill>
                  <a:schemeClr val="tx1">
                    <a:lumMod val="50000"/>
                    <a:lumOff val="50000"/>
                  </a:schemeClr>
                </a:solidFill>
                <a:latin typeface="Calibri" panose="020F0502020204030204" pitchFamily="34" charset="0"/>
                <a:cs typeface="Calibri" panose="020F0502020204030204" pitchFamily="34" charset="0"/>
              </a:rPr>
              <a:t> </a:t>
            </a:r>
            <a:r>
              <a:rPr lang="fr-CA" sz="800" u="none" err="1">
                <a:solidFill>
                  <a:schemeClr val="tx1">
                    <a:lumMod val="50000"/>
                    <a:lumOff val="50000"/>
                  </a:schemeClr>
                </a:solidFill>
                <a:latin typeface="Calibri" panose="020F0502020204030204" pitchFamily="34" charset="0"/>
                <a:cs typeface="Calibri" panose="020F0502020204030204" pitchFamily="34" charset="0"/>
              </a:rPr>
              <a:t>than</a:t>
            </a:r>
            <a:r>
              <a:rPr lang="fr-CA" sz="800" u="none">
                <a:solidFill>
                  <a:schemeClr val="tx1">
                    <a:lumMod val="50000"/>
                    <a:lumOff val="50000"/>
                  </a:schemeClr>
                </a:solidFill>
                <a:latin typeface="Calibri" panose="020F0502020204030204" pitchFamily="34" charset="0"/>
                <a:cs typeface="Calibri" panose="020F0502020204030204" pitchFamily="34" charset="0"/>
              </a:rPr>
              <a:t> the </a:t>
            </a:r>
            <a:r>
              <a:rPr lang="fr-CA" sz="800" u="none" err="1">
                <a:solidFill>
                  <a:schemeClr val="tx1">
                    <a:lumMod val="50000"/>
                    <a:lumOff val="50000"/>
                  </a:schemeClr>
                </a:solidFill>
                <a:latin typeface="Calibri" panose="020F0502020204030204" pitchFamily="34" charset="0"/>
                <a:cs typeface="Calibri" panose="020F0502020204030204" pitchFamily="34" charset="0"/>
              </a:rPr>
              <a:t>general</a:t>
            </a:r>
            <a:r>
              <a:rPr lang="fr-CA" sz="800" u="none">
                <a:solidFill>
                  <a:schemeClr val="tx1">
                    <a:lumMod val="50000"/>
                    <a:lumOff val="50000"/>
                  </a:schemeClr>
                </a:solidFill>
                <a:latin typeface="Calibri" panose="020F0502020204030204" pitchFamily="34" charset="0"/>
                <a:cs typeface="Calibri" panose="020F0502020204030204" pitchFamily="34" charset="0"/>
              </a:rPr>
              <a:t> population (« Taux de suicide chez les personnes atteintes de troubles du spectre de la schizophrénie 170 plus élevé qu’au sein de la population générale ») [communiqué de presse]. (En anglais seulement) 18 juin 2020. Toronto. Accessible à l’adresse suivante (en anglais seulement) : </a:t>
            </a:r>
            <a:r>
              <a:rPr lang="fr-CA" sz="800" u="none">
                <a:solidFill>
                  <a:schemeClr val="tx1">
                    <a:lumMod val="50000"/>
                    <a:lumOff val="50000"/>
                  </a:schemeClr>
                </a:solidFill>
                <a:latin typeface="Calibri" panose="020F0502020204030204" pitchFamily="34" charset="0"/>
                <a:cs typeface="Calibri" panose="020F0502020204030204" pitchFamily="34" charset="0"/>
                <a:hlinkClick r:id="rId7"/>
              </a:rPr>
              <a:t>https://www.ices.on.ca/Newsroom/News-Releases/2020/Suicide-rate-for-people-with-schizophrenia-spectrum-disorders-170-times-higher-than-the-general</a:t>
            </a:r>
            <a:r>
              <a:rPr lang="fr-CA" sz="800" u="none">
                <a:solidFill>
                  <a:schemeClr val="tx1">
                    <a:lumMod val="50000"/>
                    <a:lumOff val="50000"/>
                  </a:schemeClr>
                </a:solidFill>
                <a:latin typeface="Calibri" panose="020F0502020204030204" pitchFamily="34" charset="0"/>
                <a:cs typeface="Calibri" panose="020F0502020204030204" pitchFamily="34" charset="0"/>
              </a:rPr>
              <a:t>.</a:t>
            </a:r>
          </a:p>
        </p:txBody>
      </p:sp>
      <p:pic>
        <p:nvPicPr>
          <p:cNvPr id="9" name="Picture 8" descr="Shape&#10;&#10;Description automatically generated with low confidence">
            <a:extLst>
              <a:ext uri="{FF2B5EF4-FFF2-40B4-BE49-F238E27FC236}">
                <a16:creationId xmlns:a16="http://schemas.microsoft.com/office/drawing/2014/main" id="{ABDF3459-8810-7417-4CDD-0E64356FD351}"/>
              </a:ext>
            </a:extLst>
          </p:cNvPr>
          <p:cNvPicPr>
            <a:picLocks noChangeAspect="1"/>
          </p:cNvPicPr>
          <p:nvPr>
            <p:custDataLst>
              <p:tags r:id="rId3"/>
            </p:custDataLst>
          </p:nvPr>
        </p:nvPicPr>
        <p:blipFill>
          <a:blip r:embed="rId8">
            <a:duotone>
              <a:schemeClr val="accent5">
                <a:shade val="45000"/>
                <a:satMod val="135000"/>
              </a:schemeClr>
              <a:prstClr val="white"/>
            </a:duotone>
          </a:blip>
          <a:stretch>
            <a:fillRect/>
          </a:stretch>
        </p:blipFill>
        <p:spPr>
          <a:xfrm>
            <a:off x="722376" y="924439"/>
            <a:ext cx="2788914" cy="2788914"/>
          </a:xfrm>
          <a:prstGeom prst="rect">
            <a:avLst/>
          </a:prstGeom>
        </p:spPr>
      </p:pic>
      <p:sp>
        <p:nvSpPr>
          <p:cNvPr id="10" name="Title 1">
            <a:extLst>
              <a:ext uri="{FF2B5EF4-FFF2-40B4-BE49-F238E27FC236}">
                <a16:creationId xmlns:a16="http://schemas.microsoft.com/office/drawing/2014/main" id="{3509070E-428A-D408-F05A-9165305FE27F}"/>
              </a:ext>
            </a:extLst>
          </p:cNvPr>
          <p:cNvSpPr txBox="1">
            <a:spLocks/>
          </p:cNvSpPr>
          <p:nvPr>
            <p:custDataLst>
              <p:tags r:id="rId4"/>
            </p:custDataLst>
          </p:nvPr>
        </p:nvSpPr>
        <p:spPr>
          <a:xfrm>
            <a:off x="648640" y="196055"/>
            <a:ext cx="8299005" cy="643720"/>
          </a:xfrm>
          <a:prstGeom prst="rect">
            <a:avLst/>
          </a:prstGeom>
        </p:spPr>
        <p:txBody>
          <a:bodyPr lIns="91440" tIns="45720" rIns="91440" bIns="45720" anchor="t"/>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378"/>
            <a:r>
              <a:rPr lang="fr-CA" sz="1800" u="none">
                <a:latin typeface="Calibri"/>
                <a:ea typeface="MS PGothic"/>
                <a:cs typeface="Calibri"/>
              </a:rPr>
              <a:t>Le taux de suicide des personnes atteintes de schizophrénie est 170 fois plus élevé que celui du reste de la population. </a:t>
            </a:r>
          </a:p>
        </p:txBody>
      </p:sp>
    </p:spTree>
    <p:extLst>
      <p:ext uri="{BB962C8B-B14F-4D97-AF65-F5344CB8AC3E}">
        <p14:creationId xmlns:p14="http://schemas.microsoft.com/office/powerpoint/2010/main" val="270713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00B1EA-802A-6589-FEE1-F7A973225CF1}"/>
              </a:ext>
            </a:extLst>
          </p:cNvPr>
          <p:cNvSpPr txBox="1"/>
          <p:nvPr>
            <p:custDataLst>
              <p:tags r:id="rId1"/>
            </p:custDataLst>
          </p:nvPr>
        </p:nvSpPr>
        <p:spPr>
          <a:xfrm>
            <a:off x="1192977" y="1403573"/>
            <a:ext cx="3379024" cy="1477328"/>
          </a:xfrm>
          <a:prstGeom prst="rect">
            <a:avLst/>
          </a:prstGeom>
          <a:noFill/>
        </p:spPr>
        <p:txBody>
          <a:bodyPr wrap="square">
            <a:spAutoFit/>
          </a:bodyPr>
          <a:lstStyle/>
          <a:p>
            <a:r>
              <a:rPr lang="fr-CA" sz="1800" u="none">
                <a:latin typeface="Calibri" panose="020F0502020204030204" pitchFamily="34" charset="0"/>
                <a:cs typeface="Calibri" panose="020F0502020204030204" pitchFamily="34" charset="0"/>
              </a:rPr>
              <a:t>En moyenne, les hospitalisations liées à la schizophrénie durent 14 jours, contre 6 jours en moyenne pour l’ensemble des hospitalisations en psychiatrie.</a:t>
            </a:r>
          </a:p>
        </p:txBody>
      </p:sp>
      <p:sp>
        <p:nvSpPr>
          <p:cNvPr id="5" name="TextBox 4">
            <a:extLst>
              <a:ext uri="{FF2B5EF4-FFF2-40B4-BE49-F238E27FC236}">
                <a16:creationId xmlns:a16="http://schemas.microsoft.com/office/drawing/2014/main" id="{6BE3E58E-3506-A9E9-5C82-2D4BB216F7E5}"/>
              </a:ext>
            </a:extLst>
          </p:cNvPr>
          <p:cNvSpPr txBox="1"/>
          <p:nvPr>
            <p:custDataLst>
              <p:tags r:id="rId2"/>
            </p:custDataLst>
          </p:nvPr>
        </p:nvSpPr>
        <p:spPr>
          <a:xfrm>
            <a:off x="1483406" y="4312503"/>
            <a:ext cx="6177188" cy="707886"/>
          </a:xfrm>
          <a:prstGeom prst="rect">
            <a:avLst/>
          </a:prstGeom>
          <a:noFill/>
        </p:spPr>
        <p:txBody>
          <a:bodyPr wrap="square" rtlCol="0">
            <a:spAutoFit/>
          </a:bodyPr>
          <a:lstStyle/>
          <a:p>
            <a:r>
              <a:rPr lang="fr-CA" sz="800" i="1" u="none">
                <a:solidFill>
                  <a:schemeClr val="tx1">
                    <a:lumMod val="50000"/>
                    <a:lumOff val="50000"/>
                  </a:schemeClr>
                </a:solidFill>
                <a:latin typeface="Calibri" panose="020F0502020204030204" pitchFamily="34" charset="0"/>
                <a:cs typeface="Calibri" panose="020F0502020204030204" pitchFamily="34" charset="0"/>
              </a:rPr>
              <a:t>Source : </a:t>
            </a:r>
            <a:r>
              <a:rPr lang="fr-CA" sz="800" u="none">
                <a:solidFill>
                  <a:schemeClr val="tx1">
                    <a:lumMod val="50000"/>
                    <a:lumOff val="50000"/>
                  </a:schemeClr>
                </a:solidFill>
                <a:latin typeface="Calibri" panose="020F0502020204030204" pitchFamily="34" charset="0"/>
                <a:cs typeface="Calibri" panose="020F0502020204030204" pitchFamily="34" charset="0"/>
              </a:rPr>
              <a:t>Équipe de recherche sur le cadre des programmes de lutte contre les dépendances et en faveur de la santé mentale. Rendement du système de santé mentale et de lutte contre les dépendances en Ontario : carte de pointage 2021. Série de graphiques. Toronto, Ont. : ICES; 2021. Accessible à l’adresse suivante (en anglais seulement) : </a:t>
            </a:r>
            <a:r>
              <a:rPr lang="fr-CA" sz="800" u="none">
                <a:latin typeface="Calibri" panose="020F0502020204030204" pitchFamily="34" charset="0"/>
                <a:cs typeface="Calibri" panose="020F0502020204030204" pitchFamily="34" charset="0"/>
                <a:hlinkClick r:id="rId6"/>
              </a:rPr>
              <a:t>https://www.ices.on.ca/Publications/Atlases-and-Reports/2021/Mental-Health-and-Addictions-System-Performance-in-Ontario-2021-Scorecard</a:t>
            </a:r>
          </a:p>
          <a:p>
            <a:pPr marL="171446" indent="-171446">
              <a:buAutoNum type="arabicPeriod"/>
            </a:pPr>
            <a:endParaRPr lang="en-US" sz="80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7" name="Picture 6" descr="A picture containing shape&#10;&#10;Description automatically generated">
            <a:extLst>
              <a:ext uri="{FF2B5EF4-FFF2-40B4-BE49-F238E27FC236}">
                <a16:creationId xmlns:a16="http://schemas.microsoft.com/office/drawing/2014/main" id="{4D9DEF4D-6559-B429-5081-DF3598A2A4DA}"/>
              </a:ext>
            </a:extLst>
          </p:cNvPr>
          <p:cNvPicPr>
            <a:picLocks noChangeAspect="1"/>
          </p:cNvPicPr>
          <p:nvPr>
            <p:custDataLst>
              <p:tags r:id="rId3"/>
            </p:custDataLst>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5613019" y="1085043"/>
            <a:ext cx="1936304" cy="1936304"/>
          </a:xfrm>
          <a:prstGeom prst="rect">
            <a:avLst/>
          </a:prstGeom>
        </p:spPr>
      </p:pic>
    </p:spTree>
    <p:extLst>
      <p:ext uri="{BB962C8B-B14F-4D97-AF65-F5344CB8AC3E}">
        <p14:creationId xmlns:p14="http://schemas.microsoft.com/office/powerpoint/2010/main" val="131962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633D6-580A-3CA7-3520-66C0321ECE37}"/>
              </a:ext>
            </a:extLst>
          </p:cNvPr>
          <p:cNvSpPr txBox="1"/>
          <p:nvPr>
            <p:custDataLst>
              <p:tags r:id="rId1"/>
            </p:custDataLst>
          </p:nvPr>
        </p:nvSpPr>
        <p:spPr>
          <a:xfrm>
            <a:off x="1601819" y="4393311"/>
            <a:ext cx="5940362" cy="461665"/>
          </a:xfrm>
          <a:prstGeom prst="rect">
            <a:avLst/>
          </a:prstGeom>
          <a:noFill/>
        </p:spPr>
        <p:txBody>
          <a:bodyPr wrap="square" rtlCol="0">
            <a:spAutoFit/>
          </a:bodyPr>
          <a:lstStyle/>
          <a:p>
            <a:r>
              <a:rPr lang="fr-CA" sz="800" i="1" u="none" dirty="0">
                <a:solidFill>
                  <a:schemeClr val="tx1">
                    <a:lumMod val="50000"/>
                    <a:lumOff val="50000"/>
                  </a:schemeClr>
                </a:solidFill>
                <a:latin typeface="Calibri" panose="020F0502020204030204" pitchFamily="34" charset="0"/>
                <a:cs typeface="Calibri" panose="020F0502020204030204" pitchFamily="34" charset="0"/>
              </a:rPr>
              <a:t>Sources : </a:t>
            </a:r>
            <a:r>
              <a:rPr lang="fr-CA" sz="800" u="none" dirty="0">
                <a:solidFill>
                  <a:schemeClr val="tx1">
                    <a:lumMod val="50000"/>
                    <a:lumOff val="50000"/>
                  </a:schemeClr>
                </a:solidFill>
                <a:latin typeface="Calibri" panose="020F0502020204030204" pitchFamily="34" charset="0"/>
                <a:cs typeface="Calibri" panose="020F0502020204030204" pitchFamily="34" charset="0"/>
              </a:rPr>
              <a:t>Base de données sur les congés des patients (BDCP), base de données de l’assurance-santé de l’Ontario (ASO), Système d’information ontarien sur la santé mentale (SIOSM), Base de données sur les personnes inscrites (BDPI). Données fournies par l’ICES.</a:t>
            </a:r>
          </a:p>
          <a:p>
            <a:r>
              <a:rPr lang="fr-CA" sz="800" i="1" u="none" dirty="0">
                <a:solidFill>
                  <a:schemeClr val="tx1">
                    <a:lumMod val="50000"/>
                    <a:lumOff val="50000"/>
                  </a:schemeClr>
                </a:solidFill>
                <a:latin typeface="Calibri" panose="020F0502020204030204" pitchFamily="34" charset="0"/>
                <a:cs typeface="Calibri" panose="020F0502020204030204" pitchFamily="34" charset="0"/>
              </a:rPr>
              <a:t>Remarque : </a:t>
            </a:r>
            <a:r>
              <a:rPr lang="fr-CA" sz="800" u="none" dirty="0">
                <a:solidFill>
                  <a:schemeClr val="tx1">
                    <a:lumMod val="50000"/>
                    <a:lumOff val="50000"/>
                  </a:schemeClr>
                </a:solidFill>
                <a:latin typeface="Calibri" panose="020F0502020204030204" pitchFamily="34" charset="0"/>
                <a:cs typeface="Calibri" panose="020F0502020204030204" pitchFamily="34" charset="0"/>
              </a:rPr>
              <a:t>Les taux sont normalisés en fonction de l’âge et du sexe. </a:t>
            </a:r>
          </a:p>
        </p:txBody>
      </p:sp>
      <p:graphicFrame>
        <p:nvGraphicFramePr>
          <p:cNvPr id="4" name="Chart 3">
            <a:extLst>
              <a:ext uri="{FF2B5EF4-FFF2-40B4-BE49-F238E27FC236}">
                <a16:creationId xmlns:a16="http://schemas.microsoft.com/office/drawing/2014/main" id="{3A3523EF-826E-E87A-AD5B-27DCBA992DD1}"/>
              </a:ext>
            </a:extLst>
          </p:cNvPr>
          <p:cNvGraphicFramePr/>
          <p:nvPr>
            <p:custDataLst>
              <p:tags r:id="rId2"/>
            </p:custDataLst>
            <p:extLst>
              <p:ext uri="{D42A27DB-BD31-4B8C-83A1-F6EECF244321}">
                <p14:modId xmlns:p14="http://schemas.microsoft.com/office/powerpoint/2010/main" val="4086148276"/>
              </p:ext>
            </p:extLst>
          </p:nvPr>
        </p:nvGraphicFramePr>
        <p:xfrm>
          <a:off x="1048408" y="1230113"/>
          <a:ext cx="7551683" cy="2999394"/>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1">
            <a:extLst>
              <a:ext uri="{FF2B5EF4-FFF2-40B4-BE49-F238E27FC236}">
                <a16:creationId xmlns:a16="http://schemas.microsoft.com/office/drawing/2014/main" id="{F710D28B-0852-1D88-2A00-89ACD4BFC982}"/>
              </a:ext>
            </a:extLst>
          </p:cNvPr>
          <p:cNvSpPr txBox="1">
            <a:spLocks/>
          </p:cNvSpPr>
          <p:nvPr>
            <p:custDataLst>
              <p:tags r:id="rId3"/>
            </p:custDataLst>
          </p:nvPr>
        </p:nvSpPr>
        <p:spPr>
          <a:xfrm>
            <a:off x="404450" y="194478"/>
            <a:ext cx="8628258" cy="900895"/>
          </a:xfrm>
          <a:prstGeom prst="rect">
            <a:avLst/>
          </a:prstGeom>
        </p:spPr>
        <p:txBody>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378"/>
            <a:r>
              <a:rPr lang="fr-CA" sz="1050" b="0" u="none"/>
              <a:t> </a:t>
            </a:r>
            <a:r>
              <a:rPr lang="fr-CA" sz="1600" u="none"/>
              <a:t>Parmi les personnes hospitalisées pour schizophrénie en Ontario, 26,8 % avaient consulté un médecin de première ligne ou un psychiatre dans un délai d’une semaine suivant leur congé. Les écarts en la matière vont du simple au triple entre les différentes régions de Santé Ontario. </a:t>
            </a:r>
            <a:endParaRPr lang="fr-CA" sz="1800" u="none"/>
          </a:p>
        </p:txBody>
      </p:sp>
    </p:spTree>
    <p:extLst>
      <p:ext uri="{BB962C8B-B14F-4D97-AF65-F5344CB8AC3E}">
        <p14:creationId xmlns:p14="http://schemas.microsoft.com/office/powerpoint/2010/main" val="188277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err="1">
                <a:solidFill>
                  <a:schemeClr val="tx1"/>
                </a:solidFill>
                <a:latin typeface="Calibri" panose="020F0502020204030204" pitchFamily="34" charset="0"/>
                <a:cs typeface="Calibri" panose="020F0502020204030204" pitchFamily="34" charset="0"/>
              </a:rPr>
              <a:t>Objectifs</a:t>
            </a:r>
            <a:endParaRPr lang="en-US">
              <a:solidFill>
                <a:schemeClr val="tx1"/>
              </a:solidFill>
            </a:endParaRPr>
          </a:p>
        </p:txBody>
      </p:sp>
      <p:sp>
        <p:nvSpPr>
          <p:cNvPr id="3" name="Content Placeholder 2"/>
          <p:cNvSpPr>
            <a:spLocks noGrp="1"/>
          </p:cNvSpPr>
          <p:nvPr>
            <p:ph idx="1"/>
          </p:nvPr>
        </p:nvSpPr>
        <p:spPr>
          <a:xfrm>
            <a:off x="457200" y="978573"/>
            <a:ext cx="8265559" cy="3186354"/>
          </a:xfrm>
        </p:spPr>
        <p:txBody>
          <a:bodyPr/>
          <a:lstStyle/>
          <a:p>
            <a:pPr>
              <a:buClr>
                <a:srgbClr val="00B2E3"/>
              </a:buClr>
            </a:pPr>
            <a:r>
              <a:rPr lang="fr-CA" sz="1800" b="1">
                <a:latin typeface="Calibri" panose="020F0502020204030204" pitchFamily="34" charset="0"/>
                <a:cs typeface="Calibri" panose="020F0502020204030204" pitchFamily="34" charset="0"/>
              </a:rPr>
              <a:t>Aperçu des normes de qualité : </a:t>
            </a:r>
            <a:r>
              <a:rPr lang="fr-CA" sz="1800">
                <a:latin typeface="Calibri" panose="020F0502020204030204" pitchFamily="34" charset="0"/>
                <a:cs typeface="Calibri" panose="020F0502020204030204" pitchFamily="34" charset="0"/>
              </a:rPr>
              <a:t>De quoi s’agit-il? Comment sont-elles utilisées?</a:t>
            </a:r>
          </a:p>
          <a:p>
            <a:pPr>
              <a:buClr>
                <a:srgbClr val="00B2E3"/>
              </a:buClr>
            </a:pPr>
            <a:r>
              <a:rPr lang="fr-CA" sz="1800" b="1">
                <a:latin typeface="Calibri" panose="020F0502020204030204" pitchFamily="34" charset="0"/>
                <a:cs typeface="Calibri" panose="020F0502020204030204" pitchFamily="34" charset="0"/>
              </a:rPr>
              <a:t>Pourquoi cette norme de qualité est-elle nécessaire?</a:t>
            </a:r>
            <a:r>
              <a:rPr lang="fr-CA" sz="1800" b="1"/>
              <a:t> </a:t>
            </a:r>
            <a:r>
              <a:rPr lang="fr-CA" sz="1800">
                <a:latin typeface="Calibri" panose="020F0502020204030204" pitchFamily="34" charset="0"/>
                <a:cs typeface="Calibri" panose="020F0502020204030204" pitchFamily="34" charset="0"/>
              </a:rPr>
              <a:t>Il existe des lacunes et des écarts dans la qualité des soins pour les </a:t>
            </a:r>
            <a:r>
              <a:rPr lang="fr-FR" sz="1800">
                <a:latin typeface="Calibri" panose="020F0502020204030204" pitchFamily="34" charset="0"/>
                <a:cs typeface="Calibri" panose="020F0502020204030204" pitchFamily="34" charset="0"/>
              </a:rPr>
              <a:t>adultes schizophrènes</a:t>
            </a:r>
          </a:p>
          <a:p>
            <a:pPr>
              <a:buClr>
                <a:srgbClr val="00B2E3"/>
              </a:buClr>
            </a:pPr>
            <a:r>
              <a:rPr lang="fr-CA" sz="1800" b="1">
                <a:latin typeface="Calibri" panose="020F0502020204030204" pitchFamily="34" charset="0"/>
                <a:cs typeface="Calibri" panose="020F0502020204030204" pitchFamily="34" charset="0"/>
              </a:rPr>
              <a:t>Énoncés de qualité pour améliorer les soins : </a:t>
            </a:r>
            <a:r>
              <a:rPr lang="fr-CA" sz="1800">
                <a:latin typeface="Calibri" panose="020F0502020204030204" pitchFamily="34" charset="0"/>
                <a:cs typeface="Calibri" panose="020F0502020204030204" pitchFamily="34" charset="0"/>
              </a:rPr>
              <a:t>Les énoncés clés de la norme de qualité </a:t>
            </a:r>
            <a:r>
              <a:rPr lang="fr-FR" sz="1800" i="1" err="1"/>
              <a:t>Schizophr</a:t>
            </a:r>
            <a:r>
              <a:rPr lang="fr-CA" sz="1800" i="1">
                <a:latin typeface="Calibri" panose="020F0502020204030204" pitchFamily="34" charset="0"/>
                <a:cs typeface="Calibri" panose="020F0502020204030204" pitchFamily="34" charset="0"/>
              </a:rPr>
              <a:t>é</a:t>
            </a:r>
            <a:r>
              <a:rPr lang="fr-FR" sz="1800" i="1"/>
              <a:t>nie: Soins destines aux adultes dans les hôpitaux </a:t>
            </a:r>
            <a:r>
              <a:rPr lang="fr-FR" sz="1800"/>
              <a:t>et </a:t>
            </a:r>
            <a:r>
              <a:rPr lang="fr-CA" sz="1800">
                <a:latin typeface="Calibri" panose="020F0502020204030204" pitchFamily="34" charset="0"/>
                <a:cs typeface="Calibri" panose="020F0502020204030204" pitchFamily="34" charset="0"/>
              </a:rPr>
              <a:t>la norme de qualité </a:t>
            </a:r>
            <a:r>
              <a:rPr lang="fr-FR" sz="1800" i="1" err="1"/>
              <a:t>Schizophr</a:t>
            </a:r>
            <a:r>
              <a:rPr lang="fr-CA" sz="1800" i="1">
                <a:latin typeface="Calibri" panose="020F0502020204030204" pitchFamily="34" charset="0"/>
                <a:cs typeface="Calibri" panose="020F0502020204030204" pitchFamily="34" charset="0"/>
              </a:rPr>
              <a:t>é</a:t>
            </a:r>
            <a:r>
              <a:rPr lang="fr-FR" sz="1800" i="1"/>
              <a:t>nie: Soins destin</a:t>
            </a:r>
            <a:r>
              <a:rPr lang="fr-CA" sz="1800" i="1">
                <a:latin typeface="Calibri" panose="020F0502020204030204" pitchFamily="34" charset="0"/>
                <a:cs typeface="Calibri" panose="020F0502020204030204" pitchFamily="34" charset="0"/>
              </a:rPr>
              <a:t>é</a:t>
            </a:r>
            <a:r>
              <a:rPr lang="fr-FR" sz="1800" i="1"/>
              <a:t>s aux adultes dans la </a:t>
            </a:r>
            <a:r>
              <a:rPr lang="fr-FR" sz="1800" i="1" err="1"/>
              <a:t>collectivit</a:t>
            </a:r>
            <a:r>
              <a:rPr lang="fr-CA" sz="1800" i="1">
                <a:latin typeface="Calibri" panose="020F0502020204030204" pitchFamily="34" charset="0"/>
                <a:cs typeface="Calibri" panose="020F0502020204030204" pitchFamily="34" charset="0"/>
              </a:rPr>
              <a:t>é</a:t>
            </a:r>
          </a:p>
          <a:p>
            <a:pPr>
              <a:buClr>
                <a:srgbClr val="00B2E3"/>
              </a:buClr>
            </a:pPr>
            <a:r>
              <a:rPr lang="fr-FR" sz="1800" b="1">
                <a:latin typeface="Calibri" panose="020F0502020204030204" pitchFamily="34" charset="0"/>
                <a:cs typeface="Calibri" panose="020F0502020204030204" pitchFamily="34" charset="0"/>
              </a:rPr>
              <a:t>Mesure à l’appui de l’amélioration </a:t>
            </a:r>
            <a:r>
              <a:rPr lang="fr-CA" sz="1800" b="1">
                <a:latin typeface="Calibri" panose="020F0502020204030204" pitchFamily="34" charset="0"/>
                <a:cs typeface="Calibri" panose="020F0502020204030204" pitchFamily="34" charset="0"/>
              </a:rPr>
              <a:t>: </a:t>
            </a:r>
            <a:r>
              <a:rPr lang="fr-CA" sz="1800">
                <a:latin typeface="Calibri" panose="020F0502020204030204" pitchFamily="34" charset="0"/>
                <a:cs typeface="Calibri" panose="020F0502020204030204" pitchFamily="34" charset="0"/>
              </a:rPr>
              <a:t>Indicateurs qui peuvent vous aider à mesurer vos efforts d’amélioration de la qualité</a:t>
            </a:r>
          </a:p>
        </p:txBody>
      </p:sp>
    </p:spTree>
    <p:custDataLst>
      <p:tags r:id="rId1"/>
    </p:custDataLst>
    <p:extLst>
      <p:ext uri="{BB962C8B-B14F-4D97-AF65-F5344CB8AC3E}">
        <p14:creationId xmlns:p14="http://schemas.microsoft.com/office/powerpoint/2010/main" val="2674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10D28B-0852-1D88-2A00-89ACD4BFC982}"/>
              </a:ext>
            </a:extLst>
          </p:cNvPr>
          <p:cNvSpPr txBox="1">
            <a:spLocks/>
          </p:cNvSpPr>
          <p:nvPr>
            <p:custDataLst>
              <p:tags r:id="rId1"/>
            </p:custDataLst>
          </p:nvPr>
        </p:nvSpPr>
        <p:spPr>
          <a:xfrm>
            <a:off x="571134" y="352498"/>
            <a:ext cx="4149502" cy="1663263"/>
          </a:xfrm>
          <a:prstGeom prst="rect">
            <a:avLst/>
          </a:prstGeom>
        </p:spPr>
        <p:txBody>
          <a:bodyPr lIns="91440" tIns="45720" rIns="91440" bIns="45720" anchor="t"/>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378"/>
            <a:r>
              <a:rPr lang="fr-CA" sz="1600" b="0" u="none" dirty="0">
                <a:latin typeface="Calibri"/>
                <a:ea typeface="MS PGothic"/>
                <a:cs typeface="Calibri"/>
              </a:rPr>
              <a:t>Dans l’ensemble de l’Ontario, les personnes vivant en zone urbaine avaient consulté un médecin de première ligne ou un psychiatre dans un délai d’une semaine suivant leur congé après une hospitalisation en lien avec la schizophrénie à une fréquence 1,5 fois supérieure à celle constatée chez les personnes vivant en zone rurale.</a:t>
            </a:r>
          </a:p>
          <a:p>
            <a:pPr defTabSz="914378"/>
            <a:endParaRPr lang="en-US" sz="1800" b="0" kern="0" dirty="0"/>
          </a:p>
        </p:txBody>
      </p:sp>
      <p:graphicFrame>
        <p:nvGraphicFramePr>
          <p:cNvPr id="8" name="Chart 7">
            <a:extLst>
              <a:ext uri="{FF2B5EF4-FFF2-40B4-BE49-F238E27FC236}">
                <a16:creationId xmlns:a16="http://schemas.microsoft.com/office/drawing/2014/main" id="{760CA9DE-2781-7A0E-C6DA-9E2544799482}"/>
              </a:ext>
            </a:extLst>
          </p:cNvPr>
          <p:cNvGraphicFramePr/>
          <p:nvPr>
            <p:custDataLst>
              <p:tags r:id="rId2"/>
            </p:custDataLst>
            <p:extLst>
              <p:ext uri="{D42A27DB-BD31-4B8C-83A1-F6EECF244321}">
                <p14:modId xmlns:p14="http://schemas.microsoft.com/office/powerpoint/2010/main" val="21857401"/>
              </p:ext>
            </p:extLst>
          </p:nvPr>
        </p:nvGraphicFramePr>
        <p:xfrm>
          <a:off x="4806217" y="1009726"/>
          <a:ext cx="2054558" cy="166326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 name="Chart 8">
            <a:extLst>
              <a:ext uri="{FF2B5EF4-FFF2-40B4-BE49-F238E27FC236}">
                <a16:creationId xmlns:a16="http://schemas.microsoft.com/office/drawing/2014/main" id="{D60867E4-5E8E-4FF3-A83A-82F584B1F7EB}"/>
              </a:ext>
            </a:extLst>
          </p:cNvPr>
          <p:cNvGraphicFramePr/>
          <p:nvPr>
            <p:custDataLst>
              <p:tags r:id="rId3"/>
            </p:custDataLst>
            <p:extLst>
              <p:ext uri="{D42A27DB-BD31-4B8C-83A1-F6EECF244321}">
                <p14:modId xmlns:p14="http://schemas.microsoft.com/office/powerpoint/2010/main" val="2907081464"/>
              </p:ext>
            </p:extLst>
          </p:nvPr>
        </p:nvGraphicFramePr>
        <p:xfrm>
          <a:off x="6564072" y="1009725"/>
          <a:ext cx="1965329" cy="1663264"/>
        </p:xfrm>
        <a:graphic>
          <a:graphicData uri="http://schemas.openxmlformats.org/drawingml/2006/chart">
            <c:chart xmlns:c="http://schemas.openxmlformats.org/drawingml/2006/chart" xmlns:r="http://schemas.openxmlformats.org/officeDocument/2006/relationships" r:id="rId12"/>
          </a:graphicData>
        </a:graphic>
      </p:graphicFrame>
      <p:sp>
        <p:nvSpPr>
          <p:cNvPr id="11" name="TextBox 1">
            <a:extLst>
              <a:ext uri="{FF2B5EF4-FFF2-40B4-BE49-F238E27FC236}">
                <a16:creationId xmlns:a16="http://schemas.microsoft.com/office/drawing/2014/main" id="{143127D1-F0A3-040B-4338-791E16F0613C}"/>
              </a:ext>
            </a:extLst>
          </p:cNvPr>
          <p:cNvSpPr txBox="1"/>
          <p:nvPr>
            <p:custDataLst>
              <p:tags r:id="rId4"/>
            </p:custDataLst>
          </p:nvPr>
        </p:nvSpPr>
        <p:spPr>
          <a:xfrm>
            <a:off x="5587746" y="1768733"/>
            <a:ext cx="663451" cy="43641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lgn="r"/>
            <a:r>
              <a:rPr lang="fr-CA" sz="2000" u="none">
                <a:latin typeface="Calibri" panose="020F0502020204030204" pitchFamily="34" charset="0"/>
                <a:cs typeface="Calibri" panose="020F0502020204030204" pitchFamily="34" charset="0"/>
              </a:rPr>
              <a:t>27,3 %</a:t>
            </a:r>
          </a:p>
        </p:txBody>
      </p:sp>
      <p:sp>
        <p:nvSpPr>
          <p:cNvPr id="12" name="TextBox 1">
            <a:extLst>
              <a:ext uri="{FF2B5EF4-FFF2-40B4-BE49-F238E27FC236}">
                <a16:creationId xmlns:a16="http://schemas.microsoft.com/office/drawing/2014/main" id="{610D1125-7637-0E33-4291-B4E9EE76BCFB}"/>
              </a:ext>
            </a:extLst>
          </p:cNvPr>
          <p:cNvSpPr txBox="1"/>
          <p:nvPr>
            <p:custDataLst>
              <p:tags r:id="rId5"/>
            </p:custDataLst>
          </p:nvPr>
        </p:nvSpPr>
        <p:spPr>
          <a:xfrm>
            <a:off x="7319506" y="1768733"/>
            <a:ext cx="663451" cy="43641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lgn="r"/>
            <a:r>
              <a:rPr lang="fr-CA" sz="2000" u="none">
                <a:latin typeface="Calibri" panose="020F0502020204030204" pitchFamily="34" charset="0"/>
                <a:cs typeface="Calibri" panose="020F0502020204030204" pitchFamily="34" charset="0"/>
              </a:rPr>
              <a:t>17,5 %</a:t>
            </a:r>
          </a:p>
        </p:txBody>
      </p:sp>
      <p:sp>
        <p:nvSpPr>
          <p:cNvPr id="4" name="TextBox 3">
            <a:extLst>
              <a:ext uri="{FF2B5EF4-FFF2-40B4-BE49-F238E27FC236}">
                <a16:creationId xmlns:a16="http://schemas.microsoft.com/office/drawing/2014/main" id="{3BA895EE-AD99-9E0B-EFA7-FB339261D24F}"/>
              </a:ext>
            </a:extLst>
          </p:cNvPr>
          <p:cNvSpPr txBox="1"/>
          <p:nvPr>
            <p:custDataLst>
              <p:tags r:id="rId6"/>
            </p:custDataLst>
          </p:nvPr>
        </p:nvSpPr>
        <p:spPr>
          <a:xfrm>
            <a:off x="656715" y="3269808"/>
            <a:ext cx="8127842" cy="584775"/>
          </a:xfrm>
          <a:prstGeom prst="rect">
            <a:avLst/>
          </a:prstGeom>
          <a:noFill/>
        </p:spPr>
        <p:txBody>
          <a:bodyPr wrap="square">
            <a:spAutoFit/>
          </a:bodyPr>
          <a:lstStyle/>
          <a:p>
            <a:r>
              <a:rPr lang="fr-CA" sz="1600" u="none">
                <a:latin typeface="Calibri" panose="020F0502020204030204" pitchFamily="34" charset="0"/>
                <a:cs typeface="Calibri" panose="020F0502020204030204" pitchFamily="34" charset="0"/>
              </a:rPr>
              <a:t>Les taux de consultation d’un médecin pour un suivi dans un délai de 7 jours sont restés </a:t>
            </a:r>
            <a:r>
              <a:rPr lang="fr-CA" sz="1600" b="1" u="none">
                <a:latin typeface="Calibri" panose="020F0502020204030204" pitchFamily="34" charset="0"/>
                <a:cs typeface="Calibri" panose="020F0502020204030204" pitchFamily="34" charset="0"/>
              </a:rPr>
              <a:t>relativement stables au fil du temps</a:t>
            </a:r>
            <a:r>
              <a:rPr lang="fr-CA" sz="1600" u="none">
                <a:latin typeface="Calibri" panose="020F0502020204030204" pitchFamily="34" charset="0"/>
                <a:cs typeface="Calibri" panose="020F0502020204030204" pitchFamily="34" charset="0"/>
              </a:rPr>
              <a:t> entre les exercices financiers 2012-2013 et 2021-2022. </a:t>
            </a:r>
          </a:p>
        </p:txBody>
      </p:sp>
      <p:sp>
        <p:nvSpPr>
          <p:cNvPr id="15" name="TextBox 14">
            <a:extLst>
              <a:ext uri="{FF2B5EF4-FFF2-40B4-BE49-F238E27FC236}">
                <a16:creationId xmlns:a16="http://schemas.microsoft.com/office/drawing/2014/main" id="{E5B89162-A584-62B8-4854-225E9361B48F}"/>
              </a:ext>
            </a:extLst>
          </p:cNvPr>
          <p:cNvSpPr txBox="1"/>
          <p:nvPr>
            <p:custDataLst>
              <p:tags r:id="rId7"/>
            </p:custDataLst>
          </p:nvPr>
        </p:nvSpPr>
        <p:spPr>
          <a:xfrm>
            <a:off x="4571999" y="353133"/>
            <a:ext cx="4227693" cy="830997"/>
          </a:xfrm>
          <a:prstGeom prst="rect">
            <a:avLst/>
          </a:prstGeom>
          <a:solidFill>
            <a:srgbClr val="EDFDFF"/>
          </a:solidFill>
          <a:ln>
            <a:solidFill>
              <a:srgbClr val="EDFDFF"/>
            </a:solidFill>
          </a:ln>
        </p:spPr>
        <p:txBody>
          <a:bodyPr wrap="square">
            <a:spAutoFit/>
          </a:bodyPr>
          <a:lstStyle/>
          <a:p>
            <a:pPr algn="ctr"/>
            <a:r>
              <a:rPr lang="fr-CA" sz="1600" u="none" dirty="0">
                <a:solidFill>
                  <a:srgbClr val="7F7F7F"/>
                </a:solidFill>
                <a:latin typeface="Calibri" panose="020F0502020204030204" pitchFamily="34" charset="0"/>
                <a:cs typeface="Calibri" panose="020F0502020204030204" pitchFamily="34" charset="0"/>
              </a:rPr>
              <a:t>Consultation de suivi auprès d’un médecin en lien avec la schizophrénie dans un délai de 7 jours, exercice financier 2021-2022</a:t>
            </a:r>
          </a:p>
        </p:txBody>
      </p:sp>
      <p:sp>
        <p:nvSpPr>
          <p:cNvPr id="17" name="TextBox 16">
            <a:extLst>
              <a:ext uri="{FF2B5EF4-FFF2-40B4-BE49-F238E27FC236}">
                <a16:creationId xmlns:a16="http://schemas.microsoft.com/office/drawing/2014/main" id="{A3B635E5-691C-1221-9733-408CB3127741}"/>
              </a:ext>
            </a:extLst>
          </p:cNvPr>
          <p:cNvSpPr txBox="1"/>
          <p:nvPr>
            <p:custDataLst>
              <p:tags r:id="rId8"/>
            </p:custDataLst>
          </p:nvPr>
        </p:nvSpPr>
        <p:spPr>
          <a:xfrm>
            <a:off x="1601818" y="4364247"/>
            <a:ext cx="5940362" cy="461665"/>
          </a:xfrm>
          <a:prstGeom prst="rect">
            <a:avLst/>
          </a:prstGeom>
          <a:noFill/>
        </p:spPr>
        <p:txBody>
          <a:bodyPr wrap="square" rtlCol="0">
            <a:spAutoFit/>
          </a:bodyPr>
          <a:lstStyle/>
          <a:p>
            <a:r>
              <a:rPr lang="fr-CA" sz="800" u="none">
                <a:solidFill>
                  <a:schemeClr val="tx1">
                    <a:lumMod val="50000"/>
                    <a:lumOff val="50000"/>
                  </a:schemeClr>
                </a:solidFill>
                <a:latin typeface="Calibri" panose="020F0502020204030204" pitchFamily="34" charset="0"/>
                <a:cs typeface="Calibri" panose="020F0502020204030204" pitchFamily="34" charset="0"/>
              </a:rPr>
              <a:t>Sources : Base de données sur les congés des patients (BDCP), base de données de l’assurance-santé de l’Ontario (ASO), Système d’information ontarien sur la santé mentale (SIOSM), Base de données sur les personnes inscrites (BDPI). Données fournies par l’ICES. </a:t>
            </a:r>
          </a:p>
          <a:p>
            <a:r>
              <a:rPr lang="fr-CA" sz="800" u="none">
                <a:solidFill>
                  <a:schemeClr val="tx1">
                    <a:lumMod val="50000"/>
                    <a:lumOff val="50000"/>
                  </a:schemeClr>
                </a:solidFill>
                <a:latin typeface="Calibri" panose="020F0502020204030204" pitchFamily="34" charset="0"/>
                <a:cs typeface="Calibri" panose="020F0502020204030204" pitchFamily="34" charset="0"/>
              </a:rPr>
              <a:t>Remarque : Les taux sont normalisés en fonction de l’âge et du sexe. </a:t>
            </a:r>
          </a:p>
        </p:txBody>
      </p:sp>
    </p:spTree>
    <p:extLst>
      <p:ext uri="{BB962C8B-B14F-4D97-AF65-F5344CB8AC3E}">
        <p14:creationId xmlns:p14="http://schemas.microsoft.com/office/powerpoint/2010/main" val="4193140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4989-DDCA-9972-FE6E-E5D5444B4CE4}"/>
              </a:ext>
            </a:extLst>
          </p:cNvPr>
          <p:cNvSpPr txBox="1">
            <a:spLocks/>
          </p:cNvSpPr>
          <p:nvPr>
            <p:custDataLst>
              <p:tags r:id="rId1"/>
            </p:custDataLst>
          </p:nvPr>
        </p:nvSpPr>
        <p:spPr>
          <a:xfrm>
            <a:off x="449707" y="140495"/>
            <a:ext cx="8551418" cy="937460"/>
          </a:xfrm>
          <a:prstGeom prst="rect">
            <a:avLst/>
          </a:prstGeom>
        </p:spPr>
        <p:txBody>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378"/>
            <a:r>
              <a:rPr lang="fr-CA" sz="1600" u="none"/>
              <a:t>Parmi les personnes hospitalisées pour schizophrénie en Ontario, 16,6 % ont été hospitalisées à nouveau pour des raisons liées à la santé mentale ou aux dépendances dans un délai de 30 jours de leur congé. Les taux constatés allaient de 13,1 % dans la région Nord-Ouest à 17,6 % dans la région Nord-Est.</a:t>
            </a:r>
          </a:p>
        </p:txBody>
      </p:sp>
      <p:graphicFrame>
        <p:nvGraphicFramePr>
          <p:cNvPr id="4" name="Chart 3">
            <a:extLst>
              <a:ext uri="{FF2B5EF4-FFF2-40B4-BE49-F238E27FC236}">
                <a16:creationId xmlns:a16="http://schemas.microsoft.com/office/drawing/2014/main" id="{3A3523EF-826E-E87A-AD5B-27DCBA992DD1}"/>
              </a:ext>
            </a:extLst>
          </p:cNvPr>
          <p:cNvGraphicFramePr/>
          <p:nvPr>
            <p:custDataLst>
              <p:tags r:id="rId2"/>
            </p:custDataLst>
            <p:extLst>
              <p:ext uri="{D42A27DB-BD31-4B8C-83A1-F6EECF244321}">
                <p14:modId xmlns:p14="http://schemas.microsoft.com/office/powerpoint/2010/main" val="2856795511"/>
              </p:ext>
            </p:extLst>
          </p:nvPr>
        </p:nvGraphicFramePr>
        <p:xfrm>
          <a:off x="708025" y="1701579"/>
          <a:ext cx="7886700" cy="2662667"/>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16CD798E-9557-EE5D-6D97-C3EA3BA98802}"/>
              </a:ext>
            </a:extLst>
          </p:cNvPr>
          <p:cNvSpPr txBox="1"/>
          <p:nvPr>
            <p:custDataLst>
              <p:tags r:id="rId3"/>
            </p:custDataLst>
          </p:nvPr>
        </p:nvSpPr>
        <p:spPr>
          <a:xfrm>
            <a:off x="1601818" y="4364247"/>
            <a:ext cx="6178465" cy="461665"/>
          </a:xfrm>
          <a:prstGeom prst="rect">
            <a:avLst/>
          </a:prstGeom>
          <a:noFill/>
        </p:spPr>
        <p:txBody>
          <a:bodyPr wrap="square" rtlCol="0">
            <a:spAutoFit/>
          </a:bodyPr>
          <a:lstStyle/>
          <a:p>
            <a:r>
              <a:rPr lang="fr-CA" sz="800" i="1" u="none">
                <a:solidFill>
                  <a:schemeClr val="tx1">
                    <a:lumMod val="50000"/>
                    <a:lumOff val="50000"/>
                  </a:schemeClr>
                </a:solidFill>
                <a:latin typeface="Calibri" panose="020F0502020204030204" pitchFamily="34" charset="0"/>
                <a:cs typeface="Calibri" panose="020F0502020204030204" pitchFamily="34" charset="0"/>
              </a:rPr>
              <a:t>Sources : </a:t>
            </a:r>
            <a:r>
              <a:rPr lang="fr-CA" sz="800" u="none">
                <a:solidFill>
                  <a:schemeClr val="tx1">
                    <a:lumMod val="50000"/>
                    <a:lumOff val="50000"/>
                  </a:schemeClr>
                </a:solidFill>
                <a:latin typeface="Calibri" panose="020F0502020204030204" pitchFamily="34" charset="0"/>
                <a:cs typeface="Calibri" panose="020F0502020204030204" pitchFamily="34" charset="0"/>
              </a:rPr>
              <a:t>Base de données sur les congés des patients (BDCP), Système d’information ontarien sur la santé mentale (SIOSM), Base de données sur les personnes inscrites (BDPI). Données fournies par l’ICES. </a:t>
            </a:r>
          </a:p>
          <a:p>
            <a:r>
              <a:rPr lang="fr-CA" sz="800" i="1" u="none">
                <a:solidFill>
                  <a:schemeClr val="tx1">
                    <a:lumMod val="50000"/>
                    <a:lumOff val="50000"/>
                  </a:schemeClr>
                </a:solidFill>
                <a:latin typeface="Calibri" panose="020F0502020204030204" pitchFamily="34" charset="0"/>
                <a:cs typeface="Calibri" panose="020F0502020204030204" pitchFamily="34" charset="0"/>
              </a:rPr>
              <a:t>Remarque : </a:t>
            </a:r>
            <a:r>
              <a:rPr lang="fr-CA" sz="800" u="none">
                <a:solidFill>
                  <a:schemeClr val="tx1">
                    <a:lumMod val="50000"/>
                    <a:lumOff val="50000"/>
                  </a:schemeClr>
                </a:solidFill>
                <a:latin typeface="Calibri" panose="020F0502020204030204" pitchFamily="34" charset="0"/>
                <a:cs typeface="Calibri" panose="020F0502020204030204" pitchFamily="34" charset="0"/>
              </a:rPr>
              <a:t>Les taux sont normalisés en fonction de l’âge et du sexe.</a:t>
            </a:r>
          </a:p>
        </p:txBody>
      </p:sp>
      <p:sp>
        <p:nvSpPr>
          <p:cNvPr id="3" name="TextBox 2">
            <a:extLst>
              <a:ext uri="{FF2B5EF4-FFF2-40B4-BE49-F238E27FC236}">
                <a16:creationId xmlns:a16="http://schemas.microsoft.com/office/drawing/2014/main" id="{FCDB1184-C7DB-5856-2958-70B309E1A4E0}"/>
              </a:ext>
            </a:extLst>
          </p:cNvPr>
          <p:cNvSpPr txBox="1"/>
          <p:nvPr/>
        </p:nvSpPr>
        <p:spPr>
          <a:xfrm>
            <a:off x="922351" y="1407381"/>
            <a:ext cx="75136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fr-CA" sz="1200" dirty="0">
                <a:solidFill>
                  <a:srgbClr val="7F7F7F"/>
                </a:solidFill>
                <a:effectLst/>
                <a:latin typeface="Calibri" panose="020F0502020204030204" pitchFamily="34" charset="0"/>
                <a:cs typeface="Calibri" panose="020F0502020204030204" pitchFamily="34" charset="0"/>
              </a:rPr>
              <a:t>Pourcentage de personnes hospitalisées à nouveau pour des raisons liées à la santé mentale ou aux dépendances dans un délai de 30 jours suivant leur congé après une hospitalisation liée à la schizophrénie en Ontario, en fonction de la région de Santé Ontario, </a:t>
            </a:r>
            <a:r>
              <a:rPr lang="fr-CA" sz="1200" u="none" dirty="0">
                <a:solidFill>
                  <a:srgbClr val="7F7F7F"/>
                </a:solidFill>
                <a:effectLst/>
                <a:latin typeface="Calibri" panose="020F0502020204030204" pitchFamily="34" charset="0"/>
                <a:ea typeface="Calibri" panose="020F0502020204030204" pitchFamily="34" charset="0"/>
              </a:rPr>
              <a:t>pour l’exercice financier 2021-22</a:t>
            </a:r>
            <a:endParaRPr lang="fr-CA" sz="1200" dirty="0">
              <a:solidFill>
                <a:srgbClr val="7F7F7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511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4989-DDCA-9972-FE6E-E5D5444B4CE4}"/>
              </a:ext>
            </a:extLst>
          </p:cNvPr>
          <p:cNvSpPr txBox="1">
            <a:spLocks/>
          </p:cNvSpPr>
          <p:nvPr>
            <p:custDataLst>
              <p:tags r:id="rId1"/>
            </p:custDataLst>
          </p:nvPr>
        </p:nvSpPr>
        <p:spPr>
          <a:xfrm>
            <a:off x="449709" y="198613"/>
            <a:ext cx="8244584" cy="675819"/>
          </a:xfrm>
          <a:prstGeom prst="rect">
            <a:avLst/>
          </a:prstGeom>
        </p:spPr>
        <p:txBody>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378"/>
            <a:r>
              <a:rPr lang="fr-CA" sz="1800" u="none"/>
              <a:t>On a constaté une baisse discrète et progressive de la fréquence des réadmissions liées à la santé mentale ou aux dépendances dans un délai de 30 jours après une hospitalisation en lien avec la schizophrénie en Ontario.</a:t>
            </a:r>
          </a:p>
        </p:txBody>
      </p:sp>
      <p:graphicFrame>
        <p:nvGraphicFramePr>
          <p:cNvPr id="4" name="Chart 3">
            <a:extLst>
              <a:ext uri="{FF2B5EF4-FFF2-40B4-BE49-F238E27FC236}">
                <a16:creationId xmlns:a16="http://schemas.microsoft.com/office/drawing/2014/main" id="{3A3523EF-826E-E87A-AD5B-27DCBA992DD1}"/>
              </a:ext>
            </a:extLst>
          </p:cNvPr>
          <p:cNvGraphicFramePr/>
          <p:nvPr>
            <p:custDataLst>
              <p:tags r:id="rId2"/>
            </p:custDataLst>
            <p:extLst>
              <p:ext uri="{D42A27DB-BD31-4B8C-83A1-F6EECF244321}">
                <p14:modId xmlns:p14="http://schemas.microsoft.com/office/powerpoint/2010/main" val="2777145221"/>
              </p:ext>
            </p:extLst>
          </p:nvPr>
        </p:nvGraphicFramePr>
        <p:xfrm>
          <a:off x="1383969" y="1356584"/>
          <a:ext cx="6614160" cy="2999394"/>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D9B034B9-1217-5C77-6352-A3A503D84BD2}"/>
              </a:ext>
            </a:extLst>
          </p:cNvPr>
          <p:cNvSpPr txBox="1"/>
          <p:nvPr>
            <p:custDataLst>
              <p:tags r:id="rId3"/>
            </p:custDataLst>
          </p:nvPr>
        </p:nvSpPr>
        <p:spPr>
          <a:xfrm>
            <a:off x="1601818" y="4364247"/>
            <a:ext cx="6178465" cy="461665"/>
          </a:xfrm>
          <a:prstGeom prst="rect">
            <a:avLst/>
          </a:prstGeom>
          <a:noFill/>
        </p:spPr>
        <p:txBody>
          <a:bodyPr wrap="square" rtlCol="0">
            <a:spAutoFit/>
          </a:bodyPr>
          <a:lstStyle/>
          <a:p>
            <a:r>
              <a:rPr lang="fr-CA" sz="800" i="1" u="none">
                <a:solidFill>
                  <a:schemeClr val="tx1">
                    <a:lumMod val="50000"/>
                    <a:lumOff val="50000"/>
                  </a:schemeClr>
                </a:solidFill>
                <a:latin typeface="Calibri" panose="020F0502020204030204" pitchFamily="34" charset="0"/>
                <a:cs typeface="Calibri" panose="020F0502020204030204" pitchFamily="34" charset="0"/>
              </a:rPr>
              <a:t>Sources : </a:t>
            </a:r>
            <a:r>
              <a:rPr lang="fr-CA" sz="800" u="none">
                <a:solidFill>
                  <a:schemeClr val="tx1">
                    <a:lumMod val="50000"/>
                    <a:lumOff val="50000"/>
                  </a:schemeClr>
                </a:solidFill>
                <a:latin typeface="Calibri" panose="020F0502020204030204" pitchFamily="34" charset="0"/>
                <a:cs typeface="Calibri" panose="020F0502020204030204" pitchFamily="34" charset="0"/>
              </a:rPr>
              <a:t>Base de données sur les congés des patients (BDCP), Système d’information ontarien sur la santé mentale (SIOSM), Base de données sur les personnes inscrites (BDPI). Données fournies par ICES. </a:t>
            </a:r>
          </a:p>
          <a:p>
            <a:r>
              <a:rPr lang="fr-CA" sz="800" i="1" u="none">
                <a:solidFill>
                  <a:schemeClr val="tx1">
                    <a:lumMod val="50000"/>
                    <a:lumOff val="50000"/>
                  </a:schemeClr>
                </a:solidFill>
                <a:latin typeface="Calibri" panose="020F0502020204030204" pitchFamily="34" charset="0"/>
                <a:cs typeface="Calibri" panose="020F0502020204030204" pitchFamily="34" charset="0"/>
              </a:rPr>
              <a:t>Remarque : </a:t>
            </a:r>
            <a:r>
              <a:rPr lang="fr-CA" sz="800" u="none">
                <a:solidFill>
                  <a:schemeClr val="tx1">
                    <a:lumMod val="50000"/>
                    <a:lumOff val="50000"/>
                  </a:schemeClr>
                </a:solidFill>
                <a:latin typeface="Calibri" panose="020F0502020204030204" pitchFamily="34" charset="0"/>
                <a:cs typeface="Calibri" panose="020F0502020204030204" pitchFamily="34" charset="0"/>
              </a:rPr>
              <a:t>Les taux sont normalisés en fonction de l’âge et du sexe.</a:t>
            </a:r>
          </a:p>
        </p:txBody>
      </p:sp>
    </p:spTree>
    <p:extLst>
      <p:ext uri="{BB962C8B-B14F-4D97-AF65-F5344CB8AC3E}">
        <p14:creationId xmlns:p14="http://schemas.microsoft.com/office/powerpoint/2010/main" val="3524376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4989-DDCA-9972-FE6E-E5D5444B4CE4}"/>
              </a:ext>
            </a:extLst>
          </p:cNvPr>
          <p:cNvSpPr txBox="1">
            <a:spLocks/>
          </p:cNvSpPr>
          <p:nvPr>
            <p:custDataLst>
              <p:tags r:id="rId1"/>
            </p:custDataLst>
          </p:nvPr>
        </p:nvSpPr>
        <p:spPr>
          <a:xfrm>
            <a:off x="449709" y="198613"/>
            <a:ext cx="8363216" cy="873917"/>
          </a:xfrm>
          <a:prstGeom prst="rect">
            <a:avLst/>
          </a:prstGeom>
        </p:spPr>
        <p:txBody>
          <a:bodyPr lIns="91440" tIns="45720" rIns="91440" bIns="45720" anchor="t"/>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378"/>
            <a:r>
              <a:rPr lang="fr-CA" sz="1600" u="none" dirty="0">
                <a:latin typeface="Calibri"/>
                <a:ea typeface="MS PGothic"/>
                <a:cs typeface="Calibri"/>
              </a:rPr>
              <a:t>On observait les taux de réadmission en lien avec la santé mentale ou les dépendances au cours du mois suivant une hospitalisation liée à la schizophrénie plus élevés chez les habitants des quartiers où les revenus sont les plus faibles.</a:t>
            </a:r>
          </a:p>
        </p:txBody>
      </p:sp>
      <p:graphicFrame>
        <p:nvGraphicFramePr>
          <p:cNvPr id="4" name="Chart 3">
            <a:extLst>
              <a:ext uri="{FF2B5EF4-FFF2-40B4-BE49-F238E27FC236}">
                <a16:creationId xmlns:a16="http://schemas.microsoft.com/office/drawing/2014/main" id="{3A3523EF-826E-E87A-AD5B-27DCBA992DD1}"/>
              </a:ext>
            </a:extLst>
          </p:cNvPr>
          <p:cNvGraphicFramePr/>
          <p:nvPr>
            <p:custDataLst>
              <p:tags r:id="rId2"/>
            </p:custDataLst>
            <p:extLst>
              <p:ext uri="{D42A27DB-BD31-4B8C-83A1-F6EECF244321}">
                <p14:modId xmlns:p14="http://schemas.microsoft.com/office/powerpoint/2010/main" val="1604322888"/>
              </p:ext>
            </p:extLst>
          </p:nvPr>
        </p:nvGraphicFramePr>
        <p:xfrm>
          <a:off x="800099" y="2013217"/>
          <a:ext cx="6614160" cy="2351029"/>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D52907D0-D634-346E-9FF6-AE4763FB7F23}"/>
              </a:ext>
            </a:extLst>
          </p:cNvPr>
          <p:cNvSpPr txBox="1"/>
          <p:nvPr>
            <p:custDataLst>
              <p:tags r:id="rId3"/>
            </p:custDataLst>
          </p:nvPr>
        </p:nvSpPr>
        <p:spPr>
          <a:xfrm>
            <a:off x="1601819" y="4364247"/>
            <a:ext cx="6083872" cy="461665"/>
          </a:xfrm>
          <a:prstGeom prst="rect">
            <a:avLst/>
          </a:prstGeom>
          <a:noFill/>
        </p:spPr>
        <p:txBody>
          <a:bodyPr wrap="square" rtlCol="0">
            <a:spAutoFit/>
          </a:bodyPr>
          <a:lstStyle/>
          <a:p>
            <a:r>
              <a:rPr lang="fr-CA" sz="800" i="1" u="none">
                <a:solidFill>
                  <a:schemeClr val="tx1">
                    <a:lumMod val="50000"/>
                    <a:lumOff val="50000"/>
                  </a:schemeClr>
                </a:solidFill>
                <a:latin typeface="Calibri" panose="020F0502020204030204" pitchFamily="34" charset="0"/>
                <a:cs typeface="Calibri" panose="020F0502020204030204" pitchFamily="34" charset="0"/>
              </a:rPr>
              <a:t>Sources : </a:t>
            </a:r>
            <a:r>
              <a:rPr lang="fr-CA" sz="800" u="none">
                <a:solidFill>
                  <a:schemeClr val="tx1">
                    <a:lumMod val="50000"/>
                    <a:lumOff val="50000"/>
                  </a:schemeClr>
                </a:solidFill>
                <a:latin typeface="Calibri" panose="020F0502020204030204" pitchFamily="34" charset="0"/>
                <a:cs typeface="Calibri" panose="020F0502020204030204" pitchFamily="34" charset="0"/>
              </a:rPr>
              <a:t>Base de données sur les congés des patients (BDCP), Système d’information ontarien sur la santé mentale (SIOSM), Base de données sur les personnes inscrites (BDPI). Données fournies par l’ICES.</a:t>
            </a:r>
          </a:p>
          <a:p>
            <a:r>
              <a:rPr lang="fr-CA" sz="800" u="none">
                <a:solidFill>
                  <a:schemeClr val="tx1">
                    <a:lumMod val="50000"/>
                    <a:lumOff val="50000"/>
                  </a:schemeClr>
                </a:solidFill>
                <a:latin typeface="Calibri" panose="020F0502020204030204" pitchFamily="34" charset="0"/>
                <a:cs typeface="Calibri" panose="020F0502020204030204" pitchFamily="34" charset="0"/>
              </a:rPr>
              <a:t>Remarque : Les taux sont normalisés en fonction de l’âge et du sexe.</a:t>
            </a:r>
          </a:p>
        </p:txBody>
      </p:sp>
      <p:sp>
        <p:nvSpPr>
          <p:cNvPr id="3" name="Rectangle 2">
            <a:extLst>
              <a:ext uri="{FF2B5EF4-FFF2-40B4-BE49-F238E27FC236}">
                <a16:creationId xmlns:a16="http://schemas.microsoft.com/office/drawing/2014/main" id="{92B87A9B-5895-F6B5-470C-8F92971F8AEC}"/>
              </a:ext>
            </a:extLst>
          </p:cNvPr>
          <p:cNvSpPr/>
          <p:nvPr>
            <p:custDataLst>
              <p:tags r:id="rId4"/>
            </p:custDataLst>
          </p:nvPr>
        </p:nvSpPr>
        <p:spPr bwMode="auto">
          <a:xfrm>
            <a:off x="7685691" y="1914525"/>
            <a:ext cx="658210" cy="3077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457189">
              <a:spcBef>
                <a:spcPct val="50000"/>
              </a:spcBef>
            </a:pPr>
            <a:endParaRPr lang="en-CA">
              <a:latin typeface="Arial" charset="0"/>
              <a:ea typeface="ＭＳ Ｐゴシック" pitchFamily="68" charset="-128"/>
            </a:endParaRPr>
          </a:p>
        </p:txBody>
      </p:sp>
      <p:sp>
        <p:nvSpPr>
          <p:cNvPr id="7" name="TextBox 6">
            <a:extLst>
              <a:ext uri="{FF2B5EF4-FFF2-40B4-BE49-F238E27FC236}">
                <a16:creationId xmlns:a16="http://schemas.microsoft.com/office/drawing/2014/main" id="{2633D24E-C1AA-EFA9-EE5C-2E1C12E2AB9B}"/>
              </a:ext>
            </a:extLst>
          </p:cNvPr>
          <p:cNvSpPr txBox="1"/>
          <p:nvPr/>
        </p:nvSpPr>
        <p:spPr>
          <a:xfrm>
            <a:off x="1715342" y="1254848"/>
            <a:ext cx="5831949" cy="1138773"/>
          </a:xfrm>
          <a:prstGeom prst="rect">
            <a:avLst/>
          </a:prstGeom>
          <a:noFill/>
        </p:spPr>
        <p:txBody>
          <a:bodyPr wrap="square" rtlCol="0">
            <a:spAutoFit/>
          </a:bodyPr>
          <a:lstStyle/>
          <a:p>
            <a:pPr algn="ctr"/>
            <a:r>
              <a:rPr lang="fr-CA" sz="1100" u="none" dirty="0">
                <a:effectLst/>
                <a:latin typeface="Calibri" panose="020F0502020204030204" pitchFamily="34" charset="0"/>
                <a:ea typeface="Calibri" panose="020F0502020204030204" pitchFamily="34" charset="0"/>
              </a:rPr>
              <a:t>Pourcentage de personnes hospitalisées à nouveau pour des raisons liées à la santé mentale ou aux dépendances dans un délai de 30 jours suivant leur congé après une hospitalisation liée à la schizophrénie en Ontario, en fonction du quintile de revenus de quartier, pour l’exercice financier 2021-22</a:t>
            </a:r>
            <a:endParaRPr lang="en-CA" sz="1100" u="none" dirty="0">
              <a:effectLst/>
              <a:latin typeface="Calibri" panose="020F0502020204030204" pitchFamily="34" charset="0"/>
              <a:ea typeface="Calibri" panose="020F0502020204030204" pitchFamily="34" charset="0"/>
            </a:endParaRPr>
          </a:p>
          <a:p>
            <a:pPr algn="l"/>
            <a:endParaRPr lang="en-CA" sz="2400" u="none" kern="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405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7" y="1253446"/>
            <a:ext cx="5602015" cy="1900719"/>
          </a:xfrm>
        </p:spPr>
        <p:txBody>
          <a:bodyPr/>
          <a:lstStyle/>
          <a:p>
            <a:pPr defTabSz="914400"/>
            <a:r>
              <a:rPr lang="fr-CA" sz="4000" u="none">
                <a:solidFill>
                  <a:schemeClr val="bg1"/>
                </a:solidFill>
                <a:latin typeface="Calibri" panose="020F0502020204030204" pitchFamily="34" charset="0"/>
                <a:cs typeface="Calibri" panose="020F0502020204030204" pitchFamily="34" charset="0"/>
              </a:rPr>
              <a:t>Portées et thèmes </a:t>
            </a:r>
            <a:r>
              <a:rPr lang="en-US" sz="4000">
                <a:solidFill>
                  <a:schemeClr val="bg1"/>
                </a:solidFill>
                <a:latin typeface="Calibri" panose="020F0502020204030204" pitchFamily="34" charset="0"/>
                <a:cs typeface="Calibri" panose="020F0502020204030204" pitchFamily="34" charset="0"/>
              </a:rPr>
              <a:t>de </a:t>
            </a:r>
            <a:r>
              <a:rPr lang="en-US" sz="4000" err="1">
                <a:solidFill>
                  <a:schemeClr val="bg1"/>
                </a:solidFill>
                <a:latin typeface="Calibri" panose="020F0502020204030204" pitchFamily="34" charset="0"/>
                <a:cs typeface="Calibri" panose="020F0502020204030204" pitchFamily="34" charset="0"/>
              </a:rPr>
              <a:t>l’énoncé</a:t>
            </a:r>
            <a:r>
              <a:rPr lang="en-US" sz="4000">
                <a:solidFill>
                  <a:schemeClr val="bg1"/>
                </a:solidFill>
                <a:latin typeface="Calibri" panose="020F0502020204030204" pitchFamily="34" charset="0"/>
                <a:cs typeface="Calibri" panose="020F0502020204030204" pitchFamily="34" charset="0"/>
              </a:rPr>
              <a:t> sur</a:t>
            </a:r>
            <a:r>
              <a:rPr lang="fr-CA" sz="4000" u="none">
                <a:solidFill>
                  <a:schemeClr val="bg1"/>
                </a:solidFill>
                <a:latin typeface="Calibri" panose="020F0502020204030204" pitchFamily="34" charset="0"/>
                <a:cs typeface="Calibri" panose="020F0502020204030204" pitchFamily="34" charset="0"/>
              </a:rPr>
              <a:t> ces normes de qualité</a:t>
            </a:r>
            <a:endParaRPr lang="en-US" sz="4000" u="none" kern="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3439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3" y="634940"/>
            <a:ext cx="8743307" cy="874432"/>
          </a:xfrm>
        </p:spPr>
        <p:txBody>
          <a:bodyPr/>
          <a:lstStyle/>
          <a:p>
            <a:r>
              <a:rPr lang="fr-CA">
                <a:solidFill>
                  <a:schemeClr val="tx1"/>
                </a:solidFill>
                <a:latin typeface="Calibri" panose="020F0502020204030204" pitchFamily="34" charset="0"/>
                <a:cs typeface="Calibri" panose="020F0502020204030204" pitchFamily="34" charset="0"/>
              </a:rPr>
              <a:t>Portée de cette norme de qualité</a:t>
            </a:r>
            <a:endParaRPr lang="en-CA">
              <a:solidFill>
                <a:schemeClr val="tx1"/>
              </a:solidFill>
              <a:cs typeface="Calibri" panose="020F0502020204030204" pitchFamily="34" charset="0"/>
            </a:endParaRPr>
          </a:p>
        </p:txBody>
      </p:sp>
      <p:sp>
        <p:nvSpPr>
          <p:cNvPr id="4" name="Content Placeholder 3"/>
          <p:cNvSpPr>
            <a:spLocks noGrp="1"/>
          </p:cNvSpPr>
          <p:nvPr>
            <p:ph idx="1"/>
          </p:nvPr>
        </p:nvSpPr>
        <p:spPr>
          <a:xfrm>
            <a:off x="452036" y="1322206"/>
            <a:ext cx="8332342" cy="3186354"/>
          </a:xfrm>
        </p:spPr>
        <p:txBody>
          <a:bodyPr/>
          <a:lstStyle/>
          <a:p>
            <a:pPr>
              <a:spcAft>
                <a:spcPts val="0"/>
              </a:spcAft>
            </a:pPr>
            <a:r>
              <a:rPr lang="fr-CA" sz="2000">
                <a:effectLst/>
                <a:ea typeface="Calibri" panose="020F0502020204030204" pitchFamily="34" charset="0"/>
              </a:rPr>
              <a:t>Cette norme de qualité porte sur les </a:t>
            </a:r>
            <a:r>
              <a:rPr lang="fr-CA" sz="2000" b="1">
                <a:effectLst/>
                <a:ea typeface="Calibri" panose="020F0502020204030204" pitchFamily="34" charset="0"/>
              </a:rPr>
              <a:t>soins fournis aux adultes âgés de 18 ans et plus ayant reçu un diagnostic primaire de schizophrénie</a:t>
            </a:r>
            <a:r>
              <a:rPr lang="fr-CA" sz="2000">
                <a:effectLst/>
                <a:ea typeface="Calibri" panose="020F0502020204030204" pitchFamily="34" charset="0"/>
              </a:rPr>
              <a:t> (y compris les troubles connexes comme le trouble schizo-affectif) se rendant au service d’urgence ou admis à l’hôpital</a:t>
            </a:r>
          </a:p>
          <a:p>
            <a:pPr>
              <a:spcAft>
                <a:spcPts val="0"/>
              </a:spcAft>
            </a:pPr>
            <a:r>
              <a:rPr lang="fr-CA" sz="2000">
                <a:effectLst/>
                <a:ea typeface="Calibri" panose="020F0502020204030204" pitchFamily="34" charset="0"/>
              </a:rPr>
              <a:t>Cette norme de qualité comprend également des directives sur les soins des personnes qui passent d’un milieu hospitalier à un milieu communautaire. </a:t>
            </a:r>
            <a:endParaRPr lang="en-CA" sz="2000">
              <a:highlight>
                <a:srgbClr val="FFFF00"/>
              </a:highlight>
              <a:ea typeface="Times New Roman" panose="02020603050405020304" pitchFamily="18" charset="0"/>
            </a:endParaRPr>
          </a:p>
        </p:txBody>
      </p:sp>
      <p:cxnSp>
        <p:nvCxnSpPr>
          <p:cNvPr id="3" name="Straight Connector 2">
            <a:extLst>
              <a:ext uri="{FF2B5EF4-FFF2-40B4-BE49-F238E27FC236}">
                <a16:creationId xmlns:a16="http://schemas.microsoft.com/office/drawing/2014/main" id="{2DA3BBE6-E682-E612-AE6C-E2DE4BD25DDE}"/>
              </a:ext>
              <a:ext uri="{C183D7F6-B498-43B3-948B-1728B52AA6E4}">
                <adec:decorative xmlns:adec="http://schemas.microsoft.com/office/drawing/2017/decorative" val="1"/>
              </a:ext>
            </a:extLst>
          </p:cNvPr>
          <p:cNvCxnSpPr>
            <a:cxnSpLocks/>
          </p:cNvCxnSpPr>
          <p:nvPr/>
        </p:nvCxnSpPr>
        <p:spPr>
          <a:xfrm>
            <a:off x="452036" y="634940"/>
            <a:ext cx="8229653" cy="0"/>
          </a:xfrm>
          <a:prstGeom prst="line">
            <a:avLst/>
          </a:prstGeom>
          <a:ln w="38100">
            <a:solidFill>
              <a:srgbClr val="48A7A2"/>
            </a:solidFill>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9BD04218-8A9A-95DE-D543-FC56ED525E28}"/>
              </a:ext>
            </a:extLst>
          </p:cNvPr>
          <p:cNvSpPr txBox="1"/>
          <p:nvPr/>
        </p:nvSpPr>
        <p:spPr>
          <a:xfrm>
            <a:off x="410966" y="64960"/>
            <a:ext cx="8468715" cy="470000"/>
          </a:xfrm>
          <a:prstGeom prst="rect">
            <a:avLst/>
          </a:prstGeom>
          <a:noFill/>
        </p:spPr>
        <p:txBody>
          <a:bodyPr wrap="square">
            <a:spAutoFit/>
          </a:bodyPr>
          <a:lstStyle/>
          <a:p>
            <a:pPr>
              <a:lnSpc>
                <a:spcPct val="107000"/>
              </a:lnSpc>
              <a:spcAft>
                <a:spcPts val="800"/>
              </a:spcAft>
            </a:pPr>
            <a:r>
              <a:rPr lang="fr-CA" sz="2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2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0083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3" y="595273"/>
            <a:ext cx="8743307" cy="874432"/>
          </a:xfrm>
        </p:spPr>
        <p:txBody>
          <a:bodyPr/>
          <a:lstStyle/>
          <a:p>
            <a:r>
              <a:rPr lang="fr-CA">
                <a:solidFill>
                  <a:schemeClr val="tx1"/>
                </a:solidFill>
                <a:latin typeface="Calibri" panose="020F0502020204030204" pitchFamily="34" charset="0"/>
                <a:cs typeface="Calibri" panose="020F0502020204030204" pitchFamily="34" charset="0"/>
              </a:rPr>
              <a:t>Portée de cette norme de qualité</a:t>
            </a:r>
            <a:endParaRPr lang="en-CA">
              <a:solidFill>
                <a:schemeClr val="tx1"/>
              </a:solidFill>
              <a:cs typeface="Calibri" panose="020F0502020204030204" pitchFamily="34" charset="0"/>
            </a:endParaRPr>
          </a:p>
        </p:txBody>
      </p:sp>
      <p:sp>
        <p:nvSpPr>
          <p:cNvPr id="4" name="Content Placeholder 3"/>
          <p:cNvSpPr>
            <a:spLocks noGrp="1"/>
          </p:cNvSpPr>
          <p:nvPr>
            <p:ph idx="1"/>
          </p:nvPr>
        </p:nvSpPr>
        <p:spPr>
          <a:xfrm>
            <a:off x="452036" y="1322206"/>
            <a:ext cx="8332342" cy="3186354"/>
          </a:xfrm>
        </p:spPr>
        <p:txBody>
          <a:bodyPr/>
          <a:lstStyle/>
          <a:p>
            <a:pPr>
              <a:spcAft>
                <a:spcPts val="0"/>
              </a:spcAft>
            </a:pPr>
            <a:r>
              <a:rPr lang="fr-CA" sz="2000">
                <a:solidFill>
                  <a:srgbClr val="000000"/>
                </a:solidFill>
                <a:effectLst/>
                <a:ea typeface="Calibri" panose="020F0502020204030204" pitchFamily="34" charset="0"/>
              </a:rPr>
              <a:t>Cette norme de qualité porte sur les </a:t>
            </a:r>
            <a:r>
              <a:rPr lang="fr-CA" sz="2000" b="1">
                <a:solidFill>
                  <a:srgbClr val="000000"/>
                </a:solidFill>
                <a:effectLst/>
                <a:ea typeface="Calibri" panose="020F0502020204030204" pitchFamily="34" charset="0"/>
              </a:rPr>
              <a:t>soins fournis aux adultes âgés de 18 ans et plus ayant reçu</a:t>
            </a:r>
            <a:r>
              <a:rPr lang="fr-CA" sz="2000" b="1">
                <a:effectLst/>
                <a:ea typeface="Calibri" panose="020F0502020204030204" pitchFamily="34" charset="0"/>
              </a:rPr>
              <a:t> un diagnostic primaire de schizophrénie</a:t>
            </a:r>
            <a:r>
              <a:rPr lang="fr-CA" sz="2000">
                <a:effectLst/>
                <a:ea typeface="Calibri" panose="020F0502020204030204" pitchFamily="34" charset="0"/>
              </a:rPr>
              <a:t> (y compris les troubles connexes comme le trouble schizo-affectif)</a:t>
            </a:r>
          </a:p>
          <a:p>
            <a:pPr>
              <a:spcAft>
                <a:spcPts val="0"/>
              </a:spcAft>
            </a:pPr>
            <a:r>
              <a:rPr lang="fr-CA" sz="2000">
                <a:solidFill>
                  <a:srgbClr val="000000"/>
                </a:solidFill>
                <a:effectLst/>
                <a:ea typeface="Calibri" panose="020F0502020204030204" pitchFamily="34" charset="0"/>
              </a:rPr>
              <a:t>Elle fournit également une orientation sur l’intervention précoce dans le traitement de la psychose pour les personnes qui vivent un premier épisode de schizophrénie</a:t>
            </a:r>
          </a:p>
          <a:p>
            <a:pPr>
              <a:spcAft>
                <a:spcPts val="0"/>
              </a:spcAft>
            </a:pPr>
            <a:r>
              <a:rPr lang="fr-CA" sz="2000">
                <a:effectLst/>
                <a:ea typeface="Calibri" panose="020F0502020204030204" pitchFamily="34" charset="0"/>
              </a:rPr>
              <a:t>La norme de qualité est axée sur les soins fournis dans la collectivité, y compris les </a:t>
            </a:r>
            <a:r>
              <a:rPr lang="fr-CA" sz="2000">
                <a:solidFill>
                  <a:srgbClr val="000000"/>
                </a:solidFill>
                <a:effectLst/>
                <a:ea typeface="Calibri" panose="020F0502020204030204" pitchFamily="34" charset="0"/>
              </a:rPr>
              <a:t>soins primaires, les soins ambulatoires à l’hôpital, la réadaptation, et les soutiens et services communautaires</a:t>
            </a:r>
            <a:endParaRPr lang="en-CA">
              <a:highlight>
                <a:srgbClr val="FFFF00"/>
              </a:highlight>
              <a:ea typeface="Times New Roman" panose="02020603050405020304" pitchFamily="18" charset="0"/>
            </a:endParaRPr>
          </a:p>
        </p:txBody>
      </p:sp>
      <p:sp>
        <p:nvSpPr>
          <p:cNvPr id="6" name="TextBox 5">
            <a:extLst>
              <a:ext uri="{FF2B5EF4-FFF2-40B4-BE49-F238E27FC236}">
                <a16:creationId xmlns:a16="http://schemas.microsoft.com/office/drawing/2014/main" id="{9BD04218-8A9A-95DE-D543-FC56ED525E28}"/>
              </a:ext>
            </a:extLst>
          </p:cNvPr>
          <p:cNvSpPr txBox="1"/>
          <p:nvPr/>
        </p:nvSpPr>
        <p:spPr>
          <a:xfrm>
            <a:off x="410966" y="91923"/>
            <a:ext cx="8468715" cy="470000"/>
          </a:xfrm>
          <a:prstGeom prst="rect">
            <a:avLst/>
          </a:prstGeom>
          <a:noFill/>
        </p:spPr>
        <p:txBody>
          <a:bodyPr wrap="square">
            <a:spAutoFit/>
          </a:bodyPr>
          <a:lstStyle/>
          <a:p>
            <a:pPr>
              <a:lnSpc>
                <a:spcPct val="107000"/>
              </a:lnSpc>
              <a:spcAft>
                <a:spcPts val="800"/>
              </a:spcAft>
            </a:pPr>
            <a:r>
              <a:rPr lang="fr-CA" sz="2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a:t>
            </a:r>
            <a:r>
              <a:rPr lang="fr-CA" sz="2400" i="1" u="none" kern="100">
                <a:latin typeface="Calibri" panose="020F0502020204030204" pitchFamily="34" charset="0"/>
                <a:ea typeface="Calibri" panose="020F0502020204030204" pitchFamily="34" charset="0"/>
                <a:cs typeface="Calibri" panose="020F0502020204030204" pitchFamily="34" charset="0"/>
              </a:rPr>
              <a:t>la collectivit</a:t>
            </a:r>
            <a:r>
              <a:rPr lang="fr-CA" sz="2400" i="1" u="none" kern="100">
                <a:effectLst/>
                <a:latin typeface="Calibri" panose="020F0502020204030204" pitchFamily="34" charset="0"/>
                <a:ea typeface="Calibri" panose="020F0502020204030204" pitchFamily="34" charset="0"/>
                <a:cs typeface="Calibri" panose="020F0502020204030204" pitchFamily="34" charset="0"/>
              </a:rPr>
              <a:t>é</a:t>
            </a:r>
            <a:endParaRPr lang="en-CA" sz="2400" u="none" kern="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002E6685-DAEA-1DF8-28C9-308DAD8F6B81}"/>
              </a:ext>
              <a:ext uri="{C183D7F6-B498-43B3-948B-1728B52AA6E4}">
                <adec:decorative xmlns:adec="http://schemas.microsoft.com/office/drawing/2017/decorative" val="1"/>
              </a:ext>
            </a:extLst>
          </p:cNvPr>
          <p:cNvCxnSpPr>
            <a:cxnSpLocks/>
          </p:cNvCxnSpPr>
          <p:nvPr/>
        </p:nvCxnSpPr>
        <p:spPr>
          <a:xfrm>
            <a:off x="452036" y="595273"/>
            <a:ext cx="8229653" cy="0"/>
          </a:xfrm>
          <a:prstGeom prst="line">
            <a:avLst/>
          </a:prstGeom>
          <a:ln w="38100">
            <a:solidFill>
              <a:srgbClr val="047BC1"/>
            </a:solidFill>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2194361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421240" y="841484"/>
            <a:ext cx="4522235" cy="3439203"/>
          </a:xfrm>
          <a:prstGeom prst="rect">
            <a:avLst/>
          </a:prstGeom>
        </p:spPr>
        <p:txBody>
          <a:bodyPr/>
          <a:lstStyle/>
          <a:p>
            <a:pPr marL="0" indent="0">
              <a:lnSpc>
                <a:spcPct val="107000"/>
              </a:lnSpc>
              <a:spcAft>
                <a:spcPts val="800"/>
              </a:spcAft>
              <a:buNone/>
            </a:pPr>
            <a:r>
              <a:rPr lang="fr-CA" sz="1400" b="1" kern="100">
                <a:effectLst/>
                <a:latin typeface="Calibri" panose="020F0502020204030204" pitchFamily="34" charset="0"/>
                <a:ea typeface="Calibri" panose="020F0502020204030204" pitchFamily="34" charset="0"/>
                <a:cs typeface="Calibri" panose="020F0502020204030204" pitchFamily="34" charset="0"/>
              </a:rPr>
              <a:t>Soins destinés aux adultes dans les hôpitaux et dans la collectivité</a:t>
            </a:r>
            <a:endParaRPr lang="en-CA" sz="1400" b="1" kern="10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200"/>
              </a:spcAft>
            </a:pPr>
            <a:r>
              <a:rPr lang="fr-CA" sz="1200">
                <a:effectLst/>
                <a:ea typeface="Calibri" panose="020F0502020204030204" pitchFamily="34" charset="0"/>
              </a:rPr>
              <a:t>Plan de soins et évaluation exhaustive</a:t>
            </a:r>
            <a:r>
              <a:rPr lang="en-CA" sz="1200"/>
              <a:t>*</a:t>
            </a:r>
          </a:p>
          <a:p>
            <a:pPr>
              <a:spcBef>
                <a:spcPts val="600"/>
              </a:spcBef>
              <a:spcAft>
                <a:spcPts val="200"/>
              </a:spcAft>
            </a:pPr>
            <a:r>
              <a:rPr lang="fr-CA" sz="1200">
                <a:effectLst/>
                <a:ea typeface="Calibri" panose="020F0502020204030204" pitchFamily="34" charset="0"/>
              </a:rPr>
              <a:t>Évaluation des troubles liés à la consommation de substances</a:t>
            </a:r>
            <a:r>
              <a:rPr lang="en-CA" sz="1200"/>
              <a:t>*</a:t>
            </a:r>
            <a:endParaRPr lang="en-US" sz="1200"/>
          </a:p>
          <a:p>
            <a:pPr>
              <a:spcBef>
                <a:spcPts val="600"/>
              </a:spcBef>
              <a:spcAft>
                <a:spcPts val="200"/>
              </a:spcAft>
            </a:pPr>
            <a:r>
              <a:rPr lang="fr-CA" sz="1200">
                <a:effectLst/>
                <a:ea typeface="Calibri" panose="020F0502020204030204" pitchFamily="34" charset="0"/>
              </a:rPr>
              <a:t>Évaluation de la santé physique</a:t>
            </a:r>
            <a:r>
              <a:rPr lang="en-CA" sz="1200"/>
              <a:t>*</a:t>
            </a:r>
            <a:r>
              <a:rPr lang="en-US" sz="1200"/>
              <a:t>	</a:t>
            </a:r>
          </a:p>
          <a:p>
            <a:pPr>
              <a:spcBef>
                <a:spcPts val="600"/>
              </a:spcBef>
              <a:spcAft>
                <a:spcPts val="200"/>
              </a:spcAft>
            </a:pPr>
            <a:r>
              <a:rPr lang="fr-CA" sz="1200">
                <a:solidFill>
                  <a:srgbClr val="000000"/>
                </a:solidFill>
                <a:effectLst/>
                <a:ea typeface="Times New Roman" panose="02020603050405020304" pitchFamily="18" charset="0"/>
              </a:rPr>
              <a:t>Promotion de l’activité physique et de l’alimentation saine</a:t>
            </a:r>
            <a:r>
              <a:rPr lang="en-CA" sz="1200"/>
              <a:t>*</a:t>
            </a:r>
            <a:endParaRPr lang="en-US" sz="1200"/>
          </a:p>
          <a:p>
            <a:pPr>
              <a:spcBef>
                <a:spcPts val="600"/>
              </a:spcBef>
              <a:spcAft>
                <a:spcPts val="200"/>
              </a:spcAft>
            </a:pPr>
            <a:r>
              <a:rPr lang="fr-CA" sz="1200">
                <a:effectLst/>
                <a:ea typeface="Calibri" panose="020F0502020204030204" pitchFamily="34" charset="0"/>
              </a:rPr>
              <a:t>Promotion du renoncement au tabac</a:t>
            </a:r>
            <a:r>
              <a:rPr lang="en-CA" sz="1200"/>
              <a:t>*</a:t>
            </a:r>
            <a:endParaRPr lang="en-US" sz="1200"/>
          </a:p>
          <a:p>
            <a:pPr>
              <a:spcBef>
                <a:spcPts val="600"/>
              </a:spcBef>
              <a:spcAft>
                <a:spcPts val="200"/>
              </a:spcAft>
            </a:pPr>
            <a:r>
              <a:rPr lang="fr-CA" sz="1200">
                <a:effectLst/>
                <a:ea typeface="Calibri" panose="020F0502020204030204" pitchFamily="34" charset="0"/>
              </a:rPr>
              <a:t>Traitement à l’aide de clozapine</a:t>
            </a:r>
            <a:r>
              <a:rPr lang="en-CA" sz="1200"/>
              <a:t>*</a:t>
            </a:r>
            <a:r>
              <a:rPr lang="en-US" sz="1200"/>
              <a:t>	</a:t>
            </a:r>
          </a:p>
          <a:p>
            <a:pPr>
              <a:spcBef>
                <a:spcPts val="600"/>
              </a:spcBef>
              <a:spcAft>
                <a:spcPts val="200"/>
              </a:spcAft>
            </a:pPr>
            <a:r>
              <a:rPr lang="fr-CA" sz="1200">
                <a:effectLst/>
                <a:ea typeface="Calibri" panose="020F0502020204030204" pitchFamily="34" charset="0"/>
              </a:rPr>
              <a:t>Traitement à l’aide d’un antipsychotique injectable à action prolongée</a:t>
            </a:r>
            <a:r>
              <a:rPr lang="en-CA" sz="1200"/>
              <a:t>*</a:t>
            </a:r>
          </a:p>
          <a:p>
            <a:pPr marL="342900" indent="-342900" defTabSz="914400" eaLnBrk="0" hangingPunct="0">
              <a:spcBef>
                <a:spcPts val="600"/>
              </a:spcBef>
              <a:spcAft>
                <a:spcPts val="200"/>
              </a:spcAft>
              <a:buClr>
                <a:srgbClr val="00B2E3"/>
              </a:buClr>
              <a:buFont typeface="Arial" panose="020B0604020202020204" pitchFamily="34" charset="0"/>
              <a:buChar char="•"/>
            </a:pPr>
            <a:r>
              <a:rPr lang="fr-CA" sz="1200">
                <a:effectLst/>
                <a:ea typeface="Calibri" panose="020F0502020204030204" pitchFamily="34" charset="0"/>
              </a:rPr>
              <a:t>Thérapie </a:t>
            </a:r>
            <a:r>
              <a:rPr lang="fr-CA" sz="1200" err="1">
                <a:effectLst/>
                <a:ea typeface="Calibri" panose="020F0502020204030204" pitchFamily="34" charset="0"/>
              </a:rPr>
              <a:t>cognitivo</a:t>
            </a:r>
            <a:r>
              <a:rPr lang="fr-CA" sz="1200">
                <a:effectLst/>
                <a:ea typeface="Calibri" panose="020F0502020204030204" pitchFamily="34" charset="0"/>
              </a:rPr>
              <a:t>-comportementale*</a:t>
            </a:r>
          </a:p>
          <a:p>
            <a:pPr marL="342900" indent="-342900" defTabSz="914400" eaLnBrk="0" hangingPunct="0">
              <a:spcBef>
                <a:spcPts val="600"/>
              </a:spcBef>
              <a:spcAft>
                <a:spcPts val="200"/>
              </a:spcAft>
              <a:buClr>
                <a:srgbClr val="00B2E3"/>
              </a:buClr>
              <a:buFont typeface="Arial" panose="020B0604020202020204" pitchFamily="34" charset="0"/>
              <a:buChar char="•"/>
            </a:pPr>
            <a:r>
              <a:rPr lang="fr-CA" sz="1200">
                <a:effectLst/>
                <a:ea typeface="Calibri" panose="020F0502020204030204" pitchFamily="34" charset="0"/>
              </a:rPr>
              <a:t>Éducation, soutien et intervention pour la famille</a:t>
            </a:r>
            <a:r>
              <a:rPr lang="en-CA" sz="1200" u="none"/>
              <a:t>*</a:t>
            </a:r>
          </a:p>
          <a:p>
            <a:pPr>
              <a:lnSpc>
                <a:spcPts val="2550"/>
              </a:lnSpc>
              <a:spcBef>
                <a:spcPts val="0"/>
              </a:spcBef>
              <a:buAutoNum type="arabicPeriod"/>
              <a:defRPr sz="1800"/>
            </a:pPr>
            <a:endParaRPr lang="en-US" sz="1600"/>
          </a:p>
        </p:txBody>
      </p:sp>
      <p:sp>
        <p:nvSpPr>
          <p:cNvPr id="629" name="Title 2"/>
          <p:cNvSpPr txBox="1">
            <a:spLocks noGrp="1"/>
          </p:cNvSpPr>
          <p:nvPr>
            <p:ph type="title"/>
          </p:nvPr>
        </p:nvSpPr>
        <p:spPr>
          <a:xfrm>
            <a:off x="421240" y="205978"/>
            <a:ext cx="8301520" cy="874433"/>
          </a:xfrm>
          <a:prstGeom prst="rect">
            <a:avLst/>
          </a:prstGeom>
        </p:spPr>
        <p:txBody>
          <a:bodyPr/>
          <a:lstStyle/>
          <a:p>
            <a:r>
              <a:rPr lang="en-US" sz="3200" err="1">
                <a:solidFill>
                  <a:schemeClr val="tx1"/>
                </a:solidFill>
                <a:latin typeface="Calibri" panose="020F0502020204030204" pitchFamily="34" charset="0"/>
                <a:cs typeface="Calibri" panose="020F0502020204030204" pitchFamily="34" charset="0"/>
              </a:rPr>
              <a:t>Thèmes</a:t>
            </a:r>
            <a:r>
              <a:rPr lang="en-US" sz="3200">
                <a:solidFill>
                  <a:schemeClr val="tx1"/>
                </a:solidFill>
                <a:latin typeface="Calibri" panose="020F0502020204030204" pitchFamily="34" charset="0"/>
                <a:cs typeface="Calibri" panose="020F0502020204030204" pitchFamily="34" charset="0"/>
              </a:rPr>
              <a:t> de </a:t>
            </a:r>
            <a:r>
              <a:rPr lang="en-US" sz="3200" err="1">
                <a:solidFill>
                  <a:schemeClr val="tx1"/>
                </a:solidFill>
                <a:latin typeface="Calibri" panose="020F0502020204030204" pitchFamily="34" charset="0"/>
                <a:cs typeface="Calibri" panose="020F0502020204030204" pitchFamily="34" charset="0"/>
              </a:rPr>
              <a:t>l’énoncé</a:t>
            </a:r>
            <a:r>
              <a:rPr lang="en-US" sz="3200">
                <a:solidFill>
                  <a:schemeClr val="tx1"/>
                </a:solidFill>
                <a:latin typeface="Calibri" panose="020F0502020204030204" pitchFamily="34" charset="0"/>
                <a:cs typeface="Calibri" panose="020F0502020204030204" pitchFamily="34" charset="0"/>
              </a:rPr>
              <a:t> sur </a:t>
            </a:r>
            <a:r>
              <a:rPr lang="en-US" sz="3200" err="1">
                <a:solidFill>
                  <a:schemeClr val="tx1"/>
                </a:solidFill>
                <a:latin typeface="Calibri" panose="020F0502020204030204" pitchFamily="34" charset="0"/>
                <a:cs typeface="Calibri" panose="020F0502020204030204" pitchFamily="34" charset="0"/>
              </a:rPr>
              <a:t>ces</a:t>
            </a:r>
            <a:r>
              <a:rPr lang="en-US" sz="3200">
                <a:solidFill>
                  <a:schemeClr val="tx1"/>
                </a:solidFill>
                <a:latin typeface="Calibri" panose="020F0502020204030204" pitchFamily="34" charset="0"/>
                <a:cs typeface="Calibri" panose="020F0502020204030204" pitchFamily="34" charset="0"/>
              </a:rPr>
              <a:t> </a:t>
            </a:r>
            <a:r>
              <a:rPr lang="en-US" sz="3200" err="1">
                <a:solidFill>
                  <a:schemeClr val="tx1"/>
                </a:solidFill>
                <a:latin typeface="Calibri" panose="020F0502020204030204" pitchFamily="34" charset="0"/>
                <a:cs typeface="Calibri" panose="020F0502020204030204" pitchFamily="34" charset="0"/>
              </a:rPr>
              <a:t>normes</a:t>
            </a:r>
            <a:r>
              <a:rPr lang="en-US" sz="3200">
                <a:solidFill>
                  <a:schemeClr val="tx1"/>
                </a:solidFill>
                <a:latin typeface="Calibri" panose="020F0502020204030204" pitchFamily="34" charset="0"/>
                <a:cs typeface="Calibri" panose="020F0502020204030204" pitchFamily="34" charset="0"/>
              </a:rPr>
              <a:t> de </a:t>
            </a:r>
            <a:r>
              <a:rPr lang="en-US" sz="3200" err="1">
                <a:solidFill>
                  <a:schemeClr val="tx1"/>
                </a:solidFill>
                <a:latin typeface="Calibri" panose="020F0502020204030204" pitchFamily="34" charset="0"/>
                <a:cs typeface="Calibri" panose="020F0502020204030204" pitchFamily="34" charset="0"/>
              </a:rPr>
              <a:t>qualité</a:t>
            </a:r>
            <a:endParaRPr sz="3200">
              <a:solidFill>
                <a:schemeClr val="tx1"/>
              </a:solidFill>
              <a:cs typeface="Calibri" panose="020F0502020204030204" pitchFamily="34" charset="0"/>
            </a:endParaRPr>
          </a:p>
        </p:txBody>
      </p:sp>
      <p:sp>
        <p:nvSpPr>
          <p:cNvPr id="2" name="Content Placeholder 2">
            <a:extLst>
              <a:ext uri="{FF2B5EF4-FFF2-40B4-BE49-F238E27FC236}">
                <a16:creationId xmlns:a16="http://schemas.microsoft.com/office/drawing/2014/main" id="{6443853D-3A62-3A1E-C2FE-F1B29839BFF2}"/>
              </a:ext>
            </a:extLst>
          </p:cNvPr>
          <p:cNvSpPr txBox="1">
            <a:spLocks/>
          </p:cNvSpPr>
          <p:nvPr/>
        </p:nvSpPr>
        <p:spPr bwMode="auto">
          <a:xfrm>
            <a:off x="4943475" y="841484"/>
            <a:ext cx="3953608" cy="355592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defTabSz="914400" eaLnBrk="0" hangingPunct="0">
              <a:spcBef>
                <a:spcPts val="600"/>
              </a:spcBef>
              <a:spcAft>
                <a:spcPts val="200"/>
              </a:spcAft>
              <a:buClr>
                <a:srgbClr val="00B2E3"/>
              </a:buClr>
            </a:pPr>
            <a:r>
              <a:rPr lang="en-CA" b="1" u="none" err="1">
                <a:latin typeface="Calibri" panose="020F0502020204030204" pitchFamily="34" charset="0"/>
                <a:cs typeface="Calibri" panose="020F0502020204030204" pitchFamily="34" charset="0"/>
              </a:rPr>
              <a:t>Soins</a:t>
            </a:r>
            <a:r>
              <a:rPr lang="en-CA" b="1" u="none">
                <a:latin typeface="Calibri" panose="020F0502020204030204" pitchFamily="34" charset="0"/>
                <a:cs typeface="Calibri" panose="020F0502020204030204" pitchFamily="34" charset="0"/>
              </a:rPr>
              <a:t> </a:t>
            </a:r>
            <a:r>
              <a:rPr lang="en-CA" b="1" u="none" err="1">
                <a:latin typeface="Calibri" panose="020F0502020204030204" pitchFamily="34" charset="0"/>
                <a:cs typeface="Calibri" panose="020F0502020204030204" pitchFamily="34" charset="0"/>
              </a:rPr>
              <a:t>destinés</a:t>
            </a:r>
            <a:r>
              <a:rPr lang="en-CA" b="1" u="none">
                <a:latin typeface="Calibri" panose="020F0502020204030204" pitchFamily="34" charset="0"/>
                <a:cs typeface="Calibri" panose="020F0502020204030204" pitchFamily="34" charset="0"/>
              </a:rPr>
              <a:t> aux </a:t>
            </a:r>
            <a:r>
              <a:rPr lang="fr-CA" b="1" u="none" kern="100">
                <a:effectLst/>
                <a:latin typeface="Calibri" panose="020F0502020204030204" pitchFamily="34" charset="0"/>
                <a:ea typeface="Calibri" panose="020F0502020204030204" pitchFamily="34" charset="0"/>
                <a:cs typeface="Calibri" panose="020F0502020204030204" pitchFamily="34" charset="0"/>
              </a:rPr>
              <a:t>adultes dans les hôpitaux</a:t>
            </a:r>
            <a:endParaRPr lang="en-CA" sz="1600" b="1" u="none">
              <a:latin typeface="Calibri" panose="020F0502020204030204" pitchFamily="34" charset="0"/>
              <a:cs typeface="Calibri" panose="020F0502020204030204" pitchFamily="34" charset="0"/>
            </a:endParaRPr>
          </a:p>
          <a:p>
            <a:pPr marL="285750" indent="-285750" defTabSz="914400" eaLnBrk="0" hangingPunct="0">
              <a:spcBef>
                <a:spcPts val="600"/>
              </a:spcBef>
              <a:spcAft>
                <a:spcPts val="200"/>
              </a:spcAft>
              <a:buClr>
                <a:srgbClr val="00B2E3"/>
              </a:buClr>
              <a:buFont typeface="Arial" panose="020B0604020202020204" pitchFamily="34" charset="0"/>
              <a:buChar char="•"/>
            </a:pPr>
            <a:r>
              <a:rPr lang="fr-CA" sz="1200" u="none">
                <a:latin typeface="Calibri" panose="020F0502020204030204" pitchFamily="34" charset="0"/>
                <a:ea typeface="Calibri" panose="020F0502020204030204" pitchFamily="34" charset="0"/>
                <a:cs typeface="Calibri" panose="020F0502020204030204" pitchFamily="34" charset="0"/>
              </a:rPr>
              <a:t>Consultation de suivi après un congé</a:t>
            </a:r>
          </a:p>
          <a:p>
            <a:pPr marL="285750" indent="-285750" defTabSz="914400" eaLnBrk="0" hangingPunct="0">
              <a:spcBef>
                <a:spcPts val="600"/>
              </a:spcBef>
              <a:spcAft>
                <a:spcPts val="200"/>
              </a:spcAft>
              <a:buClr>
                <a:srgbClr val="00B2E3"/>
              </a:buClr>
              <a:buFont typeface="Arial" panose="020B0604020202020204" pitchFamily="34" charset="0"/>
              <a:buChar char="•"/>
            </a:pPr>
            <a:r>
              <a:rPr lang="fr-CA" sz="1200" u="none">
                <a:latin typeface="Calibri" panose="020F0502020204030204" pitchFamily="34" charset="0"/>
                <a:ea typeface="Calibri" panose="020F0502020204030204" pitchFamily="34" charset="0"/>
                <a:cs typeface="Calibri" panose="020F0502020204030204" pitchFamily="34" charset="0"/>
              </a:rPr>
              <a:t>Transitions </a:t>
            </a:r>
            <a:r>
              <a:rPr lang="fr-CA" sz="1200" u="none">
                <a:effectLst/>
                <a:latin typeface="Calibri" panose="020F0502020204030204" pitchFamily="34" charset="0"/>
                <a:ea typeface="Calibri" panose="020F0502020204030204" pitchFamily="34" charset="0"/>
                <a:cs typeface="Calibri" panose="020F0502020204030204" pitchFamily="34" charset="0"/>
              </a:rPr>
              <a:t>des soin</a:t>
            </a:r>
            <a:r>
              <a:rPr lang="fr-CA" sz="1200" u="none">
                <a:latin typeface="Calibri" panose="020F0502020204030204" pitchFamily="34" charset="0"/>
                <a:ea typeface="Calibri" panose="020F0502020204030204" pitchFamily="34" charset="0"/>
                <a:cs typeface="Calibri" panose="020F0502020204030204" pitchFamily="34" charset="0"/>
              </a:rPr>
              <a:t>s</a:t>
            </a:r>
            <a:endParaRPr lang="fr-CA" sz="1200" u="none">
              <a:effectLst/>
              <a:latin typeface="Calibri" panose="020F0502020204030204" pitchFamily="34" charset="0"/>
              <a:ea typeface="Calibri" panose="020F0502020204030204" pitchFamily="34" charset="0"/>
              <a:cs typeface="Calibri" panose="020F0502020204030204" pitchFamily="34" charset="0"/>
            </a:endParaRPr>
          </a:p>
          <a:p>
            <a:pPr defTabSz="914400" eaLnBrk="0" hangingPunct="0">
              <a:spcBef>
                <a:spcPts val="600"/>
              </a:spcBef>
              <a:spcAft>
                <a:spcPts val="200"/>
              </a:spcAft>
              <a:buClr>
                <a:srgbClr val="00B2E3"/>
              </a:buClr>
            </a:pPr>
            <a:r>
              <a:rPr lang="en-US" b="1" u="none" err="1">
                <a:latin typeface="Calibri" panose="020F0502020204030204" pitchFamily="34" charset="0"/>
                <a:ea typeface="MS PGothic"/>
                <a:cs typeface="Calibri" panose="020F0502020204030204" pitchFamily="34" charset="0"/>
              </a:rPr>
              <a:t>Soins</a:t>
            </a:r>
            <a:r>
              <a:rPr lang="en-US" b="1" u="none">
                <a:latin typeface="Calibri" panose="020F0502020204030204" pitchFamily="34" charset="0"/>
                <a:ea typeface="MS PGothic"/>
                <a:cs typeface="Calibri" panose="020F0502020204030204" pitchFamily="34" charset="0"/>
              </a:rPr>
              <a:t> </a:t>
            </a:r>
            <a:r>
              <a:rPr lang="en-US" b="1" u="none" err="1">
                <a:latin typeface="Calibri" panose="020F0502020204030204" pitchFamily="34" charset="0"/>
                <a:ea typeface="MS PGothic"/>
                <a:cs typeface="Calibri" panose="020F0502020204030204" pitchFamily="34" charset="0"/>
              </a:rPr>
              <a:t>destin</a:t>
            </a:r>
            <a:r>
              <a:rPr lang="en-CA" b="1" u="none">
                <a:latin typeface="Calibri" panose="020F0502020204030204" pitchFamily="34" charset="0"/>
                <a:cs typeface="Calibri" panose="020F0502020204030204" pitchFamily="34" charset="0"/>
              </a:rPr>
              <a:t>é</a:t>
            </a:r>
            <a:r>
              <a:rPr lang="en-US" b="1" u="none">
                <a:latin typeface="Calibri" panose="020F0502020204030204" pitchFamily="34" charset="0"/>
                <a:ea typeface="MS PGothic"/>
                <a:cs typeface="Calibri" panose="020F0502020204030204" pitchFamily="34" charset="0"/>
              </a:rPr>
              <a:t>s aux </a:t>
            </a:r>
            <a:r>
              <a:rPr lang="en-US" b="1" u="none" err="1">
                <a:latin typeface="Calibri" panose="020F0502020204030204" pitchFamily="34" charset="0"/>
                <a:ea typeface="MS PGothic"/>
                <a:cs typeface="Calibri" panose="020F0502020204030204" pitchFamily="34" charset="0"/>
              </a:rPr>
              <a:t>adultes</a:t>
            </a:r>
            <a:r>
              <a:rPr lang="en-US" b="1" u="none">
                <a:latin typeface="Calibri" panose="020F0502020204030204" pitchFamily="34" charset="0"/>
                <a:ea typeface="MS PGothic"/>
                <a:cs typeface="Calibri" panose="020F0502020204030204" pitchFamily="34" charset="0"/>
              </a:rPr>
              <a:t> </a:t>
            </a:r>
            <a:r>
              <a:rPr lang="fr-CA" b="1" u="none" kern="100">
                <a:effectLst/>
                <a:latin typeface="Calibri" panose="020F0502020204030204" pitchFamily="34" charset="0"/>
                <a:ea typeface="Calibri" panose="020F0502020204030204" pitchFamily="34" charset="0"/>
                <a:cs typeface="Calibri" panose="020F0502020204030204" pitchFamily="34" charset="0"/>
              </a:rPr>
              <a:t>dans la collectivité</a:t>
            </a:r>
            <a:endParaRPr lang="en-CA" b="1" u="none"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defTabSz="914400" eaLnBrk="0" hangingPunct="0">
              <a:spcBef>
                <a:spcPts val="600"/>
              </a:spcBef>
              <a:spcAft>
                <a:spcPts val="200"/>
              </a:spcAft>
              <a:buClr>
                <a:srgbClr val="00B2E3"/>
              </a:buClr>
              <a:buFont typeface="Arial" panose="020B0604020202020204" pitchFamily="34" charset="0"/>
              <a:buChar char="•"/>
            </a:pPr>
            <a:r>
              <a:rPr lang="fr-CA" sz="1200" u="non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Accès à des services de traitement intensifs en milieu communautaire</a:t>
            </a:r>
            <a:endParaRPr lang="en-CA" sz="1200" u="none">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defTabSz="914400" eaLnBrk="0" hangingPunct="0">
              <a:spcBef>
                <a:spcPts val="600"/>
              </a:spcBef>
              <a:spcAft>
                <a:spcPts val="200"/>
              </a:spcAft>
              <a:buClr>
                <a:srgbClr val="00B2E3"/>
              </a:buClr>
              <a:buFont typeface="Arial" panose="020B0604020202020204" pitchFamily="34" charset="0"/>
              <a:buChar char="•"/>
            </a:pPr>
            <a:r>
              <a:rPr lang="en-US" sz="1200" u="none" err="1">
                <a:latin typeface="Calibri"/>
                <a:ea typeface="MS PGothic"/>
                <a:cs typeface="Calibri"/>
              </a:rPr>
              <a:t>Logement</a:t>
            </a:r>
            <a:endParaRPr lang="en-US" sz="1200" u="none">
              <a:latin typeface="Calibri"/>
              <a:ea typeface="MS PGothic"/>
              <a:cs typeface="Calibri"/>
            </a:endParaRPr>
          </a:p>
          <a:p>
            <a:pPr marL="342900" indent="-342900" defTabSz="914400" eaLnBrk="0" hangingPunct="0">
              <a:spcBef>
                <a:spcPts val="600"/>
              </a:spcBef>
              <a:spcAft>
                <a:spcPts val="200"/>
              </a:spcAft>
              <a:buClr>
                <a:srgbClr val="00B2E3"/>
              </a:buClr>
              <a:buFont typeface="Arial" panose="020B0604020202020204" pitchFamily="34" charset="0"/>
              <a:buChar char="•"/>
            </a:pPr>
            <a:r>
              <a:rPr lang="fr-CA" sz="1200" u="none">
                <a:effectLst/>
                <a:latin typeface="Calibri" panose="020F0502020204030204" pitchFamily="34" charset="0"/>
                <a:ea typeface="Calibri" panose="020F0502020204030204" pitchFamily="34" charset="0"/>
                <a:cs typeface="Calibri" panose="020F0502020204030204" pitchFamily="34" charset="0"/>
              </a:rPr>
              <a:t>Monothérapie antipsychotique</a:t>
            </a:r>
          </a:p>
          <a:p>
            <a:pPr marL="342900" indent="-342900" defTabSz="914400" eaLnBrk="0" hangingPunct="0">
              <a:spcBef>
                <a:spcPts val="600"/>
              </a:spcBef>
              <a:spcAft>
                <a:spcPts val="200"/>
              </a:spcAft>
              <a:buClr>
                <a:srgbClr val="00B2E3"/>
              </a:buClr>
              <a:buFont typeface="Arial" panose="020B0604020202020204" pitchFamily="34" charset="0"/>
              <a:buChar char="•"/>
            </a:pPr>
            <a:r>
              <a:rPr lang="en-US" sz="1200" u="none">
                <a:latin typeface="Calibri" panose="020F0502020204030204" pitchFamily="34" charset="0"/>
                <a:cs typeface="Calibri" panose="020F0502020204030204" pitchFamily="34" charset="0"/>
              </a:rPr>
              <a:t>Autogestion</a:t>
            </a:r>
          </a:p>
          <a:p>
            <a:pPr marL="342900" indent="-342900" defTabSz="914400" eaLnBrk="0" hangingPunct="0">
              <a:spcBef>
                <a:spcPts val="600"/>
              </a:spcBef>
              <a:spcAft>
                <a:spcPts val="200"/>
              </a:spcAft>
              <a:buClr>
                <a:srgbClr val="00B2E3"/>
              </a:buClr>
              <a:buFont typeface="Arial" panose="020B0604020202020204" pitchFamily="34" charset="0"/>
              <a:buChar char="•"/>
            </a:pPr>
            <a:r>
              <a:rPr lang="fr-CA" sz="1200" u="none">
                <a:effectLst/>
                <a:latin typeface="Calibri" panose="020F0502020204030204" pitchFamily="34" charset="0"/>
                <a:ea typeface="Calibri" panose="020F0502020204030204" pitchFamily="34" charset="0"/>
                <a:cs typeface="Calibri" panose="020F0502020204030204" pitchFamily="34" charset="0"/>
              </a:rPr>
              <a:t>Poursuite du traitement antipsychotique</a:t>
            </a:r>
          </a:p>
          <a:p>
            <a:pPr marL="342900" indent="-342900" defTabSz="914400" eaLnBrk="0" hangingPunct="0">
              <a:spcBef>
                <a:spcPts val="600"/>
              </a:spcBef>
              <a:spcAft>
                <a:spcPts val="200"/>
              </a:spcAft>
              <a:buClr>
                <a:srgbClr val="00B2E3"/>
              </a:buClr>
              <a:buFont typeface="Arial" panose="020B0604020202020204" pitchFamily="34" charset="0"/>
              <a:buChar char="•"/>
            </a:pPr>
            <a:r>
              <a:rPr lang="fr-CA" sz="1200" u="none">
                <a:effectLst/>
                <a:latin typeface="Calibri" panose="020F0502020204030204" pitchFamily="34" charset="0"/>
                <a:ea typeface="Calibri" panose="020F0502020204030204" pitchFamily="34" charset="0"/>
                <a:cs typeface="Calibri" panose="020F0502020204030204" pitchFamily="34" charset="0"/>
              </a:rPr>
              <a:t>Emploi et soutien au travail</a:t>
            </a:r>
            <a:endParaRPr lang="en-US" sz="1200" u="none">
              <a:latin typeface="Calibri" panose="020F0502020204030204" pitchFamily="34" charset="0"/>
              <a:cs typeface="Calibri" panose="020F0502020204030204" pitchFamily="34" charset="0"/>
            </a:endParaRPr>
          </a:p>
          <a:p>
            <a:pPr marL="285750" indent="-285750" defTabSz="914400" eaLnBrk="0" hangingPunct="0">
              <a:spcBef>
                <a:spcPts val="600"/>
              </a:spcBef>
              <a:spcAft>
                <a:spcPts val="200"/>
              </a:spcAft>
              <a:buClr>
                <a:srgbClr val="00B2E3"/>
              </a:buClr>
              <a:buFont typeface="Arial,Sans-Serif"/>
              <a:buChar char="•"/>
              <a:defRPr sz="1800"/>
            </a:pPr>
            <a:endParaRPr lang="en-US" sz="1600" u="none">
              <a:latin typeface="Calibri"/>
              <a:ea typeface="MS PGothic"/>
              <a:cs typeface="Calibri"/>
            </a:endParaRPr>
          </a:p>
          <a:p>
            <a:pPr marL="285750" indent="-285750" defTabSz="914400" eaLnBrk="0" hangingPunct="0">
              <a:spcBef>
                <a:spcPts val="600"/>
              </a:spcBef>
              <a:spcAft>
                <a:spcPts val="200"/>
              </a:spcAft>
              <a:buClr>
                <a:srgbClr val="00B2E3"/>
              </a:buClr>
              <a:buFont typeface="Arial,Sans-Serif"/>
              <a:buChar char="•"/>
              <a:defRPr sz="1800"/>
            </a:pPr>
            <a:endParaRPr lang="en-CA" sz="1600" u="none">
              <a:latin typeface="Calibri"/>
              <a:ea typeface="MS PGothic"/>
              <a:cs typeface="Calibri"/>
            </a:endParaRPr>
          </a:p>
        </p:txBody>
      </p:sp>
      <p:sp>
        <p:nvSpPr>
          <p:cNvPr id="3" name="TextBox 2">
            <a:extLst>
              <a:ext uri="{FF2B5EF4-FFF2-40B4-BE49-F238E27FC236}">
                <a16:creationId xmlns:a16="http://schemas.microsoft.com/office/drawing/2014/main" id="{C35C647F-4625-C26F-6C7B-8D8EBBB716B5}"/>
              </a:ext>
            </a:extLst>
          </p:cNvPr>
          <p:cNvSpPr txBox="1"/>
          <p:nvPr/>
        </p:nvSpPr>
        <p:spPr>
          <a:xfrm>
            <a:off x="1424198" y="4610802"/>
            <a:ext cx="6489813" cy="892552"/>
          </a:xfrm>
          <a:prstGeom prst="rect">
            <a:avLst/>
          </a:prstGeom>
          <a:noFill/>
        </p:spPr>
        <p:txBody>
          <a:bodyPr wrap="square" rtlCol="0">
            <a:spAutoFit/>
          </a:bodyPr>
          <a:lstStyle/>
          <a:p>
            <a:pPr algn="ctr"/>
            <a:r>
              <a:rPr lang="fr-CA" sz="1000" u="none">
                <a:latin typeface="Calibri" panose="020F0502020204030204" pitchFamily="34" charset="0"/>
                <a:cs typeface="Calibri" panose="020F0502020204030204" pitchFamily="34" charset="0"/>
              </a:rPr>
              <a:t>* Ces sujets d’énoncés de la qualité apparaissent dans les deux normes de qualité. Toutefois, on peut constater des différences dans l’approche de la prestation des soins en fonction des différents environnements.</a:t>
            </a:r>
          </a:p>
          <a:p>
            <a:pPr algn="l"/>
            <a:endParaRPr lang="en-CA" sz="3200" kern="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pPr defTabSz="914400"/>
            <a:r>
              <a:rPr lang="fr-CA" sz="4000" u="none">
                <a:solidFill>
                  <a:schemeClr val="bg1"/>
                </a:solidFill>
                <a:latin typeface="Calibri" panose="020F0502020204030204" pitchFamily="34" charset="0"/>
                <a:cs typeface="Calibri" panose="020F0502020204030204" pitchFamily="34" charset="0"/>
              </a:rPr>
              <a:t>Énoncés de qualité pour améliorer les soins</a:t>
            </a:r>
            <a:endParaRPr lang="en-US" sz="4000" u="none" kern="0">
              <a:solidFill>
                <a:schemeClr val="bg1"/>
              </a:solidFill>
              <a:latin typeface="Calibri" panose="020F0502020204030204" pitchFamily="34" charset="0"/>
              <a:cs typeface="Calibri" panose="020F0502020204030204" pitchFamily="34" charset="0"/>
            </a:endParaRPr>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A13D724C-322A-8D86-9590-7AFAAD896F23}"/>
              </a:ext>
            </a:extLst>
          </p:cNvPr>
          <p:cNvPicPr>
            <a:picLocks noChangeAspect="1"/>
          </p:cNvPicPr>
          <p:nvPr/>
        </p:nvPicPr>
        <p:blipFill>
          <a:blip r:embed="rId4"/>
          <a:stretch>
            <a:fillRect/>
          </a:stretch>
        </p:blipFill>
        <p:spPr>
          <a:xfrm>
            <a:off x="6335647" y="867484"/>
            <a:ext cx="2559182" cy="330852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666547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81674" y="432799"/>
            <a:ext cx="6283470" cy="3282042"/>
          </a:xfrm>
        </p:spPr>
        <p:txBody>
          <a:bodyPr/>
          <a:lstStyle/>
          <a:p>
            <a:pPr>
              <a:lnSpc>
                <a:spcPct val="100000"/>
              </a:lnSpc>
            </a:pPr>
            <a:r>
              <a:rPr lang="fr-CA" sz="1400" b="0" dirty="0">
                <a:ea typeface="MS PGothic"/>
              </a:rPr>
              <a:t>« </a:t>
            </a:r>
            <a:r>
              <a:rPr lang="fr-CA" sz="1400" b="0" i="1" dirty="0">
                <a:ea typeface="MS PGothic"/>
              </a:rPr>
              <a:t>La mise en œuvre de la norme de qualité en matière de schizophrénie représente une occasion de grandement améliorer la qualité des soins comme jamais auparavant, dans aucune province, ni au Canada</a:t>
            </a:r>
            <a:r>
              <a:rPr lang="fr-CA" sz="1400" b="0" dirty="0">
                <a:ea typeface="MS PGothic"/>
              </a:rPr>
              <a:t>.</a:t>
            </a:r>
            <a:r>
              <a:rPr lang="fr-CA" sz="1400" b="0" i="1" dirty="0">
                <a:ea typeface="MS PGothic"/>
              </a:rPr>
              <a:t> La mise en œuvre de la norme de qualité représentera un changement de paradigme. Ce changement apportera une meilleure expérience à l’utilisateur du service et une vision différente qui sera davantage axée sur le rétablissement et de meilleurs résultats cliniques pour le patient. Par exemple, nous avons toujours supposé que les personnes atteintes de schizophrénie n’ont besoin que de médicaments et de temps. La nouvelle notion selon laquelle un patient atteint de schizophrénie reçoit un traitement psychologique ou, à tout le moins, devrait se voir offrir un traitement psychologique constitue un changement vraiment important. Si les patients et les membres de leur famille ont ces énoncés sous les yeux, ils seront mieux informés au sujet des meilleurs traitements fondés sur des données probantes et ils poseront les bonnes questions pour s’assurer d’obtenir les meilleurs traitements fondés sur des données probantes. »</a:t>
            </a:r>
            <a:br>
              <a:rPr lang="fr-CA" sz="1400" b="0" i="1" dirty="0">
                <a:ea typeface="MS PGothic"/>
              </a:rPr>
            </a:br>
            <a:br>
              <a:rPr lang="fr-CA" sz="1400" b="0" i="1" dirty="0">
                <a:ea typeface="MS PGothic"/>
              </a:rPr>
            </a:br>
            <a:r>
              <a:rPr lang="fr-CA" sz="1400" b="0" i="1" u="none" dirty="0">
                <a:latin typeface="Calibri" panose="020F0502020204030204" pitchFamily="34" charset="0"/>
                <a:ea typeface="MS PGothic"/>
                <a:cs typeface="Calibri" panose="020F0502020204030204" pitchFamily="34" charset="0"/>
              </a:rPr>
              <a:t>–</a:t>
            </a:r>
            <a:r>
              <a:rPr lang="fr-CA" sz="1400" i="1" u="none" dirty="0">
                <a:latin typeface="Calibri" panose="020F0502020204030204" pitchFamily="34" charset="0"/>
                <a:ea typeface="MS PGothic"/>
                <a:cs typeface="Calibri" panose="020F0502020204030204" pitchFamily="34" charset="0"/>
              </a:rPr>
              <a:t> </a:t>
            </a:r>
            <a:r>
              <a:rPr lang="fr-CA" sz="1400" b="0" i="1" u="none" dirty="0">
                <a:latin typeface="Calibri" panose="020F0502020204030204" pitchFamily="34" charset="0"/>
                <a:ea typeface="MS PGothic"/>
                <a:cs typeface="Calibri" panose="020F0502020204030204" pitchFamily="34" charset="0"/>
              </a:rPr>
              <a:t>D</a:t>
            </a:r>
            <a:r>
              <a:rPr lang="fr-CA" sz="1400" b="0" i="1" u="none" baseline="30000" dirty="0">
                <a:latin typeface="Calibri" panose="020F0502020204030204" pitchFamily="34" charset="0"/>
                <a:ea typeface="MS PGothic"/>
                <a:cs typeface="Calibri" panose="020F0502020204030204" pitchFamily="34" charset="0"/>
              </a:rPr>
              <a:t>r</a:t>
            </a:r>
            <a:r>
              <a:rPr lang="fr-CA" sz="1400" b="0" i="1" u="none" dirty="0">
                <a:latin typeface="Calibri" panose="020F0502020204030204" pitchFamily="34" charset="0"/>
                <a:ea typeface="MS PGothic"/>
                <a:cs typeface="Calibri" panose="020F0502020204030204" pitchFamily="34" charset="0"/>
              </a:rPr>
              <a:t> Phil </a:t>
            </a:r>
            <a:r>
              <a:rPr lang="fr-CA" sz="1400" b="0" i="1" u="none" dirty="0" err="1">
                <a:latin typeface="Calibri" panose="020F0502020204030204" pitchFamily="34" charset="0"/>
                <a:ea typeface="MS PGothic"/>
                <a:cs typeface="Calibri" panose="020F0502020204030204" pitchFamily="34" charset="0"/>
              </a:rPr>
              <a:t>Klassen</a:t>
            </a:r>
            <a:r>
              <a:rPr lang="fr-CA" sz="1400" b="0" i="1" u="none" dirty="0">
                <a:latin typeface="Calibri" panose="020F0502020204030204" pitchFamily="34" charset="0"/>
                <a:ea typeface="MS PGothic"/>
                <a:cs typeface="Calibri" panose="020F0502020204030204" pitchFamily="34" charset="0"/>
              </a:rPr>
              <a:t>, membre du Comité consultatif de la norme de qualité pour la schizophrénie </a:t>
            </a:r>
            <a:br>
              <a:rPr lang="en-CA" sz="1600" u="none" kern="0" dirty="0">
                <a:solidFill>
                  <a:srgbClr val="000000"/>
                </a:solidFill>
                <a:latin typeface="Calibri" panose="020F0502020204030204" pitchFamily="34" charset="0"/>
                <a:cs typeface="Calibri" panose="020F0502020204030204" pitchFamily="34" charset="0"/>
              </a:rPr>
            </a:br>
            <a:br>
              <a:rPr lang="fr-CA" sz="1600" dirty="0">
                <a:latin typeface="Calibri" panose="020F0502020204030204" pitchFamily="34" charset="0"/>
                <a:ea typeface="MS PGothic"/>
                <a:cs typeface="Calibri" panose="020F0502020204030204" pitchFamily="34" charset="0"/>
              </a:rPr>
            </a:br>
            <a:endParaRPr lang="en-US" sz="1350" b="0" i="1" dirty="0">
              <a:highlight>
                <a:srgbClr val="FFFF00"/>
              </a:highlight>
              <a:ea typeface="MS PGothic"/>
              <a:cs typeface="Calibri"/>
            </a:endParaRPr>
          </a:p>
        </p:txBody>
      </p:sp>
    </p:spTree>
    <p:custDataLst>
      <p:tags r:id="rId1"/>
    </p:custDataLst>
    <p:extLst>
      <p:ext uri="{BB962C8B-B14F-4D97-AF65-F5344CB8AC3E}">
        <p14:creationId xmlns:p14="http://schemas.microsoft.com/office/powerpoint/2010/main" val="68219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a:solidFill>
                  <a:schemeClr val="tx1"/>
                </a:solidFill>
                <a:latin typeface="Calibri" panose="020F0502020204030204" pitchFamily="34" charset="0"/>
                <a:cs typeface="Calibri" panose="020F0502020204030204" pitchFamily="34" charset="0"/>
              </a:rPr>
              <a:t>Normes de qualité</a:t>
            </a:r>
            <a:endParaRPr lang="en-CA">
              <a:solidFill>
                <a:schemeClr val="tx1"/>
              </a:solidFill>
              <a:cs typeface="Calibri" panose="020F0502020204030204" pitchFamily="34" charset="0"/>
            </a:endParaRPr>
          </a:p>
        </p:txBody>
      </p:sp>
      <p:sp>
        <p:nvSpPr>
          <p:cNvPr id="3" name="Content Placeholder 2"/>
          <p:cNvSpPr>
            <a:spLocks noGrp="1"/>
          </p:cNvSpPr>
          <p:nvPr>
            <p:ph idx="1"/>
          </p:nvPr>
        </p:nvSpPr>
        <p:spPr>
          <a:xfrm>
            <a:off x="457200" y="1080411"/>
            <a:ext cx="8275833" cy="2357984"/>
          </a:xfrm>
        </p:spPr>
        <p:txBody>
          <a:bodyPr/>
          <a:lstStyle/>
          <a:p>
            <a:pPr>
              <a:lnSpc>
                <a:spcPct val="90000"/>
              </a:lnSpc>
              <a:spcAft>
                <a:spcPts val="1200"/>
              </a:spcAft>
              <a:buClr>
                <a:srgbClr val="00B2E3"/>
              </a:buClr>
            </a:pPr>
            <a:r>
              <a:rPr lang="fr-CA" sz="240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40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400">
                <a:latin typeface="Calibri" panose="020F0502020204030204" pitchFamily="34" charset="0"/>
                <a:cs typeface="Calibri" panose="020F0502020204030204" pitchFamily="34" charset="0"/>
              </a:rPr>
              <a:t>Elles reposent sur les meilleures données probantes disponibles</a:t>
            </a:r>
          </a:p>
          <a:p>
            <a:pPr marL="270272" indent="-270272">
              <a:lnSpc>
                <a:spcPct val="90000"/>
              </a:lnSpc>
              <a:spcAft>
                <a:spcPts val="900"/>
              </a:spcAft>
              <a:buFont typeface="Arial" panose="020B0604020202020204" pitchFamily="34" charset="0"/>
              <a:buChar char="•"/>
            </a:pPr>
            <a:endParaRPr lang="en-CA"/>
          </a:p>
          <a:p>
            <a:pPr>
              <a:buClr>
                <a:srgbClr val="00B2E3"/>
              </a:buClr>
            </a:pPr>
            <a:endParaRPr lang="en-CA"/>
          </a:p>
        </p:txBody>
      </p:sp>
    </p:spTree>
    <p:custDataLst>
      <p:tags r:id="rId1"/>
    </p:custDataLst>
    <p:extLst>
      <p:ext uri="{BB962C8B-B14F-4D97-AF65-F5344CB8AC3E}">
        <p14:creationId xmlns:p14="http://schemas.microsoft.com/office/powerpoint/2010/main" val="30701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1</a:t>
            </a:r>
            <a:br>
              <a:rPr lang="fr-CA" sz="1800" b="0"/>
            </a:br>
            <a:r>
              <a:rPr lang="fr-CA">
                <a:effectLst/>
                <a:ea typeface="Calibri" panose="020F0502020204030204" pitchFamily="34" charset="0"/>
              </a:rPr>
              <a:t>Évaluation exhaustive interprofessionnelle</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CA" sz="1600" u="none">
                <a:effectLst/>
                <a:latin typeface="Calibri" panose="020F0502020204030204" pitchFamily="34" charset="0"/>
                <a:ea typeface="Calibri" panose="020F0502020204030204" pitchFamily="34" charset="0"/>
                <a:cs typeface="Calibri" panose="020F0502020204030204" pitchFamily="34" charset="0"/>
              </a:rPr>
              <a:t>Les adultes admis dans un milieu hospitalier ayant reçu un diagnostic primaire de schizophrénie font l’objet d’une évaluation exhaustive interprofessionnelle qui permet d’orienter leur plan de soins.</a:t>
            </a:r>
            <a:endParaRPr lang="en-CA" sz="1350" u="none">
              <a:solidFill>
                <a:srgbClr val="000000"/>
              </a:solidFill>
              <a:highlight>
                <a:srgbClr val="FFFF00"/>
              </a:highligh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13375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2</a:t>
            </a:r>
            <a:br>
              <a:rPr lang="fr-CA" sz="1800" b="0"/>
            </a:br>
            <a:r>
              <a:rPr lang="fr-CA">
                <a:effectLst/>
                <a:ea typeface="Calibri" panose="020F0502020204030204" pitchFamily="34" charset="0"/>
              </a:rPr>
              <a:t>Dépistage de la consommation de substances</a:t>
            </a:r>
            <a:endParaRPr lang="en-CA" b="0">
              <a:solidFill>
                <a:schemeClr val="tx1"/>
              </a:solidFill>
              <a:highlight>
                <a:srgbClr val="FFFF00"/>
              </a:highlight>
            </a:endParaRPr>
          </a:p>
        </p:txBody>
      </p:sp>
      <p:sp>
        <p:nvSpPr>
          <p:cNvPr id="3" name="Rectangle 2"/>
          <p:cNvSpPr/>
          <p:nvPr/>
        </p:nvSpPr>
        <p:spPr>
          <a:xfrm>
            <a:off x="2178941" y="2207419"/>
            <a:ext cx="5179121" cy="1378745"/>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se rendant au service d’urgence ou admis en milieu hospitalier ayant reçu un diagnostic primaire de schizophrénie font l’objet d’un dépistage pour repérer des problèmes de consommation de substances et, le cas échéant, se voient offrir un traitement pour les troubles concomitants.</a:t>
            </a: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79978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3</a:t>
            </a:r>
            <a:br>
              <a:rPr lang="fr-CA" sz="1800" b="0"/>
            </a:br>
            <a:r>
              <a:rPr lang="fr-CA">
                <a:effectLst/>
                <a:ea typeface="Calibri" panose="020F0502020204030204" pitchFamily="34" charset="0"/>
              </a:rPr>
              <a:t>Évaluation de l’état de santé physique</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admis dans un milieu hospitalier ayant reçu un diagnostic primaire de schizophrénie font l’objet d’une évaluation de leur santé physique axée sur les troubles fréquents chez les personnes atteintes de schizophrénie. Cette évaluation sert à orienter leur plan de soins.</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00630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4</a:t>
            </a:r>
            <a:br>
              <a:rPr lang="fr-CA" sz="1800" b="0"/>
            </a:br>
            <a:r>
              <a:rPr lang="fr-CA" b="1">
                <a:solidFill>
                  <a:srgbClr val="000000"/>
                </a:solidFill>
                <a:effectLst/>
                <a:ea typeface="Times New Roman" panose="02020603050405020304" pitchFamily="18" charset="0"/>
              </a:rPr>
              <a:t>Promotion de l’activité physique et de l’alimentation saine</a:t>
            </a:r>
            <a:br>
              <a:rPr lang="en-CA" sz="1800" b="1">
                <a:effectLst/>
                <a:latin typeface="Raleway" pitchFamily="2" charset="0"/>
                <a:ea typeface="Times New Roman" panose="02020603050405020304" pitchFamily="18" charset="0"/>
              </a:rPr>
            </a:br>
            <a:endParaRPr lang="en-CA" b="0">
              <a:solidFill>
                <a:schemeClr val="tx1"/>
              </a:solidFill>
              <a:highlight>
                <a:srgbClr val="FFFF00"/>
              </a:highlight>
            </a:endParaRPr>
          </a:p>
        </p:txBody>
      </p:sp>
      <p:sp>
        <p:nvSpPr>
          <p:cNvPr id="3" name="Rectangle 2"/>
          <p:cNvSpPr/>
          <p:nvPr/>
        </p:nvSpPr>
        <p:spPr>
          <a:xfrm>
            <a:off x="2178719" y="2067351"/>
            <a:ext cx="5179121" cy="1190200"/>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admis dans un milieu hospitalier ayant reçu un diagnostic primaire de schizophrénie se voient proposer des interventions pour promouvoir l’activité physique et l’alimentation saine.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97472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5</a:t>
            </a:r>
            <a:br>
              <a:rPr lang="fr-CA" sz="1800" b="0"/>
            </a:br>
            <a:r>
              <a:rPr lang="fr-CA">
                <a:effectLst/>
                <a:ea typeface="Calibri" panose="020F0502020204030204" pitchFamily="34" charset="0"/>
              </a:rPr>
              <a:t>Promotion du renoncement au tabac</a:t>
            </a:r>
            <a:endParaRPr lang="en-CA" b="0">
              <a:solidFill>
                <a:schemeClr val="tx1"/>
              </a:solidFill>
              <a:highlight>
                <a:srgbClr val="FFFF00"/>
              </a:highlight>
            </a:endParaRPr>
          </a:p>
        </p:txBody>
      </p:sp>
      <p:sp>
        <p:nvSpPr>
          <p:cNvPr id="3" name="Rectangle 2"/>
          <p:cNvSpPr/>
          <p:nvPr/>
        </p:nvSpPr>
        <p:spPr>
          <a:xfrm>
            <a:off x="2178941" y="1864519"/>
            <a:ext cx="5179121" cy="1821655"/>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CA" sz="1600" u="none">
                <a:effectLst/>
                <a:latin typeface="Calibri" panose="020F0502020204030204" pitchFamily="34" charset="0"/>
                <a:ea typeface="Calibri" panose="020F0502020204030204" pitchFamily="34" charset="0"/>
                <a:cs typeface="Calibri" panose="020F0502020204030204" pitchFamily="34" charset="0"/>
              </a:rPr>
              <a:t>Les adultes admis dans un milieu hospitalier ayant reçu un diagnostic primaire de schizophrénie et qui fument du tabac se voient offrir des interventions comportementales et pharmacologiques pour alléger les symptômes du syndrome de sevrage à la nicotine et les aider à réduire leur consommation de tabac ou l’arrêter.</a:t>
            </a:r>
            <a:endParaRPr lang="en-CA" sz="1600" u="none">
              <a:solidFill>
                <a:srgbClr val="000000"/>
              </a:solidFill>
              <a:highlight>
                <a:srgbClr val="FFFF00"/>
              </a:highligh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5698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6</a:t>
            </a:r>
            <a:br>
              <a:rPr lang="fr-CA" sz="1800" b="0"/>
            </a:br>
            <a:r>
              <a:rPr lang="fr-CA">
                <a:effectLst/>
                <a:ea typeface="Calibri" panose="020F0502020204030204" pitchFamily="34" charset="0"/>
              </a:rPr>
              <a:t>Traitement à l’aide de clozapine</a:t>
            </a:r>
            <a:endParaRPr lang="en-CA" b="0">
              <a:solidFill>
                <a:schemeClr val="tx1"/>
              </a:solidFill>
              <a:highlight>
                <a:srgbClr val="FFFF00"/>
              </a:highlight>
            </a:endParaRPr>
          </a:p>
        </p:txBody>
      </p:sp>
      <p:sp>
        <p:nvSpPr>
          <p:cNvPr id="3" name="Rectangle 2"/>
          <p:cNvSpPr/>
          <p:nvPr/>
        </p:nvSpPr>
        <p:spPr>
          <a:xfrm>
            <a:off x="2157510" y="2045920"/>
            <a:ext cx="5179121" cy="1190200"/>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admis dans un milieu hospitalier ayant reçu un diagnostic primaire de schizophrénie, et pour qui les essais de traitements antérieurs n’ont pas eu d’effet sur les symptômes avec deux différents antipsychotiques, se voient proposer de la clozapine.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07012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7</a:t>
            </a:r>
            <a:br>
              <a:rPr lang="fr-CA" sz="1800" b="0"/>
            </a:br>
            <a:r>
              <a:rPr lang="fr-CA" b="1">
                <a:solidFill>
                  <a:srgbClr val="000000"/>
                </a:solidFill>
                <a:effectLst/>
                <a:ea typeface="Times New Roman" panose="02020603050405020304" pitchFamily="18" charset="0"/>
              </a:rPr>
              <a:t>Traitement à l’aide d'un antipsychotique injectable à action prolongée</a:t>
            </a:r>
            <a:br>
              <a:rPr lang="en-CA" sz="1800" b="1">
                <a:effectLst/>
                <a:latin typeface="Raleway" pitchFamily="2" charset="0"/>
                <a:ea typeface="Times New Roman" panose="02020603050405020304" pitchFamily="18" charset="0"/>
              </a:rPr>
            </a:br>
            <a:endParaRPr lang="en-CA" b="0">
              <a:solidFill>
                <a:schemeClr val="tx1"/>
              </a:solidFill>
              <a:highlight>
                <a:srgbClr val="FFFF00"/>
              </a:highlight>
            </a:endParaRPr>
          </a:p>
        </p:txBody>
      </p:sp>
      <p:sp>
        <p:nvSpPr>
          <p:cNvPr id="3" name="Rectangle 2"/>
          <p:cNvSpPr/>
          <p:nvPr/>
        </p:nvSpPr>
        <p:spPr>
          <a:xfrm>
            <a:off x="2178719" y="2145933"/>
            <a:ext cx="5179121" cy="1190200"/>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CA" sz="1600" u="none">
                <a:effectLst/>
                <a:latin typeface="Calibri" panose="020F0502020204030204" pitchFamily="34" charset="0"/>
                <a:ea typeface="Calibri" panose="020F0502020204030204" pitchFamily="34" charset="0"/>
                <a:cs typeface="Calibri" panose="020F0502020204030204" pitchFamily="34" charset="0"/>
              </a:rPr>
              <a:t>Les adultes admis dans un milieu hospitalier ayant reçu un diagnostic primaire de schizophrénie se voient offrir l’option d’un antipsychotique injectable à action prolongée.</a:t>
            </a:r>
            <a:endParaRPr lang="en-CA" sz="1600" u="none">
              <a:solidFill>
                <a:srgbClr val="000000"/>
              </a:solidFill>
              <a:highlight>
                <a:srgbClr val="FFFF00"/>
              </a:highligh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0744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8</a:t>
            </a:r>
            <a:br>
              <a:rPr lang="fr-CA" sz="1800" b="0"/>
            </a:br>
            <a:r>
              <a:rPr lang="fr-CA" b="1">
                <a:solidFill>
                  <a:srgbClr val="000000"/>
                </a:solidFill>
                <a:effectLst/>
                <a:ea typeface="Times New Roman" panose="02020603050405020304" pitchFamily="18" charset="0"/>
              </a:rPr>
              <a:t>Thérapie </a:t>
            </a:r>
            <a:r>
              <a:rPr lang="fr-CA" b="1" err="1">
                <a:solidFill>
                  <a:srgbClr val="000000"/>
                </a:solidFill>
                <a:effectLst/>
                <a:ea typeface="Times New Roman" panose="02020603050405020304" pitchFamily="18" charset="0"/>
              </a:rPr>
              <a:t>cognitivo</a:t>
            </a:r>
            <a:r>
              <a:rPr lang="fr-CA" b="1">
                <a:solidFill>
                  <a:srgbClr val="000000"/>
                </a:solidFill>
                <a:effectLst/>
                <a:ea typeface="Times New Roman" panose="02020603050405020304" pitchFamily="18" charset="0"/>
              </a:rPr>
              <a:t>-comportementale pour les personnes atteintes de psychose</a:t>
            </a:r>
            <a:br>
              <a:rPr lang="en-CA" sz="1800" b="1">
                <a:effectLst/>
                <a:latin typeface="Raleway" pitchFamily="2" charset="0"/>
                <a:ea typeface="Times New Roman" panose="02020603050405020304" pitchFamily="18" charset="0"/>
              </a:rPr>
            </a:br>
            <a:endParaRPr lang="en-CA" b="0">
              <a:solidFill>
                <a:schemeClr val="tx1"/>
              </a:solidFill>
              <a:highlight>
                <a:srgbClr val="FFFF00"/>
              </a:highlight>
            </a:endParaRPr>
          </a:p>
        </p:txBody>
      </p:sp>
      <p:sp>
        <p:nvSpPr>
          <p:cNvPr id="3" name="Rectangle 2"/>
          <p:cNvSpPr/>
          <p:nvPr/>
        </p:nvSpPr>
        <p:spPr>
          <a:xfrm>
            <a:off x="2178719" y="2231657"/>
            <a:ext cx="5179121" cy="1190200"/>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On propose aux adultes admis en milieu hospitalier avec un diagnostic primaire de schizophrénie une thérapie </a:t>
            </a:r>
            <a:r>
              <a:rPr lang="fr-CA" sz="1600" u="none" err="1">
                <a:effectLst/>
                <a:latin typeface="Calibri" panose="020F0502020204030204" pitchFamily="34" charset="0"/>
                <a:ea typeface="Calibri" panose="020F0502020204030204" pitchFamily="34" charset="0"/>
                <a:cs typeface="Calibri" panose="020F0502020204030204" pitchFamily="34" charset="0"/>
              </a:rPr>
              <a:t>cognitivo</a:t>
            </a:r>
            <a:r>
              <a:rPr lang="fr-CA" sz="1600" u="none">
                <a:effectLst/>
                <a:latin typeface="Calibri" panose="020F0502020204030204" pitchFamily="34" charset="0"/>
                <a:ea typeface="Calibri" panose="020F0502020204030204" pitchFamily="34" charset="0"/>
                <a:cs typeface="Calibri" panose="020F0502020204030204" pitchFamily="34" charset="0"/>
              </a:rPr>
              <a:t>-comportementale pour les personnes atteintes de psychose, soit en milieu hospitalier soit dans le cadre de leur plan de soins après la sortie.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5347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a:t>
            </a:r>
            <a:r>
              <a:rPr lang="fr-CA" sz="2400" b="0">
                <a:latin typeface="Calibri"/>
                <a:ea typeface="MS PGothic"/>
                <a:cs typeface="Calibri"/>
              </a:rPr>
              <a:t>9</a:t>
            </a:r>
            <a:br>
              <a:rPr lang="fr-CA" sz="1800" b="0"/>
            </a:br>
            <a:r>
              <a:rPr lang="fr-CA">
                <a:effectLst/>
                <a:ea typeface="Calibri" panose="020F0502020204030204" pitchFamily="34" charset="0"/>
              </a:rPr>
              <a:t>Intervention familiale</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admis dans un milieu hospitalier ayant reçu un diagnostic primaire de schizophrénie se voient offrir l’intervention familiale.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71841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10</a:t>
            </a:r>
            <a:br>
              <a:rPr lang="fr-CA" sz="1800" b="0"/>
            </a:br>
            <a:r>
              <a:rPr lang="fr-CA">
                <a:effectLst/>
                <a:ea typeface="Calibri" panose="020F0502020204030204" pitchFamily="34" charset="0"/>
              </a:rPr>
              <a:t>Consultation de suivi après un congé</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ayant reçu un diagnostic primaire de schizophrénie qui sortent d’un milieu hospitalier ont une consultation de suivi prévue dans les 7 jours suivant le congé.</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1721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6" y="154112"/>
            <a:ext cx="6429286" cy="721370"/>
          </a:xfrm>
        </p:spPr>
        <p:txBody>
          <a:bodyPr/>
          <a:lstStyle/>
          <a:p>
            <a:r>
              <a:rPr lang="fr-CA" sz="3600">
                <a:solidFill>
                  <a:schemeClr val="tx1"/>
                </a:solidFill>
                <a:latin typeface="Calibri" panose="020F0502020204030204" pitchFamily="34" charset="0"/>
                <a:cs typeface="Calibri" panose="020F0502020204030204" pitchFamily="34" charset="0"/>
              </a:rPr>
              <a:t>Normes de qualité</a:t>
            </a:r>
            <a:endParaRPr lang="en-CA">
              <a:solidFill>
                <a:schemeClr val="tx1"/>
              </a:solidFill>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091027274"/>
              </p:ext>
            </p:extLst>
          </p:nvPr>
        </p:nvGraphicFramePr>
        <p:xfrm>
          <a:off x="1157378" y="1160967"/>
          <a:ext cx="6429285" cy="340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975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11</a:t>
            </a:r>
            <a:br>
              <a:rPr lang="fr-CA" sz="1800" b="0"/>
            </a:br>
            <a:r>
              <a:rPr lang="fr-CA">
                <a:effectLst/>
                <a:ea typeface="Calibri" panose="020F0502020204030204" pitchFamily="34" charset="0"/>
              </a:rPr>
              <a:t>Transitions des soins</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48A7A2"/>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ayant reçu un diagnostic primaire de schizophrénie qui sortent d’un milieu hospitalier ont une équipe ou un fournisseur de soins responsable de la communication, de la coordination et de l’exécution du plan de soins adapté à leurs besoins.</a:t>
            </a:r>
            <a:endParaRPr lang="en-CA" sz="1800">
              <a:effectLst/>
              <a:latin typeface="Raleway Light" pitchFamily="2"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840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95E-FB9C-464C-A8CC-788E6665D3C8}"/>
              </a:ext>
            </a:extLst>
          </p:cNvPr>
          <p:cNvSpPr>
            <a:spLocks noGrp="1"/>
          </p:cNvSpPr>
          <p:nvPr>
            <p:ph type="title"/>
          </p:nvPr>
        </p:nvSpPr>
        <p:spPr>
          <a:xfrm>
            <a:off x="457199" y="164144"/>
            <a:ext cx="8079898" cy="874432"/>
          </a:xfrm>
        </p:spPr>
        <p:txBody>
          <a:bodyPr/>
          <a:lstStyle/>
          <a:p>
            <a:r>
              <a:rPr lang="fr-CA" sz="18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br>
              <a:rPr lang="en-CA" sz="3600" b="0">
                <a:solidFill>
                  <a:schemeClr val="tx1"/>
                </a:solidFill>
                <a:cs typeface="Calibri" panose="020F0502020204030204" pitchFamily="34" charset="0"/>
              </a:rPr>
            </a:br>
            <a:r>
              <a:rPr lang="fr-CA" sz="3200" b="1">
                <a:effectLst/>
                <a:ea typeface="Times New Roman" panose="02020603050405020304" pitchFamily="18" charset="0"/>
              </a:rPr>
              <a:t>Énoncé de pratique émergente : Interventions non pharmacologiques à l’hôpital*</a:t>
            </a:r>
            <a:endParaRPr lang="en-CA"/>
          </a:p>
        </p:txBody>
      </p:sp>
      <p:sp>
        <p:nvSpPr>
          <p:cNvPr id="3" name="Content Placeholder 2">
            <a:extLst>
              <a:ext uri="{FF2B5EF4-FFF2-40B4-BE49-F238E27FC236}">
                <a16:creationId xmlns:a16="http://schemas.microsoft.com/office/drawing/2014/main" id="{50FE877C-5AA9-4422-B9AD-07A571F2EABC}"/>
              </a:ext>
            </a:extLst>
          </p:cNvPr>
          <p:cNvSpPr>
            <a:spLocks noGrp="1"/>
          </p:cNvSpPr>
          <p:nvPr>
            <p:ph idx="1"/>
          </p:nvPr>
        </p:nvSpPr>
        <p:spPr>
          <a:xfrm>
            <a:off x="457199" y="1528016"/>
            <a:ext cx="8229600" cy="3186354"/>
          </a:xfrm>
        </p:spPr>
        <p:txBody>
          <a:bodyPr/>
          <a:lstStyle/>
          <a:p>
            <a:pPr marL="0" indent="0">
              <a:buNone/>
            </a:pPr>
            <a:r>
              <a:rPr lang="fr-CA" sz="1800">
                <a:effectLst/>
                <a:ea typeface="Calibri" panose="020F0502020204030204" pitchFamily="34" charset="0"/>
              </a:rPr>
              <a:t>En dehors de la thérapie </a:t>
            </a:r>
            <a:r>
              <a:rPr lang="fr-CA" sz="1800" err="1">
                <a:effectLst/>
                <a:ea typeface="Calibri" panose="020F0502020204030204" pitchFamily="34" charset="0"/>
              </a:rPr>
              <a:t>cognitivo</a:t>
            </a:r>
            <a:r>
              <a:rPr lang="fr-CA" sz="1800">
                <a:effectLst/>
                <a:ea typeface="Calibri" panose="020F0502020204030204" pitchFamily="34" charset="0"/>
              </a:rPr>
              <a:t>-comportementale pour les personnes atteintes de psychose et de l’intervention familiale, nous ne pouvons à ce stade donner des conseils sur l’utilisation d’autres traitements non pharmacologiques dans des milieux de soins actifs pour les adultes admis avec un diagnostic primaire de schizophrénie. Il existe peu de données et une certaine incertitude dans la base de données quant à l’efficacité de ces traitements; d’autres ressources sont nécessaires avant de pouvoir élaborer un énoncé de qualité.</a:t>
            </a:r>
            <a:endParaRPr lang="en-CA" sz="1800"/>
          </a:p>
        </p:txBody>
      </p:sp>
      <p:sp>
        <p:nvSpPr>
          <p:cNvPr id="4" name="TextBox 3">
            <a:extLst>
              <a:ext uri="{FF2B5EF4-FFF2-40B4-BE49-F238E27FC236}">
                <a16:creationId xmlns:a16="http://schemas.microsoft.com/office/drawing/2014/main" id="{7DE2DC6B-A854-49F7-AE61-C3E1EA00D310}"/>
              </a:ext>
            </a:extLst>
          </p:cNvPr>
          <p:cNvSpPr txBox="1"/>
          <p:nvPr/>
        </p:nvSpPr>
        <p:spPr>
          <a:xfrm>
            <a:off x="1654820" y="3939584"/>
            <a:ext cx="6364559" cy="1039772"/>
          </a:xfrm>
          <a:prstGeom prst="rect">
            <a:avLst/>
          </a:prstGeom>
          <a:noFill/>
        </p:spPr>
        <p:txBody>
          <a:bodyPr wrap="square" rtlCol="0">
            <a:spAutoFit/>
          </a:bodyPr>
          <a:lstStyle/>
          <a:p>
            <a:pPr>
              <a:lnSpc>
                <a:spcPts val="1500"/>
              </a:lnSpc>
            </a:pPr>
            <a:r>
              <a:rPr lang="fr-CA" sz="1100" u="none">
                <a:effectLst/>
                <a:latin typeface="Calibri" panose="020F0502020204030204" pitchFamily="34" charset="0"/>
                <a:ea typeface="Calibri" panose="020F0502020204030204" pitchFamily="34" charset="0"/>
                <a:cs typeface="Calibri" panose="020F0502020204030204" pitchFamily="34" charset="0"/>
              </a:rPr>
              <a:t>*L’énoncé de pratique émergente décrit un domaine d’amélioration de la qualité que le comité consultatif juge prioritaire, mais pour lequel les lignes directrices utilisées dans l’établissement des énoncés de la qualité contiennent des preuves concrètes insuffisantes ou contradictoires. L’énoncé de pratique émergente reconnaît la nécessité de formuler des recommandations fondées sur des données probantes, mais que ces éléments sont encore insuffisants. </a:t>
            </a:r>
            <a:endParaRPr lang="en-CA" sz="1100" u="none">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7905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pPr defTabSz="914400"/>
            <a:r>
              <a:rPr lang="fr-CA" sz="4000" u="none">
                <a:solidFill>
                  <a:schemeClr val="bg1"/>
                </a:solidFill>
                <a:latin typeface="Calibri" panose="020F0502020204030204" pitchFamily="34" charset="0"/>
                <a:cs typeface="Calibri" panose="020F0502020204030204" pitchFamily="34" charset="0"/>
              </a:rPr>
              <a:t>Énoncés de qualité pour améliorer les soins</a:t>
            </a:r>
            <a:endParaRPr lang="en-US" sz="4000" u="none" kern="0">
              <a:solidFill>
                <a:schemeClr val="bg1"/>
              </a:solidFill>
              <a:latin typeface="Calibri" panose="020F0502020204030204" pitchFamily="34" charset="0"/>
              <a:cs typeface="Calibri" panose="020F050202020403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E1A76F40-9513-A7D9-32A9-EA2B795E8E07}"/>
              </a:ext>
            </a:extLst>
          </p:cNvPr>
          <p:cNvPicPr>
            <a:picLocks noChangeAspect="1"/>
          </p:cNvPicPr>
          <p:nvPr/>
        </p:nvPicPr>
        <p:blipFill>
          <a:blip r:embed="rId4"/>
          <a:stretch>
            <a:fillRect/>
          </a:stretch>
        </p:blipFill>
        <p:spPr>
          <a:xfrm>
            <a:off x="6296753" y="894400"/>
            <a:ext cx="2565532" cy="304180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61591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81674" y="432799"/>
            <a:ext cx="6283470" cy="3282042"/>
          </a:xfrm>
        </p:spPr>
        <p:txBody>
          <a:bodyPr/>
          <a:lstStyle/>
          <a:p>
            <a:pPr>
              <a:lnSpc>
                <a:spcPct val="100000"/>
              </a:lnSpc>
            </a:pPr>
            <a:r>
              <a:rPr lang="fr-CA" sz="1600" b="0">
                <a:ea typeface="MS PGothic"/>
              </a:rPr>
              <a:t>« </a:t>
            </a:r>
            <a:r>
              <a:rPr lang="fr-CA" sz="1600" b="0" i="1">
                <a:ea typeface="MS PGothic"/>
              </a:rPr>
              <a:t>Je pense que cette norme de qualité apportera de l’espoir aux personnes ayant une expérience en matière de vécu et aux membres de leur famille. Cela les aidera à comprendre qu’il y a plus de services à leur disposition qu’ils ne l’imaginent. Ils sauront qu’il existe des thérapies qui complètent, voire réduisent, l’utilisation de médicaments et qu’un diagnostic de schizophrénie ne doit pas nécessairement signifier une hospitalisation. Il existe d’autres options et services qui peuvent aider les personnes atteintes de schizophrénie à se remettre d’épisodes aigus et à mener une vie saine et significative. Quand les gens obtiennent le bon soutien dans la collectivité au bon moment, ils vont mieux et restent en bonne santé. »</a:t>
            </a:r>
            <a:br>
              <a:rPr lang="fr-CA" sz="1600" b="0"/>
            </a:br>
            <a:r>
              <a:rPr lang="fr-CA" sz="1600" b="0" i="1">
                <a:ea typeface="MS PGothic"/>
              </a:rPr>
              <a:t> </a:t>
            </a:r>
            <a:br>
              <a:rPr lang="fr-CA" sz="1600"/>
            </a:br>
            <a:r>
              <a:rPr lang="fr-CA" sz="1600" b="0" i="1">
                <a:ea typeface="MS PGothic"/>
              </a:rPr>
              <a:t>–</a:t>
            </a:r>
            <a:r>
              <a:rPr lang="fr-CA" sz="1600" i="1">
                <a:ea typeface="MS PGothic"/>
              </a:rPr>
              <a:t> </a:t>
            </a:r>
            <a:r>
              <a:rPr lang="fr-CA" sz="1600" b="0" i="1" err="1"/>
              <a:t>Sheryl</a:t>
            </a:r>
            <a:r>
              <a:rPr lang="fr-CA" sz="1600" b="0" i="1"/>
              <a:t> Pedersen, Conseillère en matière d’expérience vécue pour la norme de qualité pour la schizophrénie : soins destinés aux adultes dans la collectivité</a:t>
            </a:r>
            <a:br>
              <a:rPr lang="fr-CA" sz="1600">
                <a:ea typeface="MS PGothic"/>
              </a:rPr>
            </a:br>
            <a:endParaRPr lang="en-US" sz="1600" b="0" i="1">
              <a:highlight>
                <a:srgbClr val="FFFF00"/>
              </a:highlight>
              <a:ea typeface="MS PGothic"/>
            </a:endParaRPr>
          </a:p>
        </p:txBody>
      </p:sp>
    </p:spTree>
    <p:custDataLst>
      <p:tags r:id="rId1"/>
    </p:custDataLst>
    <p:extLst>
      <p:ext uri="{BB962C8B-B14F-4D97-AF65-F5344CB8AC3E}">
        <p14:creationId xmlns:p14="http://schemas.microsoft.com/office/powerpoint/2010/main" val="1138886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1</a:t>
            </a:r>
            <a:br>
              <a:rPr lang="fr-CA" sz="1800" b="0"/>
            </a:br>
            <a:r>
              <a:rPr lang="fr-CA">
                <a:effectLst/>
                <a:ea typeface="Calibri" panose="020F0502020204030204" pitchFamily="34" charset="0"/>
              </a:rPr>
              <a:t>Plan de soins et évaluation exhaustive</a:t>
            </a:r>
            <a:endParaRPr lang="en-CA" b="0">
              <a:solidFill>
                <a:schemeClr val="tx1"/>
              </a:solidFill>
              <a:highlight>
                <a:srgbClr val="FFFF00"/>
              </a:highlight>
            </a:endParaRPr>
          </a:p>
        </p:txBody>
      </p:sp>
      <p:sp>
        <p:nvSpPr>
          <p:cNvPr id="3" name="Rectangle 2"/>
          <p:cNvSpPr/>
          <p:nvPr/>
        </p:nvSpPr>
        <p:spPr>
          <a:xfrm>
            <a:off x="2178941" y="2045920"/>
            <a:ext cx="5179121" cy="874432"/>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atteints de schizophrénie ont un plan de soins qui est régulièrement examiné et mis à jour, et qui repose sur une évaluation exhaustive.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85414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2</a:t>
            </a:r>
            <a:br>
              <a:rPr lang="fr-CA" sz="1800" b="0"/>
            </a:br>
            <a:r>
              <a:rPr lang="fr-CA">
                <a:effectLst/>
                <a:ea typeface="Calibri" panose="020F0502020204030204" pitchFamily="34" charset="0"/>
              </a:rPr>
              <a:t>Évaluation de la santé physique</a:t>
            </a:r>
            <a:endParaRPr lang="en-CA" b="0">
              <a:solidFill>
                <a:schemeClr val="tx1"/>
              </a:solidFill>
              <a:highlight>
                <a:srgbClr val="FFFF00"/>
              </a:highlight>
            </a:endParaRPr>
          </a:p>
        </p:txBody>
      </p:sp>
      <p:sp>
        <p:nvSpPr>
          <p:cNvPr id="3" name="Rectangle 2"/>
          <p:cNvSpPr/>
          <p:nvPr/>
        </p:nvSpPr>
        <p:spPr>
          <a:xfrm>
            <a:off x="2178941" y="2045920"/>
            <a:ext cx="5179121" cy="874432"/>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atteints de schizophrénie font régulièrement l’objet d’une évaluation de leur état de santé physique.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72651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3</a:t>
            </a:r>
            <a:br>
              <a:rPr lang="fr-CA" sz="1800" b="0"/>
            </a:br>
            <a:r>
              <a:rPr lang="fr-CA">
                <a:effectLst/>
                <a:ea typeface="Calibri" panose="020F0502020204030204" pitchFamily="34" charset="0"/>
              </a:rPr>
              <a:t>Autogestion</a:t>
            </a:r>
            <a:endParaRPr lang="en-CA" b="0">
              <a:solidFill>
                <a:schemeClr val="tx1"/>
              </a:solidFill>
              <a:highlight>
                <a:srgbClr val="FFFF00"/>
              </a:highlight>
            </a:endParaRPr>
          </a:p>
        </p:txBody>
      </p:sp>
      <p:sp>
        <p:nvSpPr>
          <p:cNvPr id="3" name="Rectangle 2"/>
          <p:cNvSpPr/>
          <p:nvPr/>
        </p:nvSpPr>
        <p:spPr>
          <a:xfrm>
            <a:off x="2178941" y="2045920"/>
            <a:ext cx="5179121" cy="92588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atteints de schizophrénie ont accès à de l’information et de l’éducation pour favoriser l’acquisition de compétences en autogestion.</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95829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4</a:t>
            </a:r>
            <a:br>
              <a:rPr lang="fr-CA" sz="1800" b="0"/>
            </a:br>
            <a:r>
              <a:rPr lang="fr-CA">
                <a:effectLst/>
                <a:ea typeface="Calibri" panose="020F0502020204030204" pitchFamily="34" charset="0"/>
              </a:rPr>
              <a:t>Éducation, soutien et intervention pour la famille</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CA" sz="1600" u="none">
                <a:effectLst/>
                <a:latin typeface="Calibri" panose="020F0502020204030204" pitchFamily="34" charset="0"/>
                <a:ea typeface="Calibri" panose="020F0502020204030204" pitchFamily="34" charset="0"/>
                <a:cs typeface="Calibri" panose="020F0502020204030204" pitchFamily="34" charset="0"/>
              </a:rPr>
              <a:t>On offre aux familles de personnes atteintes de schizophrénie une éducation, un soutien et des interventions familiales adaptés à leurs besoins et préférences.</a:t>
            </a:r>
            <a:endParaRPr lang="en-CA" sz="1200" u="none">
              <a:solidFill>
                <a:srgbClr val="000000"/>
              </a:solidFill>
              <a:highlight>
                <a:srgbClr val="FFFF00"/>
              </a:highligh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45347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5</a:t>
            </a:r>
            <a:br>
              <a:rPr lang="fr-CA" sz="1800" b="0"/>
            </a:br>
            <a:r>
              <a:rPr lang="fr-CA" b="1">
                <a:solidFill>
                  <a:srgbClr val="000000"/>
                </a:solidFill>
                <a:effectLst/>
                <a:ea typeface="Times New Roman" panose="02020603050405020304" pitchFamily="18" charset="0"/>
              </a:rPr>
              <a:t>Accès à des services de traitement intensifs en milieu communautaire</a:t>
            </a:r>
            <a:br>
              <a:rPr lang="en-CA" sz="1800" b="1">
                <a:effectLst/>
                <a:latin typeface="Raleway" pitchFamily="2" charset="0"/>
                <a:ea typeface="Times New Roman" panose="02020603050405020304" pitchFamily="18" charset="0"/>
              </a:rPr>
            </a:br>
            <a:endParaRPr lang="en-CA" b="0">
              <a:solidFill>
                <a:schemeClr val="tx1"/>
              </a:solidFill>
              <a:highlight>
                <a:srgbClr val="FFFF00"/>
              </a:highlight>
            </a:endParaRPr>
          </a:p>
        </p:txBody>
      </p:sp>
      <p:sp>
        <p:nvSpPr>
          <p:cNvPr id="3" name="Rectangle 2"/>
          <p:cNvSpPr/>
          <p:nvPr/>
        </p:nvSpPr>
        <p:spPr>
          <a:xfrm>
            <a:off x="2178941" y="2228850"/>
            <a:ext cx="5179121" cy="100727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atteints de schizophrénie ont accès rapidement à des services de traitements intensifs en milieu communautaire fondés sur leurs besoins et leurs préférences.</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17256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a:t>
            </a:r>
            <a:r>
              <a:rPr lang="fr-CA" sz="2400" b="0">
                <a:latin typeface="Calibri"/>
                <a:ea typeface="MS PGothic"/>
                <a:cs typeface="Calibri"/>
              </a:rPr>
              <a:t>6</a:t>
            </a:r>
            <a:br>
              <a:rPr lang="fr-CA" sz="1800" b="0"/>
            </a:br>
            <a:r>
              <a:rPr lang="fr-CA">
                <a:effectLst/>
                <a:ea typeface="Calibri" panose="020F0502020204030204" pitchFamily="34" charset="0"/>
              </a:rPr>
              <a:t>Logement</a:t>
            </a:r>
            <a:endParaRPr lang="en-CA" b="0">
              <a:solidFill>
                <a:schemeClr val="tx1"/>
              </a:solidFill>
              <a:highlight>
                <a:srgbClr val="FFFF00"/>
              </a:highlight>
            </a:endParaRPr>
          </a:p>
        </p:txBody>
      </p:sp>
      <p:sp>
        <p:nvSpPr>
          <p:cNvPr id="3" name="Rectangle 2"/>
          <p:cNvSpPr/>
          <p:nvPr/>
        </p:nvSpPr>
        <p:spPr>
          <a:xfrm>
            <a:off x="2157510" y="2053064"/>
            <a:ext cx="5179121" cy="119020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personnes atteintes de schizophrénie vivent dans un environnement sûr, abordable et stable qui reflète leurs besoins et leurs préférences.</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9805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1307467" y="188816"/>
            <a:ext cx="6325787" cy="584034"/>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685800">
              <a:buClr>
                <a:srgbClr val="00788A"/>
              </a:buClr>
              <a:buNone/>
            </a:pPr>
            <a:endParaRPr lang="en-CA" sz="2700" b="1" u="none">
              <a:solidFill>
                <a:srgbClr val="0C6577"/>
              </a:solidFill>
            </a:endParaRPr>
          </a:p>
        </p:txBody>
      </p:sp>
      <p:sp>
        <p:nvSpPr>
          <p:cNvPr id="14" name="TextBox 13"/>
          <p:cNvSpPr txBox="1"/>
          <p:nvPr/>
        </p:nvSpPr>
        <p:spPr>
          <a:xfrm>
            <a:off x="-1206500" y="508000"/>
            <a:ext cx="184731" cy="253916"/>
          </a:xfrm>
          <a:prstGeom prst="rect">
            <a:avLst/>
          </a:prstGeom>
          <a:noFill/>
        </p:spPr>
        <p:txBody>
          <a:bodyPr wrap="none" rtlCol="0">
            <a:spAutoFit/>
          </a:bodyPr>
          <a:lstStyle/>
          <a:p>
            <a:endParaRPr lang="en-US" sz="1050">
              <a:solidFill>
                <a:srgbClr val="000000"/>
              </a:solidFill>
            </a:endParaRPr>
          </a:p>
        </p:txBody>
      </p:sp>
      <p:sp>
        <p:nvSpPr>
          <p:cNvPr id="2" name="Rectangle 1"/>
          <p:cNvSpPr/>
          <p:nvPr/>
        </p:nvSpPr>
        <p:spPr>
          <a:xfrm>
            <a:off x="1307467" y="4339676"/>
            <a:ext cx="7149169" cy="784830"/>
          </a:xfrm>
          <a:prstGeom prst="rect">
            <a:avLst/>
          </a:prstGeom>
        </p:spPr>
        <p:txBody>
          <a:bodyPr wrap="square" anchor="t">
            <a:spAutoFit/>
          </a:bodyPr>
          <a:lstStyle/>
          <a:p>
            <a:r>
              <a:rPr lang="fr-CA" sz="900" b="1" u="none">
                <a:latin typeface="Calibri" panose="020F0502020204030204" pitchFamily="34" charset="0"/>
                <a:cs typeface="Calibri" panose="020F0502020204030204" pitchFamily="34" charset="0"/>
              </a:rPr>
              <a:t>Vous trouverez ces ressources ici :</a:t>
            </a:r>
            <a:br>
              <a:rPr lang="fr-CA" sz="900" b="1" u="none">
                <a:latin typeface="Calibri" panose="020F0502020204030204" pitchFamily="34" charset="0"/>
                <a:cs typeface="Calibri" panose="020F0502020204030204" pitchFamily="34" charset="0"/>
              </a:rPr>
            </a:br>
            <a:r>
              <a:rPr lang="fr-CA" sz="900">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www.hqontario.ca/Améliorer-les-soins-grâce-aux-données-probantes/Normes-de-qualité/Voir-toutes-les-normes-de-qualité/Schizophrénie-soins-fournis-dans-les-hôpitaux</a:t>
            </a:r>
            <a:endParaRPr lang="fr-CA" sz="900">
              <a:solidFill>
                <a:srgbClr val="047BC1"/>
              </a:solidFill>
              <a:latin typeface="Calibri" panose="020F0502020204030204" pitchFamily="34" charset="0"/>
              <a:cs typeface="Calibri" panose="020F0502020204030204" pitchFamily="34" charset="0"/>
            </a:endParaRPr>
          </a:p>
          <a:p>
            <a:r>
              <a:rPr lang="fr-CA" sz="900">
                <a:solidFill>
                  <a:srgbClr val="047BC1"/>
                </a:solidFill>
                <a:latin typeface="Calibri" panose="020F0502020204030204" pitchFamily="34" charset="0"/>
                <a:cs typeface="Calibri" panose="020F0502020204030204" pitchFamily="34" charset="0"/>
              </a:rPr>
              <a:t>www.hqontario.ca/Améliorer-les-soins-grâce-aux-données-probantes/Normes-de-qualité/Voir-toutes-les-normes-de-qualité/Schizophrénie-Soins-fournis-dans-la-collectivité</a:t>
            </a:r>
          </a:p>
        </p:txBody>
      </p:sp>
      <p:sp>
        <p:nvSpPr>
          <p:cNvPr id="22" name="TextBox 21"/>
          <p:cNvSpPr txBox="1"/>
          <p:nvPr/>
        </p:nvSpPr>
        <p:spPr>
          <a:xfrm>
            <a:off x="721867" y="3406859"/>
            <a:ext cx="1486048" cy="276999"/>
          </a:xfrm>
          <a:prstGeom prst="rect">
            <a:avLst/>
          </a:prstGeom>
          <a:noFill/>
        </p:spPr>
        <p:txBody>
          <a:bodyPr wrap="square" rtlCol="0">
            <a:spAutoFit/>
          </a:bodyPr>
          <a:lstStyle/>
          <a:p>
            <a:pPr algn="ctr"/>
            <a:r>
              <a:rPr lang="fr-CA" sz="1200" b="1" u="none">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10966" y="89053"/>
            <a:ext cx="7606880" cy="874432"/>
          </a:xfrm>
        </p:spPr>
        <p:txBody>
          <a:bodyPr/>
          <a:lstStyle/>
          <a:p>
            <a:r>
              <a:rPr lang="fr-CA" sz="3600">
                <a:solidFill>
                  <a:schemeClr val="tx1"/>
                </a:solidFill>
                <a:latin typeface="Calibri" panose="020F0502020204030204" pitchFamily="34" charset="0"/>
                <a:cs typeface="Calibri" panose="020F0502020204030204" pitchFamily="34" charset="0"/>
              </a:rPr>
              <a:t>Ressources des normes de qualité</a:t>
            </a:r>
            <a:endParaRPr lang="en-US">
              <a:solidFill>
                <a:schemeClr val="tx1"/>
              </a:solidFill>
              <a:cs typeface="Calibri" panose="020F0502020204030204" pitchFamily="34" charset="0"/>
            </a:endParaRPr>
          </a:p>
        </p:txBody>
      </p:sp>
      <p:sp>
        <p:nvSpPr>
          <p:cNvPr id="25" name="TextBox 24">
            <a:extLst>
              <a:ext uri="{FF2B5EF4-FFF2-40B4-BE49-F238E27FC236}">
                <a16:creationId xmlns:a16="http://schemas.microsoft.com/office/drawing/2014/main" id="{03E716EF-89B3-412B-9FC8-3C5BA1689C25}"/>
              </a:ext>
            </a:extLst>
          </p:cNvPr>
          <p:cNvSpPr txBox="1"/>
          <p:nvPr/>
        </p:nvSpPr>
        <p:spPr>
          <a:xfrm>
            <a:off x="564654" y="2776363"/>
            <a:ext cx="1303306" cy="276999"/>
          </a:xfrm>
          <a:prstGeom prst="rect">
            <a:avLst/>
          </a:prstGeom>
          <a:noFill/>
        </p:spPr>
        <p:txBody>
          <a:bodyPr wrap="square" rtlCol="0">
            <a:spAutoFit/>
          </a:bodyPr>
          <a:lstStyle/>
          <a:p>
            <a:r>
              <a:rPr lang="fr-CA" sz="1200" b="1" u="none">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627763" y="3319270"/>
            <a:ext cx="1509785" cy="461665"/>
          </a:xfrm>
          <a:prstGeom prst="rect">
            <a:avLst/>
          </a:prstGeom>
          <a:noFill/>
        </p:spPr>
        <p:txBody>
          <a:bodyPr wrap="square" rtlCol="0" anchor="t">
            <a:spAutoFit/>
          </a:bodyPr>
          <a:lstStyle/>
          <a:p>
            <a:r>
              <a:rPr lang="en-US" altLang="en-US" sz="1200" b="1" u="none">
                <a:solidFill>
                  <a:srgbClr val="000000"/>
                </a:solidFill>
                <a:latin typeface="Calibri" panose="020F0502020204030204" pitchFamily="34" charset="0"/>
                <a:cs typeface="Calibri" panose="020F0502020204030204" pitchFamily="34" charset="0"/>
              </a:rPr>
              <a:t>Guide de </a:t>
            </a:r>
            <a:r>
              <a:rPr lang="en-US" altLang="en-US" sz="1200" b="1" u="none" err="1">
                <a:solidFill>
                  <a:srgbClr val="000000"/>
                </a:solidFill>
                <a:latin typeface="Calibri" panose="020F0502020204030204" pitchFamily="34" charset="0"/>
                <a:cs typeface="Calibri" panose="020F0502020204030204" pitchFamily="34" charset="0"/>
              </a:rPr>
              <a:t>mesure</a:t>
            </a:r>
            <a:r>
              <a:rPr lang="en-US" altLang="en-US" sz="1200" b="1" u="none">
                <a:solidFill>
                  <a:srgbClr val="000000"/>
                </a:solidFill>
                <a:latin typeface="Calibri" panose="020F0502020204030204" pitchFamily="34" charset="0"/>
                <a:cs typeface="Calibri" panose="020F0502020204030204" pitchFamily="34" charset="0"/>
              </a:rPr>
              <a:t> (</a:t>
            </a:r>
            <a:r>
              <a:rPr lang="en-US" altLang="en-US" sz="1200" b="1" u="none" err="1">
                <a:solidFill>
                  <a:srgbClr val="000000"/>
                </a:solidFill>
                <a:latin typeface="Calibri" panose="020F0502020204030204" pitchFamily="34" charset="0"/>
                <a:cs typeface="Calibri" panose="020F0502020204030204" pitchFamily="34" charset="0"/>
              </a:rPr>
              <a:t>en</a:t>
            </a:r>
            <a:r>
              <a:rPr lang="en-US" altLang="en-US" sz="1200" b="1" u="none">
                <a:solidFill>
                  <a:srgbClr val="000000"/>
                </a:solidFill>
                <a:latin typeface="Calibri" panose="020F0502020204030204" pitchFamily="34" charset="0"/>
                <a:cs typeface="Calibri" panose="020F0502020204030204" pitchFamily="34" charset="0"/>
              </a:rPr>
              <a:t> anglaise </a:t>
            </a:r>
            <a:r>
              <a:rPr lang="en-US" altLang="en-US" sz="1200" b="1" u="none" err="1">
                <a:solidFill>
                  <a:srgbClr val="000000"/>
                </a:solidFill>
                <a:latin typeface="Calibri" panose="020F0502020204030204" pitchFamily="34" charset="0"/>
                <a:cs typeface="Calibri" panose="020F0502020204030204" pitchFamily="34" charset="0"/>
              </a:rPr>
              <a:t>seulement</a:t>
            </a:r>
            <a:r>
              <a:rPr lang="en-US" altLang="en-US" sz="1200" b="1" u="none">
                <a:solidFill>
                  <a:srgbClr val="000000"/>
                </a:solidFill>
                <a:latin typeface="Calibri" panose="020F0502020204030204" pitchFamily="34" charset="0"/>
                <a:cs typeface="Calibri" panose="020F0502020204030204" pitchFamily="34" charset="0"/>
              </a:rPr>
              <a:t>)</a:t>
            </a:r>
          </a:p>
        </p:txBody>
      </p:sp>
      <p:pic>
        <p:nvPicPr>
          <p:cNvPr id="15" name="Picture 14">
            <a:extLst>
              <a:ext uri="{FF2B5EF4-FFF2-40B4-BE49-F238E27FC236}">
                <a16:creationId xmlns:a16="http://schemas.microsoft.com/office/drawing/2014/main" id="{661259AA-E2C6-4753-A057-C68A598A68F8}"/>
              </a:ext>
            </a:extLst>
          </p:cNvPr>
          <p:cNvPicPr>
            <a:picLocks noChangeAspect="1"/>
          </p:cNvPicPr>
          <p:nvPr/>
        </p:nvPicPr>
        <p:blipFill>
          <a:blip r:embed="rId5"/>
          <a:srcRect/>
          <a:stretch/>
        </p:blipFill>
        <p:spPr>
          <a:xfrm>
            <a:off x="2370824" y="2931762"/>
            <a:ext cx="1436129" cy="1080000"/>
          </a:xfrm>
          <a:prstGeom prst="rect">
            <a:avLst/>
          </a:prstGeom>
          <a:ln>
            <a:noFill/>
          </a:ln>
          <a:effectLst>
            <a:outerShdw blurRad="50800" dist="38100" dir="2700000" algn="tl" rotWithShape="0">
              <a:prstClr val="black">
                <a:alpha val="40000"/>
              </a:prstClr>
            </a:outerShdw>
          </a:effectLst>
        </p:spPr>
      </p:pic>
      <p:pic>
        <p:nvPicPr>
          <p:cNvPr id="21" name="Picture 20" descr="Graphical user interface, text, application&#10;&#10;Description automatically generated">
            <a:extLst>
              <a:ext uri="{FF2B5EF4-FFF2-40B4-BE49-F238E27FC236}">
                <a16:creationId xmlns:a16="http://schemas.microsoft.com/office/drawing/2014/main" id="{91093D9B-3D62-B5B2-FF4B-6B5A5C1307B3}"/>
              </a:ext>
            </a:extLst>
          </p:cNvPr>
          <p:cNvPicPr>
            <a:picLocks noChangeAspect="1"/>
          </p:cNvPicPr>
          <p:nvPr/>
        </p:nvPicPr>
        <p:blipFill>
          <a:blip r:embed="rId6"/>
          <a:stretch>
            <a:fillRect/>
          </a:stretch>
        </p:blipFill>
        <p:spPr>
          <a:xfrm>
            <a:off x="530973" y="855367"/>
            <a:ext cx="1214530" cy="1440000"/>
          </a:xfrm>
          <a:prstGeom prst="rect">
            <a:avLst/>
          </a:prstGeom>
          <a:effectLst>
            <a:outerShdw blurRad="50800" dist="38100" dir="2700000" algn="tl" rotWithShape="0">
              <a:prstClr val="black">
                <a:alpha val="40000"/>
              </a:prstClr>
            </a:outerShdw>
          </a:effectLst>
        </p:spPr>
      </p:pic>
      <p:pic>
        <p:nvPicPr>
          <p:cNvPr id="27" name="Picture 26" descr="Text&#10;&#10;Description automatically generated">
            <a:extLst>
              <a:ext uri="{FF2B5EF4-FFF2-40B4-BE49-F238E27FC236}">
                <a16:creationId xmlns:a16="http://schemas.microsoft.com/office/drawing/2014/main" id="{62FA690C-330B-75E0-DC5B-073069C94C31}"/>
              </a:ext>
            </a:extLst>
          </p:cNvPr>
          <p:cNvPicPr>
            <a:picLocks noChangeAspect="1"/>
          </p:cNvPicPr>
          <p:nvPr/>
        </p:nvPicPr>
        <p:blipFill>
          <a:blip r:embed="rId7"/>
          <a:stretch>
            <a:fillRect/>
          </a:stretch>
        </p:blipFill>
        <p:spPr>
          <a:xfrm>
            <a:off x="2945275" y="872613"/>
            <a:ext cx="1109598" cy="1440000"/>
          </a:xfrm>
          <a:prstGeom prst="rect">
            <a:avLst/>
          </a:prstGeom>
          <a:effectLst>
            <a:outerShdw blurRad="50800" dist="38100" dir="2700000" algn="tl" rotWithShape="0">
              <a:prstClr val="black">
                <a:alpha val="40000"/>
              </a:prstClr>
            </a:outerShdw>
          </a:effectLst>
        </p:spPr>
      </p:pic>
      <p:pic>
        <p:nvPicPr>
          <p:cNvPr id="29" name="Picture 28" descr="Text&#10;&#10;Description automatically generated">
            <a:extLst>
              <a:ext uri="{FF2B5EF4-FFF2-40B4-BE49-F238E27FC236}">
                <a16:creationId xmlns:a16="http://schemas.microsoft.com/office/drawing/2014/main" id="{0744B684-1B44-D0A2-B3AD-AF96A3175A03}"/>
              </a:ext>
            </a:extLst>
          </p:cNvPr>
          <p:cNvPicPr>
            <a:picLocks noChangeAspect="1"/>
          </p:cNvPicPr>
          <p:nvPr/>
        </p:nvPicPr>
        <p:blipFill>
          <a:blip r:embed="rId8"/>
          <a:stretch>
            <a:fillRect/>
          </a:stretch>
        </p:blipFill>
        <p:spPr>
          <a:xfrm>
            <a:off x="3521927" y="1182452"/>
            <a:ext cx="1101985" cy="1440000"/>
          </a:xfrm>
          <a:prstGeom prst="rect">
            <a:avLst/>
          </a:prstGeom>
          <a:effectLst>
            <a:outerShdw blurRad="50800" dist="38100" dir="2700000" algn="tl" rotWithShape="0">
              <a:prstClr val="black">
                <a:alpha val="40000"/>
              </a:prstClr>
            </a:outerShdw>
          </a:effectLst>
        </p:spPr>
      </p:pic>
      <p:pic>
        <p:nvPicPr>
          <p:cNvPr id="4" name="Picture 3" descr="Graphical user interface, text, application, chat or text message&#10;&#10;Description automatically generated">
            <a:extLst>
              <a:ext uri="{FF2B5EF4-FFF2-40B4-BE49-F238E27FC236}">
                <a16:creationId xmlns:a16="http://schemas.microsoft.com/office/drawing/2014/main" id="{EB87AFD5-1CB0-E446-63AC-0BEE31D44BA1}"/>
              </a:ext>
            </a:extLst>
          </p:cNvPr>
          <p:cNvPicPr>
            <a:picLocks noChangeAspect="1"/>
          </p:cNvPicPr>
          <p:nvPr/>
        </p:nvPicPr>
        <p:blipFill>
          <a:blip r:embed="rId9"/>
          <a:stretch>
            <a:fillRect/>
          </a:stretch>
        </p:blipFill>
        <p:spPr>
          <a:xfrm>
            <a:off x="1063167" y="1219174"/>
            <a:ext cx="1113858" cy="1440000"/>
          </a:xfrm>
          <a:prstGeom prst="rect">
            <a:avLst/>
          </a:prstGeom>
          <a:effectLst>
            <a:outerShdw blurRad="50800" dist="38100" dir="2700000" algn="tl" rotWithShape="0">
              <a:prstClr val="black">
                <a:alpha val="40000"/>
              </a:prstClr>
            </a:outerShdw>
          </a:effectLst>
        </p:spPr>
      </p:pic>
      <p:sp>
        <p:nvSpPr>
          <p:cNvPr id="23" name="TextBox 22"/>
          <p:cNvSpPr txBox="1"/>
          <p:nvPr/>
        </p:nvSpPr>
        <p:spPr>
          <a:xfrm>
            <a:off x="4225911" y="855365"/>
            <a:ext cx="692177" cy="276999"/>
          </a:xfrm>
          <a:prstGeom prst="rect">
            <a:avLst/>
          </a:prstGeom>
          <a:noFill/>
        </p:spPr>
        <p:txBody>
          <a:bodyPr wrap="none" rtlCol="0" anchor="t">
            <a:spAutoFit/>
          </a:bodyPr>
          <a:lstStyle/>
          <a:p>
            <a:r>
              <a:rPr lang="fr-CA" sz="1200" b="1" u="none">
                <a:solidFill>
                  <a:srgbClr val="000000"/>
                </a:solidFill>
                <a:latin typeface="Calibri" panose="020F0502020204030204" pitchFamily="34" charset="0"/>
                <a:cs typeface="Calibri" panose="020F0502020204030204" pitchFamily="34" charset="0"/>
              </a:rPr>
              <a:t>Résumé</a:t>
            </a:r>
          </a:p>
        </p:txBody>
      </p:sp>
      <p:pic>
        <p:nvPicPr>
          <p:cNvPr id="31" name="Picture 30" descr="Graphical user interface, text, application&#10;&#10;Description automatically generated">
            <a:extLst>
              <a:ext uri="{FF2B5EF4-FFF2-40B4-BE49-F238E27FC236}">
                <a16:creationId xmlns:a16="http://schemas.microsoft.com/office/drawing/2014/main" id="{14DE950A-9753-9C2A-2AF6-A0B6CDC0E8EF}"/>
              </a:ext>
            </a:extLst>
          </p:cNvPr>
          <p:cNvPicPr>
            <a:picLocks noChangeAspect="1"/>
          </p:cNvPicPr>
          <p:nvPr/>
        </p:nvPicPr>
        <p:blipFill>
          <a:blip r:embed="rId10"/>
          <a:stretch>
            <a:fillRect/>
          </a:stretch>
        </p:blipFill>
        <p:spPr>
          <a:xfrm>
            <a:off x="5448581" y="834867"/>
            <a:ext cx="1108115" cy="1440000"/>
          </a:xfrm>
          <a:prstGeom prst="rect">
            <a:avLst/>
          </a:prstGeom>
          <a:effectLst>
            <a:outerShdw blurRad="50800" dist="38100" dir="2700000" algn="tl" rotWithShape="0">
              <a:prstClr val="black">
                <a:alpha val="40000"/>
              </a:prstClr>
            </a:outerShdw>
          </a:effectLst>
        </p:spPr>
      </p:pic>
      <p:pic>
        <p:nvPicPr>
          <p:cNvPr id="33" name="Picture 32" descr="Graphical user interface, text, application&#10;&#10;Description automatically generated">
            <a:extLst>
              <a:ext uri="{FF2B5EF4-FFF2-40B4-BE49-F238E27FC236}">
                <a16:creationId xmlns:a16="http://schemas.microsoft.com/office/drawing/2014/main" id="{14D5244F-9C7D-4783-CFD6-3236F72A7EAB}"/>
              </a:ext>
            </a:extLst>
          </p:cNvPr>
          <p:cNvPicPr>
            <a:picLocks noChangeAspect="1"/>
          </p:cNvPicPr>
          <p:nvPr/>
        </p:nvPicPr>
        <p:blipFill>
          <a:blip r:embed="rId11"/>
          <a:stretch>
            <a:fillRect/>
          </a:stretch>
        </p:blipFill>
        <p:spPr>
          <a:xfrm>
            <a:off x="6074023" y="1147640"/>
            <a:ext cx="1107481" cy="1440000"/>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4853A873-C959-4D38-8278-FD7FE247F985}"/>
              </a:ext>
            </a:extLst>
          </p:cNvPr>
          <p:cNvSpPr txBox="1"/>
          <p:nvPr/>
        </p:nvSpPr>
        <p:spPr>
          <a:xfrm>
            <a:off x="6627764" y="855365"/>
            <a:ext cx="1262269" cy="276999"/>
          </a:xfrm>
          <a:prstGeom prst="rect">
            <a:avLst/>
          </a:prstGeom>
          <a:noFill/>
        </p:spPr>
        <p:txBody>
          <a:bodyPr wrap="none" rtlCol="0">
            <a:spAutoFit/>
          </a:bodyPr>
          <a:lstStyle/>
          <a:p>
            <a:r>
              <a:rPr lang="fr-CA" sz="1200" b="1" u="none">
                <a:solidFill>
                  <a:srgbClr val="000000"/>
                </a:solidFill>
                <a:latin typeface="Calibri" panose="020F0502020204030204" pitchFamily="34" charset="0"/>
                <a:cs typeface="Calibri" panose="020F0502020204030204" pitchFamily="34" charset="0"/>
              </a:rPr>
              <a:t>Guide du patient</a:t>
            </a:r>
          </a:p>
        </p:txBody>
      </p:sp>
      <p:pic>
        <p:nvPicPr>
          <p:cNvPr id="34" name="Picture 33" descr="Graphical user interface, text, application, chat or text message&#10;&#10;Description automatically generated">
            <a:extLst>
              <a:ext uri="{FF2B5EF4-FFF2-40B4-BE49-F238E27FC236}">
                <a16:creationId xmlns:a16="http://schemas.microsoft.com/office/drawing/2014/main" id="{56DE8C54-BDAB-2ADE-C02F-5280702E7973}"/>
              </a:ext>
            </a:extLst>
          </p:cNvPr>
          <p:cNvPicPr>
            <a:picLocks noChangeAspect="1"/>
          </p:cNvPicPr>
          <p:nvPr/>
        </p:nvPicPr>
        <p:blipFill>
          <a:blip r:embed="rId12"/>
          <a:stretch>
            <a:fillRect/>
          </a:stretch>
        </p:blipFill>
        <p:spPr>
          <a:xfrm>
            <a:off x="4852783" y="2709041"/>
            <a:ext cx="1117324" cy="1440000"/>
          </a:xfrm>
          <a:prstGeom prst="rect">
            <a:avLst/>
          </a:prstGeom>
          <a:effectLst>
            <a:outerShdw blurRad="50800" dist="38100" dir="2700000" algn="tl" rotWithShape="0">
              <a:prstClr val="black">
                <a:alpha val="40000"/>
              </a:prstClr>
            </a:outerShdw>
          </a:effectLst>
        </p:spPr>
      </p:pic>
      <p:pic>
        <p:nvPicPr>
          <p:cNvPr id="35" name="Picture 34" descr="Graphical user interface, text, application&#10;&#10;Description automatically generated">
            <a:extLst>
              <a:ext uri="{FF2B5EF4-FFF2-40B4-BE49-F238E27FC236}">
                <a16:creationId xmlns:a16="http://schemas.microsoft.com/office/drawing/2014/main" id="{EB3F4024-B9B6-E269-39D6-6141A3C58FA9}"/>
              </a:ext>
            </a:extLst>
          </p:cNvPr>
          <p:cNvPicPr>
            <a:picLocks noChangeAspect="1"/>
          </p:cNvPicPr>
          <p:nvPr/>
        </p:nvPicPr>
        <p:blipFill>
          <a:blip r:embed="rId13"/>
          <a:stretch>
            <a:fillRect/>
          </a:stretch>
        </p:blipFill>
        <p:spPr>
          <a:xfrm>
            <a:off x="5451579" y="2963858"/>
            <a:ext cx="1105117" cy="1440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54249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7</a:t>
            </a:r>
            <a:br>
              <a:rPr lang="fr-CA" sz="1800" b="0"/>
            </a:br>
            <a:r>
              <a:rPr lang="fr-CA">
                <a:effectLst/>
                <a:ea typeface="Calibri" panose="020F0502020204030204" pitchFamily="34" charset="0"/>
              </a:rPr>
              <a:t>Monothérapie antipsychotique</a:t>
            </a:r>
            <a:endParaRPr lang="en-CA" b="0">
              <a:solidFill>
                <a:schemeClr val="tx1"/>
              </a:solidFill>
              <a:highlight>
                <a:srgbClr val="FFFF00"/>
              </a:highlight>
            </a:endParaRPr>
          </a:p>
        </p:txBody>
      </p:sp>
      <p:sp>
        <p:nvSpPr>
          <p:cNvPr id="3" name="Rectangle 2"/>
          <p:cNvSpPr/>
          <p:nvPr/>
        </p:nvSpPr>
        <p:spPr>
          <a:xfrm>
            <a:off x="2157509" y="2038776"/>
            <a:ext cx="5179121" cy="119020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atteints de schizophrénie se voient prescrire un seul médicament antipsychotique, si possible.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25811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8</a:t>
            </a:r>
            <a:br>
              <a:rPr lang="fr-CA" sz="1800" b="0"/>
            </a:br>
            <a:r>
              <a:rPr lang="fr-CA">
                <a:effectLst/>
                <a:ea typeface="Calibri" panose="020F0502020204030204" pitchFamily="34" charset="0"/>
              </a:rPr>
              <a:t>Traitement à l’aide d’un antipsychotique injectable à action prolongée</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atteints de schizophrénie ont la possibilité de se faire administrer un médicament antipsychotique injectable à action prolongée.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60460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9</a:t>
            </a:r>
            <a:br>
              <a:rPr lang="fr-CA" sz="1800" b="0"/>
            </a:br>
            <a:r>
              <a:rPr lang="fr-CA">
                <a:effectLst/>
                <a:ea typeface="Calibri" panose="020F0502020204030204" pitchFamily="34" charset="0"/>
              </a:rPr>
              <a:t>Traitement à l’aide de clozapine</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atteints de schizophrénie pour qui les essais de traitements antérieurs n’ont pas eu d’effet sur les symptômes avec deux différents antipsychotiques, se voient proposer de la clozapine.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56478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10</a:t>
            </a:r>
            <a:br>
              <a:rPr lang="fr-CA" sz="1800" b="0"/>
            </a:br>
            <a:r>
              <a:rPr lang="fr-CA">
                <a:effectLst/>
                <a:ea typeface="Calibri" panose="020F0502020204030204" pitchFamily="34" charset="0"/>
              </a:rPr>
              <a:t>Poursuite du traitement antipsychotique</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Il est conseillé aux adultes atteints de schizophrénie dont les symptômes se sont améliorés grâce à la prise d’un psychotique de poursuivre leur traitement antipsychotique à long terme.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43204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11</a:t>
            </a:r>
            <a:br>
              <a:rPr lang="fr-CA" sz="1800" b="0"/>
            </a:br>
            <a:r>
              <a:rPr lang="fr-CA">
                <a:effectLst/>
                <a:ea typeface="Calibri" panose="020F0502020204030204" pitchFamily="34" charset="0"/>
              </a:rPr>
              <a:t>Thérapie </a:t>
            </a:r>
            <a:r>
              <a:rPr lang="fr-CA" err="1">
                <a:effectLst/>
                <a:ea typeface="Calibri" panose="020F0502020204030204" pitchFamily="34" charset="0"/>
              </a:rPr>
              <a:t>cognitivo</a:t>
            </a:r>
            <a:r>
              <a:rPr lang="fr-CA">
                <a:effectLst/>
                <a:ea typeface="Calibri" panose="020F0502020204030204" pitchFamily="34" charset="0"/>
              </a:rPr>
              <a:t>-comportementale pour les personnes atteintes de psychose et autres interventions psychosociales</a:t>
            </a:r>
            <a:endParaRPr lang="en-CA" b="0">
              <a:solidFill>
                <a:schemeClr val="tx1"/>
              </a:solidFill>
              <a:highlight>
                <a:srgbClr val="FFFF00"/>
              </a:highlight>
            </a:endParaRPr>
          </a:p>
        </p:txBody>
      </p:sp>
      <p:sp>
        <p:nvSpPr>
          <p:cNvPr id="3" name="Rectangle 2"/>
          <p:cNvSpPr/>
          <p:nvPr/>
        </p:nvSpPr>
        <p:spPr>
          <a:xfrm>
            <a:off x="2178719" y="2623178"/>
            <a:ext cx="5179121" cy="119020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Il est proposé aux adultes atteints de schizophrénie une thérapie </a:t>
            </a:r>
            <a:r>
              <a:rPr lang="fr-CA" sz="1600" u="none" err="1">
                <a:effectLst/>
                <a:latin typeface="Calibri" panose="020F0502020204030204" pitchFamily="34" charset="0"/>
                <a:ea typeface="Calibri" panose="020F0502020204030204" pitchFamily="34" charset="0"/>
                <a:cs typeface="Calibri" panose="020F0502020204030204" pitchFamily="34" charset="0"/>
              </a:rPr>
              <a:t>cognitivo</a:t>
            </a:r>
            <a:r>
              <a:rPr lang="fr-CA" sz="1600" u="none">
                <a:effectLst/>
                <a:latin typeface="Calibri" panose="020F0502020204030204" pitchFamily="34" charset="0"/>
                <a:ea typeface="Calibri" panose="020F0502020204030204" pitchFamily="34" charset="0"/>
                <a:cs typeface="Calibri" panose="020F0502020204030204" pitchFamily="34" charset="0"/>
              </a:rPr>
              <a:t>-comportementale pour les personnes atteintes de psychose et d’autres interventions psychosociales, selon leurs besoins.</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68841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12</a:t>
            </a:r>
            <a:br>
              <a:rPr lang="fr-CA" sz="1800" b="0"/>
            </a:br>
            <a:r>
              <a:rPr lang="fr-CA">
                <a:effectLst/>
                <a:ea typeface="Calibri" panose="020F0502020204030204" pitchFamily="34" charset="0"/>
              </a:rPr>
              <a:t>Promotion de l’activité physique et de l’alimentation saine</a:t>
            </a:r>
            <a:endParaRPr lang="en-CA" b="0">
              <a:solidFill>
                <a:schemeClr val="tx1"/>
              </a:solidFill>
              <a:highlight>
                <a:srgbClr val="FFFF00"/>
              </a:highlight>
            </a:endParaRPr>
          </a:p>
        </p:txBody>
      </p:sp>
      <p:sp>
        <p:nvSpPr>
          <p:cNvPr id="3" name="Rectangle 2"/>
          <p:cNvSpPr/>
          <p:nvPr/>
        </p:nvSpPr>
        <p:spPr>
          <a:xfrm>
            <a:off x="2178941" y="2171700"/>
            <a:ext cx="5179121" cy="106442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On propose aux adultes atteints de schizophrénie des interventions facilement accessibles pour promouvoir l’activité physique et l’alimentation saine.</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58070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13</a:t>
            </a:r>
            <a:br>
              <a:rPr lang="fr-CA" sz="1800" b="0"/>
            </a:br>
            <a:r>
              <a:rPr lang="fr-CA">
                <a:effectLst/>
                <a:ea typeface="Calibri" panose="020F0502020204030204" pitchFamily="34" charset="0"/>
              </a:rPr>
              <a:t>Promotion du renoncement au tabac</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On propose aux adultes atteints de schizophrénie qui fument du tabac des interventions pharmacologiques et non pharmacologiques pour les aider à réduire leur consommation ou à arrêter de fumer.</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759188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14</a:t>
            </a:r>
            <a:br>
              <a:rPr lang="fr-CA" sz="1800" b="0"/>
            </a:br>
            <a:r>
              <a:rPr lang="fr-CA">
                <a:effectLst/>
                <a:ea typeface="Calibri" panose="020F0502020204030204" pitchFamily="34" charset="0"/>
              </a:rPr>
              <a:t>Évaluation et traitement des troubles liés à la consommation de substances</a:t>
            </a:r>
            <a:endParaRPr lang="en-CA" b="0">
              <a:solidFill>
                <a:schemeClr val="tx1"/>
              </a:solidFill>
              <a:highlight>
                <a:srgbClr val="FFFF00"/>
              </a:highlight>
            </a:endParaRPr>
          </a:p>
        </p:txBody>
      </p:sp>
      <p:sp>
        <p:nvSpPr>
          <p:cNvPr id="3" name="Rectangle 2"/>
          <p:cNvSpPr/>
          <p:nvPr/>
        </p:nvSpPr>
        <p:spPr>
          <a:xfrm>
            <a:off x="2178941" y="2045920"/>
            <a:ext cx="5179121" cy="1190200"/>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atteints de schizophrénie sont interrogés sur leur consommation de substances et, s’il y a lieu, sont évalués pour repérer un trouble lié à la consommation de substances et leur offrir un traitement.</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967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87" y="455691"/>
            <a:ext cx="8579987" cy="874432"/>
          </a:xfrm>
        </p:spPr>
        <p:txBody>
          <a:bodyPr anchor="t"/>
          <a:lstStyle/>
          <a:p>
            <a:pPr>
              <a:lnSpc>
                <a:spcPct val="90000"/>
              </a:lnSpc>
            </a:pPr>
            <a:r>
              <a:rPr lang="fr-CA" sz="2400" b="0">
                <a:solidFill>
                  <a:schemeClr val="tx1"/>
                </a:solidFill>
                <a:latin typeface="Calibri"/>
                <a:ea typeface="MS PGothic"/>
                <a:cs typeface="Calibri"/>
              </a:rPr>
              <a:t>Énoncé de qualité 15</a:t>
            </a:r>
            <a:br>
              <a:rPr lang="fr-CA" sz="1800" b="0"/>
            </a:br>
            <a:r>
              <a:rPr lang="fr-CA">
                <a:effectLst/>
                <a:ea typeface="Calibri" panose="020F0502020204030204" pitchFamily="34" charset="0"/>
              </a:rPr>
              <a:t>Emploi et soutien au travail</a:t>
            </a:r>
            <a:endParaRPr lang="en-CA" b="0">
              <a:solidFill>
                <a:schemeClr val="tx1"/>
              </a:solidFill>
              <a:highlight>
                <a:srgbClr val="FFFF00"/>
              </a:highlight>
            </a:endParaRPr>
          </a:p>
        </p:txBody>
      </p:sp>
      <p:sp>
        <p:nvSpPr>
          <p:cNvPr id="3" name="Rectangle 2"/>
          <p:cNvSpPr/>
          <p:nvPr/>
        </p:nvSpPr>
        <p:spPr>
          <a:xfrm>
            <a:off x="2178941" y="1471613"/>
            <a:ext cx="5179121" cy="1764507"/>
          </a:xfrm>
          <a:prstGeom prst="rect">
            <a:avLst/>
          </a:prstGeom>
          <a:solidFill>
            <a:schemeClr val="bg1"/>
          </a:solidFill>
          <a:ln w="25400">
            <a:solidFill>
              <a:srgbClr val="047BC1"/>
            </a:solidFill>
          </a:ln>
          <a:effectLst>
            <a:outerShdw blurRad="50800" dist="38100" dir="2700000" algn="tl" rotWithShape="0">
              <a:prstClr val="black">
                <a:alpha val="40000"/>
              </a:prstClr>
            </a:outerShdw>
          </a:effectLst>
        </p:spPr>
        <p:txBody>
          <a:bodyPr wrap="square" lIns="81000" tIns="81000" rIns="81000" bIns="81000" anchor="ctr">
            <a:noAutofit/>
          </a:bodyPr>
          <a:lstStyle/>
          <a:p>
            <a:pPr>
              <a:lnSpc>
                <a:spcPts val="1500"/>
              </a:lnSpc>
            </a:pPr>
            <a:r>
              <a:rPr lang="fr-CA" sz="1600" u="none">
                <a:effectLst/>
                <a:latin typeface="Calibri" panose="020F0502020204030204" pitchFamily="34" charset="0"/>
                <a:ea typeface="Calibri" panose="020F0502020204030204" pitchFamily="34" charset="0"/>
                <a:cs typeface="Calibri" panose="020F0502020204030204" pitchFamily="34" charset="0"/>
              </a:rPr>
              <a:t>Les adultes atteints de schizophrénie qui souhaitent trouver un travail ou retourner au travail se voient offrir des programmes de soutien au travail. Les adultes atteints de schizophrénie qui ne souhaitent pas trouver un travail rémunéré sont soutenus dans d’autres activités professionnelles ou éducatives, selon leurs besoins et leurs préférences.</a:t>
            </a:r>
            <a:endParaRPr lang="en-CA" sz="1600" u="none">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68EBB33-0D7D-E4D8-283B-4F95476F9531}"/>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33937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95E-FB9C-464C-A8CC-788E6665D3C8}"/>
              </a:ext>
            </a:extLst>
          </p:cNvPr>
          <p:cNvSpPr>
            <a:spLocks noGrp="1"/>
          </p:cNvSpPr>
          <p:nvPr>
            <p:ph type="title"/>
          </p:nvPr>
        </p:nvSpPr>
        <p:spPr>
          <a:xfrm>
            <a:off x="457200" y="164144"/>
            <a:ext cx="8229600" cy="874432"/>
          </a:xfrm>
        </p:spPr>
        <p:txBody>
          <a:bodyPr/>
          <a:lstStyle/>
          <a:p>
            <a:r>
              <a:rPr lang="fr-CA" sz="1800" b="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br>
              <a:rPr lang="en-CA" sz="3600" b="0">
                <a:solidFill>
                  <a:schemeClr val="tx1"/>
                </a:solidFill>
                <a:cs typeface="Calibri" panose="020F0502020204030204" pitchFamily="34" charset="0"/>
              </a:rPr>
            </a:br>
            <a:r>
              <a:rPr lang="fr-CA" sz="2800" b="1">
                <a:effectLst/>
                <a:ea typeface="Times New Roman" panose="02020603050405020304" pitchFamily="18" charset="0"/>
              </a:rPr>
              <a:t>Énoncé de pratique émergente : Soutien par les pairs, gestion de la maladie et rétablissement, formation, plan d’action pour le mieux-être et le rétablissement et apprentissage social*</a:t>
            </a:r>
            <a:br>
              <a:rPr lang="en-CA" sz="2800" b="1">
                <a:effectLst/>
                <a:ea typeface="Times New Roman" panose="02020603050405020304" pitchFamily="18" charset="0"/>
              </a:rPr>
            </a:br>
            <a:endParaRPr lang="en-CA" sz="2800"/>
          </a:p>
        </p:txBody>
      </p:sp>
      <p:sp>
        <p:nvSpPr>
          <p:cNvPr id="3" name="Content Placeholder 2">
            <a:extLst>
              <a:ext uri="{FF2B5EF4-FFF2-40B4-BE49-F238E27FC236}">
                <a16:creationId xmlns:a16="http://schemas.microsoft.com/office/drawing/2014/main" id="{50FE877C-5AA9-4422-B9AD-07A571F2EABC}"/>
              </a:ext>
            </a:extLst>
          </p:cNvPr>
          <p:cNvSpPr>
            <a:spLocks noGrp="1"/>
          </p:cNvSpPr>
          <p:nvPr>
            <p:ph idx="1"/>
          </p:nvPr>
        </p:nvSpPr>
        <p:spPr>
          <a:xfrm>
            <a:off x="457200" y="2230466"/>
            <a:ext cx="8229600" cy="3186354"/>
          </a:xfrm>
        </p:spPr>
        <p:txBody>
          <a:bodyPr/>
          <a:lstStyle/>
          <a:p>
            <a:pPr marL="0" indent="0">
              <a:buNone/>
            </a:pPr>
            <a:r>
              <a:rPr lang="fr-CA" sz="1800">
                <a:solidFill>
                  <a:srgbClr val="000000"/>
                </a:solidFill>
                <a:effectLst/>
                <a:ea typeface="Calibri" panose="020F0502020204030204" pitchFamily="34" charset="0"/>
              </a:rPr>
              <a:t>À ce stade, nous ne pouvons pas donner de conseils sur le </a:t>
            </a:r>
            <a:r>
              <a:rPr lang="fr-CA" sz="1800">
                <a:effectLst/>
                <a:ea typeface="Calibri" panose="020F0502020204030204" pitchFamily="34" charset="0"/>
              </a:rPr>
              <a:t>soutien par les pairs, la gestion de la maladie et la formation sur le rétablissement, ou le plan d’action sur le rétablissement et le mieux-être, </a:t>
            </a:r>
            <a:r>
              <a:rPr lang="fr-CA" sz="1800">
                <a:solidFill>
                  <a:srgbClr val="000000"/>
                </a:solidFill>
                <a:effectLst/>
                <a:ea typeface="Calibri" panose="020F0502020204030204" pitchFamily="34" charset="0"/>
              </a:rPr>
              <a:t>en raison de recommandations contradictoires dans les lignes directrices utilisées pour élaborer les énoncés de qualité. </a:t>
            </a:r>
            <a:endParaRPr lang="en-CA"/>
          </a:p>
        </p:txBody>
      </p:sp>
      <p:sp>
        <p:nvSpPr>
          <p:cNvPr id="4" name="TextBox 3">
            <a:extLst>
              <a:ext uri="{FF2B5EF4-FFF2-40B4-BE49-F238E27FC236}">
                <a16:creationId xmlns:a16="http://schemas.microsoft.com/office/drawing/2014/main" id="{7DE2DC6B-A854-49F7-AE61-C3E1EA00D310}"/>
              </a:ext>
            </a:extLst>
          </p:cNvPr>
          <p:cNvSpPr txBox="1"/>
          <p:nvPr/>
        </p:nvSpPr>
        <p:spPr>
          <a:xfrm>
            <a:off x="457200" y="3590994"/>
            <a:ext cx="6364559" cy="1107996"/>
          </a:xfrm>
          <a:prstGeom prst="rect">
            <a:avLst/>
          </a:prstGeom>
          <a:noFill/>
        </p:spPr>
        <p:txBody>
          <a:bodyPr wrap="square" rtlCol="0">
            <a:spAutoFit/>
          </a:bodyPr>
          <a:lstStyle/>
          <a:p>
            <a:r>
              <a:rPr lang="fr-CA" sz="1100" u="none">
                <a:effectLst/>
                <a:latin typeface="Calibri" panose="020F0502020204030204" pitchFamily="34" charset="0"/>
                <a:ea typeface="Calibri" panose="020F0502020204030204" pitchFamily="34" charset="0"/>
                <a:cs typeface="Calibri" panose="020F0502020204030204" pitchFamily="34" charset="0"/>
              </a:rPr>
              <a:t>*L’énoncé de pratique émergente décrit un domaine d’amélioration de la qualité que le comité consultatif juge prioritaire, mais pour lequel les lignes directrices utilisées dans l’établissement des énoncés de la qualité contiennent des preuves concrètes insuffisantes ou contradictoires. L’énoncé de pratique émergente reconnaît la nécessité de formuler des recommandations fondées sur des données probantes, mais que ces éléments sont encore insuffisants. </a:t>
            </a:r>
            <a:endParaRPr lang="en-CA" sz="1100" u="none">
              <a:effectLst/>
              <a:latin typeface="Calibri" panose="020F0502020204030204" pitchFamily="34" charset="0"/>
              <a:ea typeface="Calibri" panose="020F0502020204030204" pitchFamily="34" charset="0"/>
              <a:cs typeface="Calibri" panose="020F0502020204030204" pitchFamily="34" charset="0"/>
            </a:endParaRPr>
          </a:p>
          <a:p>
            <a:endParaRPr lang="en-CA" sz="1100" u="none">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00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272ADD-D29B-A1B2-D907-85A94F48C173}"/>
              </a:ext>
            </a:extLst>
          </p:cNvPr>
          <p:cNvPicPr>
            <a:picLocks noChangeAspect="1"/>
          </p:cNvPicPr>
          <p:nvPr/>
        </p:nvPicPr>
        <p:blipFill>
          <a:blip r:embed="rId4"/>
          <a:stretch>
            <a:fillRect/>
          </a:stretch>
        </p:blipFill>
        <p:spPr>
          <a:xfrm>
            <a:off x="1392950" y="3547425"/>
            <a:ext cx="3574256" cy="1410028"/>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390E80E2-5615-D0EE-E68C-B1C38B815016}"/>
              </a:ext>
            </a:extLst>
          </p:cNvPr>
          <p:cNvPicPr>
            <a:picLocks noChangeAspect="1"/>
          </p:cNvPicPr>
          <p:nvPr/>
        </p:nvPicPr>
        <p:blipFill>
          <a:blip r:embed="rId5"/>
          <a:stretch>
            <a:fillRect/>
          </a:stretch>
        </p:blipFill>
        <p:spPr>
          <a:xfrm>
            <a:off x="702511" y="951649"/>
            <a:ext cx="4070673" cy="2039499"/>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86B6670D-E67D-AC44-98C1-39CEF062E68F}"/>
              </a:ext>
            </a:extLst>
          </p:cNvPr>
          <p:cNvSpPr txBox="1"/>
          <p:nvPr/>
        </p:nvSpPr>
        <p:spPr>
          <a:xfrm>
            <a:off x="2423479" y="709602"/>
            <a:ext cx="825034" cy="307777"/>
          </a:xfrm>
          <a:prstGeom prst="rect">
            <a:avLst/>
          </a:prstGeom>
          <a:solidFill>
            <a:srgbClr val="00B2E3"/>
          </a:solidFill>
          <a:ln>
            <a:noFill/>
          </a:ln>
        </p:spPr>
        <p:txBody>
          <a:bodyPr wrap="none" rtlCol="0">
            <a:spAutoFit/>
          </a:bodyPr>
          <a:lstStyle/>
          <a:p>
            <a:r>
              <a:rPr lang="fr-CA" sz="1400" b="1" u="none">
                <a:solidFill>
                  <a:schemeClr val="bg1"/>
                </a:solidFill>
                <a:latin typeface="Calibri" panose="020F0502020204030204" pitchFamily="34" charset="0"/>
                <a:cs typeface="Calibri" panose="020F0502020204030204" pitchFamily="34" charset="0"/>
              </a:rPr>
              <a:t>L’énoncé</a:t>
            </a:r>
            <a:endParaRPr lang="en-CA" b="1" u="none">
              <a:solidFill>
                <a:schemeClr val="bg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1BA80DA-2E42-A247-901F-49003CF0B24E}"/>
              </a:ext>
            </a:extLst>
          </p:cNvPr>
          <p:cNvSpPr txBox="1"/>
          <p:nvPr/>
        </p:nvSpPr>
        <p:spPr>
          <a:xfrm>
            <a:off x="6371353" y="797761"/>
            <a:ext cx="843500" cy="307777"/>
          </a:xfrm>
          <a:prstGeom prst="rect">
            <a:avLst/>
          </a:prstGeom>
          <a:solidFill>
            <a:srgbClr val="00B2E3"/>
          </a:solidFill>
          <a:ln>
            <a:noFill/>
          </a:ln>
        </p:spPr>
        <p:txBody>
          <a:bodyPr wrap="square" rtlCol="0">
            <a:spAutoFit/>
          </a:bodyPr>
          <a:lstStyle/>
          <a:p>
            <a:pPr algn="ctr"/>
            <a:r>
              <a:rPr lang="fr-CA" sz="1400" b="1" u="none">
                <a:solidFill>
                  <a:schemeClr val="bg1"/>
                </a:solidFill>
                <a:latin typeface="Calibri" panose="020F0502020204030204" pitchFamily="34" charset="0"/>
                <a:cs typeface="Calibri" panose="020F0502020204030204" pitchFamily="34" charset="0"/>
              </a:rPr>
              <a:t>Le public</a:t>
            </a:r>
          </a:p>
        </p:txBody>
      </p:sp>
      <p:sp>
        <p:nvSpPr>
          <p:cNvPr id="18" name="TextBox 17">
            <a:extLst>
              <a:ext uri="{FF2B5EF4-FFF2-40B4-BE49-F238E27FC236}">
                <a16:creationId xmlns:a16="http://schemas.microsoft.com/office/drawing/2014/main" id="{E36393B9-558E-0242-9948-3BD695AD8D63}"/>
              </a:ext>
            </a:extLst>
          </p:cNvPr>
          <p:cNvSpPr txBox="1"/>
          <p:nvPr/>
        </p:nvSpPr>
        <p:spPr>
          <a:xfrm>
            <a:off x="6465762" y="3373055"/>
            <a:ext cx="1285288" cy="307777"/>
          </a:xfrm>
          <a:prstGeom prst="rect">
            <a:avLst/>
          </a:prstGeom>
          <a:solidFill>
            <a:srgbClr val="00B2E3"/>
          </a:solidFill>
          <a:ln>
            <a:solidFill>
              <a:srgbClr val="FFFFFF"/>
            </a:solidFill>
          </a:ln>
        </p:spPr>
        <p:txBody>
          <a:bodyPr wrap="none" rtlCol="0">
            <a:spAutoFit/>
          </a:bodyPr>
          <a:lstStyle/>
          <a:p>
            <a:pPr algn="ctr"/>
            <a:r>
              <a:rPr lang="fr-CA" sz="1400" b="1" u="none">
                <a:solidFill>
                  <a:schemeClr val="bg1"/>
                </a:solidFill>
                <a:latin typeface="Calibri" panose="020F0502020204030204" pitchFamily="34" charset="0"/>
                <a:cs typeface="Calibri" panose="020F0502020204030204" pitchFamily="34" charset="0"/>
              </a:rPr>
              <a:t>Les indicateurs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2423479" y="3107211"/>
            <a:ext cx="1260537" cy="307777"/>
          </a:xfrm>
          <a:prstGeom prst="rect">
            <a:avLst/>
          </a:prstGeom>
          <a:solidFill>
            <a:srgbClr val="00B2E3"/>
          </a:solidFill>
          <a:ln>
            <a:solidFill>
              <a:srgbClr val="FFFFFF"/>
            </a:solidFill>
          </a:ln>
        </p:spPr>
        <p:txBody>
          <a:bodyPr wrap="none" rtlCol="0">
            <a:spAutoFit/>
          </a:bodyPr>
          <a:lstStyle/>
          <a:p>
            <a:pPr algn="ctr"/>
            <a:r>
              <a:rPr lang="fr-CA" sz="1400" b="1" u="none">
                <a:solidFill>
                  <a:schemeClr val="bg1"/>
                </a:solidFill>
                <a:latin typeface="Calibri" panose="020F0502020204030204" pitchFamily="34" charset="0"/>
                <a:cs typeface="Calibri" panose="020F0502020204030204" pitchFamily="34" charset="0"/>
              </a:rPr>
              <a:t>Les définitions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18110" y="70026"/>
            <a:ext cx="6518766" cy="837103"/>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Aperçu de la norme de qualité</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802821" y="94187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793102" y="1005424"/>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3001484" y="3330358"/>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7125164" y="3573751"/>
            <a:ext cx="0" cy="400433"/>
          </a:xfrm>
          <a:prstGeom prst="straightConnector1">
            <a:avLst/>
          </a:prstGeom>
          <a:solidFill>
            <a:srgbClr val="FFFF00"/>
          </a:solidFill>
          <a:ln w="19050" cap="flat" cmpd="sng" algn="ctr">
            <a:solidFill>
              <a:srgbClr val="00B2E3"/>
            </a:solidFill>
            <a:prstDash val="solid"/>
            <a:round/>
            <a:headEnd type="none" w="med" len="med"/>
            <a:tailEnd type="arrow"/>
          </a:ln>
          <a:effectLst/>
        </p:spPr>
      </p:cxnSp>
      <p:pic>
        <p:nvPicPr>
          <p:cNvPr id="7" name="Picture 6">
            <a:extLst>
              <a:ext uri="{FF2B5EF4-FFF2-40B4-BE49-F238E27FC236}">
                <a16:creationId xmlns:a16="http://schemas.microsoft.com/office/drawing/2014/main" id="{B1210BF3-BF06-0A7D-CECB-FD4F88A4C610}"/>
              </a:ext>
            </a:extLst>
          </p:cNvPr>
          <p:cNvPicPr>
            <a:picLocks noGrp="1" noRot="1" noChangeAspect="1" noMove="1" noResize="1" noEditPoints="1" noAdjustHandles="1" noChangeArrowheads="1" noChangeShapeType="1" noCrop="1"/>
          </p:cNvPicPr>
          <p:nvPr/>
        </p:nvPicPr>
        <p:blipFill>
          <a:blip r:embed="rId6"/>
          <a:stretch>
            <a:fillRect/>
          </a:stretch>
        </p:blipFill>
        <p:spPr>
          <a:xfrm>
            <a:off x="5422327" y="1316117"/>
            <a:ext cx="3019162" cy="192881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5E3079ED-3A84-EF24-0898-F7CD3005357F}"/>
              </a:ext>
            </a:extLst>
          </p:cNvPr>
          <p:cNvPicPr>
            <a:picLocks noChangeAspect="1"/>
          </p:cNvPicPr>
          <p:nvPr/>
        </p:nvPicPr>
        <p:blipFill>
          <a:blip r:embed="rId7"/>
          <a:stretch>
            <a:fillRect/>
          </a:stretch>
        </p:blipFill>
        <p:spPr>
          <a:xfrm>
            <a:off x="5453185" y="3990704"/>
            <a:ext cx="3523336" cy="71007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73238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0392"/>
            <a:ext cx="4561451" cy="1477321"/>
          </a:xfrm>
        </p:spPr>
        <p:txBody>
          <a:bodyPr/>
          <a:lstStyle/>
          <a:p>
            <a:r>
              <a:rPr lang="fr-FR" sz="4000" u="none">
                <a:solidFill>
                  <a:schemeClr val="bg1"/>
                </a:solidFill>
                <a:latin typeface="Calibri" panose="020F0502020204030204" pitchFamily="34" charset="0"/>
                <a:cs typeface="Calibri" panose="020F0502020204030204" pitchFamily="34" charset="0"/>
              </a:rPr>
              <a:t>Mesure à l’appui de l’amélioration</a:t>
            </a:r>
            <a:br>
              <a:rPr lang="en-US" sz="4000" u="none" kern="0">
                <a:solidFill>
                  <a:schemeClr val="tx1"/>
                </a:solidFill>
                <a:latin typeface="Calibri" panose="020F0502020204030204" pitchFamily="34" charset="0"/>
                <a:cs typeface="Calibri" panose="020F0502020204030204" pitchFamily="34" charset="0"/>
              </a:rPr>
            </a:br>
            <a:br>
              <a:rPr lang="en-US">
                <a:solidFill>
                  <a:schemeClr val="bg1"/>
                </a:solidFill>
              </a:rPr>
            </a:br>
            <a:endParaRPr lang="en-US">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pic>
        <p:nvPicPr>
          <p:cNvPr id="2" name="Picture 1" descr="Graphical user interface, text, application, chat or text message&#10;&#10;Description automatically generated">
            <a:extLst>
              <a:ext uri="{FF2B5EF4-FFF2-40B4-BE49-F238E27FC236}">
                <a16:creationId xmlns:a16="http://schemas.microsoft.com/office/drawing/2014/main" id="{8F6B401D-8823-D126-2078-451F39B83E78}"/>
              </a:ext>
            </a:extLst>
          </p:cNvPr>
          <p:cNvPicPr>
            <a:picLocks noChangeAspect="1"/>
          </p:cNvPicPr>
          <p:nvPr/>
        </p:nvPicPr>
        <p:blipFill>
          <a:blip r:embed="rId4"/>
          <a:stretch>
            <a:fillRect/>
          </a:stretch>
        </p:blipFill>
        <p:spPr>
          <a:xfrm>
            <a:off x="6053075" y="917490"/>
            <a:ext cx="2559182" cy="330852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43710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404263"/>
            <a:ext cx="7602877" cy="874432"/>
          </a:xfrm>
        </p:spPr>
        <p:txBody>
          <a:bodyPr/>
          <a:lstStyle/>
          <a:p>
            <a:r>
              <a:rPr lang="fr-CA">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764597"/>
            <a:ext cx="7962472" cy="1846227"/>
          </a:xfrm>
        </p:spPr>
        <p:txBody>
          <a:bodyPr/>
          <a:lstStyle/>
          <a:p>
            <a:pPr>
              <a:spcAft>
                <a:spcPts val="0"/>
              </a:spcAft>
            </a:pPr>
            <a:r>
              <a:rPr lang="fr-CA" sz="2000">
                <a:effectLst/>
                <a:ea typeface="Calibri" panose="020F0502020204030204" pitchFamily="34" charset="0"/>
              </a:rPr>
              <a:t>Nombre de décès par suicide parmi les patients hospitalisés avec un diagnostic primaire de schizophrénie </a:t>
            </a:r>
            <a:endParaRPr lang="en-CA" sz="2000">
              <a:effectLst/>
              <a:ea typeface="Calibri" panose="020F0502020204030204" pitchFamily="34" charset="0"/>
            </a:endParaRPr>
          </a:p>
          <a:p>
            <a:pPr>
              <a:spcAft>
                <a:spcPts val="0"/>
              </a:spcAft>
            </a:pPr>
            <a:r>
              <a:rPr lang="fr-CA" sz="2000">
                <a:effectLst/>
                <a:ea typeface="Calibri" panose="020F0502020204030204" pitchFamily="34" charset="0"/>
              </a:rPr>
              <a:t>Pourcentage d’adultes admis à l’hôpital avec un diagnostic primaire de schizophrénie décédés par suicide dans les 30 jours suivant leur sortie </a:t>
            </a:r>
            <a:endParaRPr lang="en-CA" sz="2000">
              <a:effectLst/>
              <a:ea typeface="Calibri" panose="020F0502020204030204" pitchFamily="34" charset="0"/>
            </a:endParaRPr>
          </a:p>
          <a:p>
            <a:pPr>
              <a:spcAft>
                <a:spcPts val="0"/>
              </a:spcAft>
            </a:pPr>
            <a:endParaRPr lang="en-US"/>
          </a:p>
        </p:txBody>
      </p:sp>
      <p:sp>
        <p:nvSpPr>
          <p:cNvPr id="3" name="TextBox 2">
            <a:extLst>
              <a:ext uri="{FF2B5EF4-FFF2-40B4-BE49-F238E27FC236}">
                <a16:creationId xmlns:a16="http://schemas.microsoft.com/office/drawing/2014/main" id="{746062F7-00BC-5763-9E47-475DC7CF09B9}"/>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31074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404263"/>
            <a:ext cx="7602877" cy="874432"/>
          </a:xfrm>
        </p:spPr>
        <p:txBody>
          <a:bodyPr/>
          <a:lstStyle/>
          <a:p>
            <a:r>
              <a:rPr lang="fr-CA">
                <a:solidFill>
                  <a:schemeClr val="tx1"/>
                </a:solidFill>
                <a:latin typeface="Calibri" panose="020F0502020204030204" pitchFamily="34" charset="0"/>
                <a:cs typeface="Calibri" panose="020F0502020204030204" pitchFamily="34" charset="0"/>
              </a:rPr>
              <a:t>Indicateurs pouvant être mesurés à l’aide de données provinciales</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778885"/>
            <a:ext cx="7962472" cy="1846227"/>
          </a:xfrm>
        </p:spPr>
        <p:txBody>
          <a:bodyPr/>
          <a:lstStyle/>
          <a:p>
            <a:r>
              <a:rPr lang="fr-CA" sz="2000">
                <a:effectLst/>
                <a:ea typeface="Calibri" panose="020F0502020204030204" pitchFamily="34" charset="0"/>
              </a:rPr>
              <a:t>Taux de réadmission dans n’importe quel type d’établissement dans les 7 jours et 30 jours suivant la sortie de l’hôpital avec un diagnostic primaire de schizophrénie, stratifié par motif de réadmission :</a:t>
            </a:r>
            <a:endParaRPr lang="en-CA" sz="2000">
              <a:effectLst/>
              <a:ea typeface="Calibri" panose="020F0502020204030204" pitchFamily="34" charset="0"/>
            </a:endParaRPr>
          </a:p>
          <a:p>
            <a:pPr lvl="1" indent="-342900">
              <a:spcAft>
                <a:spcPts val="600"/>
              </a:spcAft>
              <a:buClr>
                <a:srgbClr val="049FDC"/>
              </a:buClr>
              <a:buFont typeface="Courier New" panose="02070309020205020404" pitchFamily="49" charset="0"/>
              <a:buChar char="o"/>
            </a:pPr>
            <a:r>
              <a:rPr lang="fr-CA" sz="1600">
                <a:effectLst/>
                <a:ea typeface="Times New Roman" panose="02020603050405020304" pitchFamily="18" charset="0"/>
              </a:rPr>
              <a:t>Tout motif</a:t>
            </a:r>
            <a:endParaRPr lang="en-CA" sz="1600">
              <a:effectLst/>
              <a:ea typeface="Times New Roman" panose="02020603050405020304" pitchFamily="18" charset="0"/>
            </a:endParaRPr>
          </a:p>
          <a:p>
            <a:pPr lvl="1" indent="-342900">
              <a:spcAft>
                <a:spcPts val="600"/>
              </a:spcAft>
              <a:buClr>
                <a:srgbClr val="049FDC"/>
              </a:buClr>
              <a:buFont typeface="Courier New" panose="02070309020205020404" pitchFamily="49" charset="0"/>
              <a:buChar char="o"/>
            </a:pPr>
            <a:r>
              <a:rPr lang="fr-CA" sz="1600">
                <a:effectLst/>
                <a:ea typeface="Times New Roman" panose="02020603050405020304" pitchFamily="18" charset="0"/>
              </a:rPr>
              <a:t>Motif lié à la santé mentale et aux dépendances</a:t>
            </a:r>
            <a:endParaRPr lang="en-CA" sz="1600">
              <a:effectLst/>
              <a:ea typeface="Times New Roman" panose="02020603050405020304" pitchFamily="18" charset="0"/>
            </a:endParaRPr>
          </a:p>
          <a:p>
            <a:pPr lvl="1" indent="-342900">
              <a:spcAft>
                <a:spcPts val="600"/>
              </a:spcAft>
              <a:buClr>
                <a:srgbClr val="049FDC"/>
              </a:buClr>
              <a:buFont typeface="Courier New" panose="02070309020205020404" pitchFamily="49" charset="0"/>
              <a:buChar char="o"/>
            </a:pPr>
            <a:r>
              <a:rPr lang="fr-CA" sz="1600">
                <a:effectLst/>
                <a:ea typeface="Times New Roman" panose="02020603050405020304" pitchFamily="18" charset="0"/>
              </a:rPr>
              <a:t>Schizophrénie </a:t>
            </a:r>
            <a:endParaRPr lang="en-CA" sz="1600">
              <a:effectLst/>
              <a:ea typeface="Times New Roman" panose="02020603050405020304" pitchFamily="18" charset="0"/>
            </a:endParaRPr>
          </a:p>
          <a:p>
            <a:pPr>
              <a:spcAft>
                <a:spcPts val="0"/>
              </a:spcAft>
            </a:pPr>
            <a:endParaRPr lang="en-US"/>
          </a:p>
        </p:txBody>
      </p:sp>
      <p:sp>
        <p:nvSpPr>
          <p:cNvPr id="3" name="TextBox 2">
            <a:extLst>
              <a:ext uri="{FF2B5EF4-FFF2-40B4-BE49-F238E27FC236}">
                <a16:creationId xmlns:a16="http://schemas.microsoft.com/office/drawing/2014/main" id="{746062F7-00BC-5763-9E47-475DC7CF09B9}"/>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10554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404263"/>
            <a:ext cx="7602877" cy="874432"/>
          </a:xfrm>
        </p:spPr>
        <p:txBody>
          <a:bodyPr/>
          <a:lstStyle/>
          <a:p>
            <a:r>
              <a:rPr lang="fr-CA">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591345"/>
            <a:ext cx="7962472" cy="1846227"/>
          </a:xfrm>
        </p:spPr>
        <p:txBody>
          <a:bodyPr/>
          <a:lstStyle/>
          <a:p>
            <a:pPr>
              <a:spcBef>
                <a:spcPts val="300"/>
              </a:spcBef>
              <a:spcAft>
                <a:spcPts val="200"/>
              </a:spcAft>
            </a:pPr>
            <a:r>
              <a:rPr lang="fr-CA" sz="2000">
                <a:effectLst/>
                <a:ea typeface="Calibri" panose="020F0502020204030204" pitchFamily="34" charset="0"/>
              </a:rPr>
              <a:t>Taux de visites imprévues au service d’urgence après une sortie de l’hôpital avec un diagnostic primaire de schizophrénie dans les 7 et 30 jours, stratifié par motif de visite : </a:t>
            </a:r>
            <a:endParaRPr lang="en-CA" sz="2000">
              <a:effectLst/>
              <a:ea typeface="Calibri" panose="020F0502020204030204" pitchFamily="34" charset="0"/>
            </a:endParaRPr>
          </a:p>
          <a:p>
            <a:pPr lvl="1" indent="-342900">
              <a:spcAft>
                <a:spcPts val="600"/>
              </a:spcAft>
              <a:buClr>
                <a:srgbClr val="049FDC"/>
              </a:buClr>
              <a:buFont typeface="Courier New" panose="02070309020205020404" pitchFamily="49" charset="0"/>
              <a:buChar char="o"/>
            </a:pPr>
            <a:r>
              <a:rPr lang="fr-CA" sz="1600">
                <a:effectLst/>
                <a:ea typeface="Times New Roman" panose="02020603050405020304" pitchFamily="18" charset="0"/>
              </a:rPr>
              <a:t>Tout motif</a:t>
            </a:r>
            <a:endParaRPr lang="en-CA" sz="1600">
              <a:effectLst/>
              <a:ea typeface="Times New Roman" panose="02020603050405020304" pitchFamily="18" charset="0"/>
            </a:endParaRPr>
          </a:p>
          <a:p>
            <a:pPr lvl="1" indent="-342900">
              <a:spcAft>
                <a:spcPts val="600"/>
              </a:spcAft>
              <a:buClr>
                <a:srgbClr val="049FDC"/>
              </a:buClr>
              <a:buFont typeface="Courier New" panose="02070309020205020404" pitchFamily="49" charset="0"/>
              <a:buChar char="o"/>
            </a:pPr>
            <a:r>
              <a:rPr lang="fr-CA" sz="1600">
                <a:effectLst/>
                <a:ea typeface="Times New Roman" panose="02020603050405020304" pitchFamily="18" charset="0"/>
              </a:rPr>
              <a:t>Motif lié à la santé mentale et aux dépendances</a:t>
            </a:r>
            <a:endParaRPr lang="en-CA" sz="1600">
              <a:effectLst/>
              <a:ea typeface="Times New Roman" panose="02020603050405020304" pitchFamily="18" charset="0"/>
            </a:endParaRPr>
          </a:p>
          <a:p>
            <a:pPr lvl="1" indent="-342900">
              <a:spcAft>
                <a:spcPts val="600"/>
              </a:spcAft>
              <a:buClr>
                <a:srgbClr val="049FDC"/>
              </a:buClr>
              <a:buFont typeface="Courier New" panose="02070309020205020404" pitchFamily="49" charset="0"/>
              <a:buChar char="o"/>
            </a:pPr>
            <a:r>
              <a:rPr lang="fr-CA" sz="1600">
                <a:effectLst/>
                <a:ea typeface="Times New Roman" panose="02020603050405020304" pitchFamily="18" charset="0"/>
              </a:rPr>
              <a:t>Schizophrénie </a:t>
            </a:r>
            <a:endParaRPr lang="en-CA" sz="1600">
              <a:effectLst/>
              <a:ea typeface="Times New Roman" panose="02020603050405020304" pitchFamily="18" charset="0"/>
            </a:endParaRPr>
          </a:p>
          <a:p>
            <a:pPr lvl="1" indent="-342900">
              <a:spcAft>
                <a:spcPts val="600"/>
              </a:spcAft>
              <a:buClr>
                <a:srgbClr val="049FDC"/>
              </a:buClr>
              <a:buFont typeface="Courier New" panose="02070309020205020404" pitchFamily="49" charset="0"/>
              <a:buChar char="o"/>
            </a:pPr>
            <a:r>
              <a:rPr lang="fr-CA" sz="1600">
                <a:effectLst/>
                <a:ea typeface="Times New Roman" panose="02020603050405020304" pitchFamily="18" charset="0"/>
              </a:rPr>
              <a:t>Automutilation</a:t>
            </a:r>
            <a:endParaRPr lang="en-CA" sz="1600">
              <a:effectLst/>
              <a:ea typeface="Times New Roman" panose="02020603050405020304" pitchFamily="18" charset="0"/>
            </a:endParaRPr>
          </a:p>
          <a:p>
            <a:pPr>
              <a:spcAft>
                <a:spcPts val="0"/>
              </a:spcAft>
            </a:pPr>
            <a:endParaRPr lang="en-US"/>
          </a:p>
        </p:txBody>
      </p:sp>
      <p:sp>
        <p:nvSpPr>
          <p:cNvPr id="3" name="TextBox 2">
            <a:extLst>
              <a:ext uri="{FF2B5EF4-FFF2-40B4-BE49-F238E27FC236}">
                <a16:creationId xmlns:a16="http://schemas.microsoft.com/office/drawing/2014/main" id="{746062F7-00BC-5763-9E47-475DC7CF09B9}"/>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13752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247938"/>
            <a:ext cx="7674796" cy="874432"/>
          </a:xfrm>
        </p:spPr>
        <p:txBody>
          <a:bodyPr/>
          <a:lstStyle/>
          <a:p>
            <a:r>
              <a:rPr lang="fr-CA">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559594"/>
            <a:ext cx="8106311" cy="2238626"/>
          </a:xfrm>
        </p:spPr>
        <p:txBody>
          <a:bodyPr/>
          <a:lstStyle/>
          <a:p>
            <a:r>
              <a:rPr lang="fr-CA" sz="2000">
                <a:effectLst/>
                <a:ea typeface="Calibri" panose="020F0502020204030204" pitchFamily="34" charset="0"/>
              </a:rPr>
              <a:t>Pourcentage d’adultes admis à l’hôpital avec un diagnostic primaire de schizophrénie qui connaissent une amélioration des symptômes comportementaux entre l’admission et le congé, stratifié par durée de séjour hospitalier </a:t>
            </a:r>
            <a:endParaRPr lang="en-CA" sz="2000">
              <a:effectLst/>
              <a:ea typeface="Calibri" panose="020F0502020204030204" pitchFamily="34" charset="0"/>
            </a:endParaRPr>
          </a:p>
          <a:p>
            <a:r>
              <a:rPr lang="fr-CA" sz="2000">
                <a:effectLst/>
                <a:ea typeface="Calibri" panose="020F0502020204030204" pitchFamily="34" charset="0"/>
              </a:rPr>
              <a:t>Pourcentage d’adultes admis à l’hôpital avec un diagnostic primaire de schizophrénie qui connaissent une amélioration des symptômes positifs entre l’admission et le congé, stratifié par durée de séjour hospitalier </a:t>
            </a:r>
            <a:endParaRPr lang="en-CA" sz="2000">
              <a:effectLst/>
              <a:ea typeface="Calibri" panose="020F0502020204030204" pitchFamily="34" charset="0"/>
            </a:endParaRPr>
          </a:p>
          <a:p>
            <a:pPr lvl="0"/>
            <a:endParaRPr lang="en-US"/>
          </a:p>
        </p:txBody>
      </p:sp>
      <p:sp>
        <p:nvSpPr>
          <p:cNvPr id="3" name="TextBox 2">
            <a:extLst>
              <a:ext uri="{FF2B5EF4-FFF2-40B4-BE49-F238E27FC236}">
                <a16:creationId xmlns:a16="http://schemas.microsoft.com/office/drawing/2014/main" id="{CB498A2A-174B-515C-3DAB-09EC924A7D4E}"/>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les hôpitaux</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37083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0392"/>
            <a:ext cx="4561451" cy="1477321"/>
          </a:xfrm>
        </p:spPr>
        <p:txBody>
          <a:bodyPr/>
          <a:lstStyle/>
          <a:p>
            <a:r>
              <a:rPr lang="fr-FR" sz="4000" u="none">
                <a:solidFill>
                  <a:schemeClr val="bg1"/>
                </a:solidFill>
                <a:latin typeface="Calibri" panose="020F0502020204030204" pitchFamily="34" charset="0"/>
                <a:cs typeface="Calibri" panose="020F0502020204030204" pitchFamily="34" charset="0"/>
              </a:rPr>
              <a:t>Mesure à l’appui de l’amélioration</a:t>
            </a:r>
            <a:br>
              <a:rPr lang="en-US" sz="4000" u="none" kern="0">
                <a:solidFill>
                  <a:schemeClr val="tx1"/>
                </a:solidFill>
                <a:latin typeface="Calibri" panose="020F0502020204030204" pitchFamily="34" charset="0"/>
                <a:cs typeface="Calibri" panose="020F0502020204030204" pitchFamily="34" charset="0"/>
              </a:rPr>
            </a:br>
            <a:br>
              <a:rPr lang="en-US">
                <a:solidFill>
                  <a:schemeClr val="bg1"/>
                </a:solidFill>
              </a:rPr>
            </a:br>
            <a:endParaRPr lang="en-US">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pic>
        <p:nvPicPr>
          <p:cNvPr id="3" name="Picture 2" descr="Graphical user interface, text, application&#10;&#10;Description automatically generated">
            <a:extLst>
              <a:ext uri="{FF2B5EF4-FFF2-40B4-BE49-F238E27FC236}">
                <a16:creationId xmlns:a16="http://schemas.microsoft.com/office/drawing/2014/main" id="{5FF5B034-8277-CB2C-880D-135B8F15026B}"/>
              </a:ext>
            </a:extLst>
          </p:cNvPr>
          <p:cNvPicPr>
            <a:picLocks noChangeAspect="1"/>
          </p:cNvPicPr>
          <p:nvPr/>
        </p:nvPicPr>
        <p:blipFill>
          <a:blip r:embed="rId4"/>
          <a:stretch>
            <a:fillRect/>
          </a:stretch>
        </p:blipFill>
        <p:spPr>
          <a:xfrm>
            <a:off x="5996715" y="944406"/>
            <a:ext cx="2565532" cy="304180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2746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404263"/>
            <a:ext cx="7602877" cy="874432"/>
          </a:xfrm>
        </p:spPr>
        <p:txBody>
          <a:bodyPr/>
          <a:lstStyle/>
          <a:p>
            <a:r>
              <a:rPr lang="fr-CA">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764597"/>
            <a:ext cx="7962472" cy="1846227"/>
          </a:xfrm>
        </p:spPr>
        <p:txBody>
          <a:bodyPr/>
          <a:lstStyle/>
          <a:p>
            <a:pPr>
              <a:spcAft>
                <a:spcPts val="0"/>
              </a:spcAft>
            </a:pPr>
            <a:r>
              <a:rPr lang="fr-CA" sz="1800">
                <a:effectLst/>
                <a:ea typeface="Calibri" panose="020F0502020204030204" pitchFamily="34" charset="0"/>
              </a:rPr>
              <a:t>Pourcentage d’adultes hospitalisés pour schizophrénie qui ont été réadmis à l’hôpital de façon imprévue pour un problème de santé mentale ou de toxicomanie dans les 30 jours suivant la sortie </a:t>
            </a:r>
            <a:endParaRPr lang="en-CA" sz="1800">
              <a:effectLst/>
              <a:ea typeface="Calibri" panose="020F0502020204030204" pitchFamily="34" charset="0"/>
            </a:endParaRPr>
          </a:p>
          <a:p>
            <a:r>
              <a:rPr lang="fr-CA" sz="1800">
                <a:effectLst/>
                <a:ea typeface="Calibri" panose="020F0502020204030204" pitchFamily="34" charset="0"/>
              </a:rPr>
              <a:t>Pourcentage d’adultes hospitalisés pour schizophrénie qui ont bénéficié d’une consultation de suivi auprès d’un médecin qualifié en santé mentale : </a:t>
            </a:r>
            <a:endParaRPr lang="en-CA" sz="1800">
              <a:effectLst/>
              <a:ea typeface="Calibri" panose="020F0502020204030204" pitchFamily="34" charset="0"/>
            </a:endParaRPr>
          </a:p>
          <a:p>
            <a:pPr lvl="1" indent="-342900">
              <a:spcAft>
                <a:spcPts val="600"/>
              </a:spcAft>
              <a:buClr>
                <a:srgbClr val="049FDC"/>
              </a:buClr>
              <a:buFont typeface="Courier New" panose="02070309020205020404" pitchFamily="49" charset="0"/>
              <a:buChar char="o"/>
            </a:pPr>
            <a:r>
              <a:rPr lang="fr-CA" sz="1400">
                <a:effectLst/>
                <a:ea typeface="Times New Roman" panose="02020603050405020304" pitchFamily="18" charset="0"/>
              </a:rPr>
              <a:t>dans les 7 jours suivant leur sortie de l’hôpital</a:t>
            </a:r>
            <a:endParaRPr lang="en-CA" sz="1400">
              <a:effectLst/>
              <a:ea typeface="Times New Roman" panose="02020603050405020304" pitchFamily="18" charset="0"/>
            </a:endParaRPr>
          </a:p>
          <a:p>
            <a:pPr lvl="1" indent="-342900">
              <a:spcAft>
                <a:spcPts val="600"/>
              </a:spcAft>
              <a:buClr>
                <a:srgbClr val="049FDC"/>
              </a:buClr>
              <a:buFont typeface="Courier New" panose="02070309020205020404" pitchFamily="49" charset="0"/>
              <a:buChar char="o"/>
            </a:pPr>
            <a:r>
              <a:rPr lang="fr-CA" sz="1400">
                <a:effectLst/>
                <a:ea typeface="Times New Roman" panose="02020603050405020304" pitchFamily="18" charset="0"/>
              </a:rPr>
              <a:t>dans les 28 jours suivant leur sortie de l’hôpital</a:t>
            </a:r>
            <a:endParaRPr lang="en-CA" sz="1400">
              <a:effectLst/>
              <a:ea typeface="Times New Roman" panose="02020603050405020304" pitchFamily="18" charset="0"/>
            </a:endParaRPr>
          </a:p>
          <a:p>
            <a:pPr>
              <a:spcAft>
                <a:spcPts val="0"/>
              </a:spcAft>
            </a:pPr>
            <a:endParaRPr lang="en-US"/>
          </a:p>
        </p:txBody>
      </p:sp>
      <p:sp>
        <p:nvSpPr>
          <p:cNvPr id="3" name="TextBox 2">
            <a:extLst>
              <a:ext uri="{FF2B5EF4-FFF2-40B4-BE49-F238E27FC236}">
                <a16:creationId xmlns:a16="http://schemas.microsoft.com/office/drawing/2014/main" id="{746062F7-00BC-5763-9E47-475DC7CF09B9}"/>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a:t>
            </a:r>
            <a:r>
              <a:rPr lang="fr-CA" i="1" u="none" kern="100">
                <a:latin typeface="Calibri" panose="020F0502020204030204" pitchFamily="34" charset="0"/>
                <a:ea typeface="Calibri" panose="020F0502020204030204" pitchFamily="34" charset="0"/>
                <a:cs typeface="Calibri" panose="020F0502020204030204" pitchFamily="34" charset="0"/>
              </a:rPr>
              <a:t>la collectivit</a:t>
            </a:r>
            <a:r>
              <a:rPr lang="fr-CA" sz="1400" i="1" u="none" kern="100">
                <a:effectLst/>
                <a:latin typeface="Calibri" panose="020F0502020204030204" pitchFamily="34" charset="0"/>
                <a:ea typeface="Calibri" panose="020F0502020204030204" pitchFamily="34" charset="0"/>
                <a:cs typeface="Calibri" panose="020F0502020204030204" pitchFamily="34" charset="0"/>
              </a:rPr>
              <a: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542533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247938"/>
            <a:ext cx="7674796" cy="874432"/>
          </a:xfrm>
        </p:spPr>
        <p:txBody>
          <a:bodyPr/>
          <a:lstStyle/>
          <a:p>
            <a:r>
              <a:rPr lang="fr-CA">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559594"/>
            <a:ext cx="8106311" cy="2238626"/>
          </a:xfrm>
        </p:spPr>
        <p:txBody>
          <a:bodyPr/>
          <a:lstStyle/>
          <a:p>
            <a:r>
              <a:rPr lang="fr-CA" sz="1800">
                <a:effectLst/>
                <a:ea typeface="Calibri" panose="020F0502020204030204" pitchFamily="34" charset="0"/>
              </a:rPr>
              <a:t>Pourcentage d’adultes atteints de schizophrénie qui ont déclaré que leurs besoins en matière de soins n’étaient pas satisfaits</a:t>
            </a:r>
          </a:p>
          <a:p>
            <a:r>
              <a:rPr lang="fr-CA" sz="1800">
                <a:effectLst/>
                <a:ea typeface="Calibri" panose="020F0502020204030204" pitchFamily="34" charset="0"/>
              </a:rPr>
              <a:t>Pourcentage d’adultes atteints de schizophrénie qui ont déclaré vivre dans un logement stable au cours de l’année dernière</a:t>
            </a:r>
          </a:p>
          <a:p>
            <a:r>
              <a:rPr lang="fr-CA" sz="1800">
                <a:effectLst/>
                <a:ea typeface="Calibri" panose="020F0502020204030204" pitchFamily="34" charset="0"/>
              </a:rPr>
              <a:t>Pourcentage d’adultes hospitalisés pour schizophrénie qui ont bénéficié d’une consultation de suivi auprès d’un médecin qualifié en santé mentale : </a:t>
            </a:r>
            <a:endParaRPr lang="en-CA" sz="1800">
              <a:effectLst/>
              <a:ea typeface="Calibri" panose="020F0502020204030204" pitchFamily="34" charset="0"/>
            </a:endParaRPr>
          </a:p>
          <a:p>
            <a:pPr lvl="1" indent="-342900">
              <a:spcAft>
                <a:spcPts val="600"/>
              </a:spcAft>
              <a:buClr>
                <a:srgbClr val="049FDC"/>
              </a:buClr>
              <a:buFont typeface="Courier New" panose="02070309020205020404" pitchFamily="49" charset="0"/>
              <a:buChar char="o"/>
            </a:pPr>
            <a:r>
              <a:rPr lang="fr-CA" sz="1400">
                <a:effectLst/>
                <a:ea typeface="Times New Roman" panose="02020603050405020304" pitchFamily="18" charset="0"/>
              </a:rPr>
              <a:t>dans les 7 jours suivant leur sortie de l’hôpital </a:t>
            </a:r>
            <a:endParaRPr lang="en-CA" sz="1400">
              <a:effectLst/>
              <a:ea typeface="Times New Roman" panose="02020603050405020304" pitchFamily="18" charset="0"/>
            </a:endParaRPr>
          </a:p>
          <a:p>
            <a:pPr lvl="1" indent="-342900">
              <a:spcAft>
                <a:spcPts val="600"/>
              </a:spcAft>
              <a:buClr>
                <a:srgbClr val="049FDC"/>
              </a:buClr>
              <a:buFont typeface="Courier New" panose="02070309020205020404" pitchFamily="49" charset="0"/>
              <a:buChar char="o"/>
            </a:pPr>
            <a:r>
              <a:rPr lang="fr-CA" sz="1400">
                <a:effectLst/>
                <a:ea typeface="Times New Roman" panose="02020603050405020304" pitchFamily="18" charset="0"/>
              </a:rPr>
              <a:t>dans les 28 jours suivant leur sortie de l’hôpital </a:t>
            </a:r>
            <a:endParaRPr lang="en-CA" sz="1400">
              <a:effectLst/>
              <a:ea typeface="Times New Roman" panose="02020603050405020304" pitchFamily="18" charset="0"/>
            </a:endParaRPr>
          </a:p>
          <a:p>
            <a:pPr lvl="0"/>
            <a:endParaRPr lang="en-US"/>
          </a:p>
        </p:txBody>
      </p:sp>
      <p:sp>
        <p:nvSpPr>
          <p:cNvPr id="3" name="TextBox 2">
            <a:extLst>
              <a:ext uri="{FF2B5EF4-FFF2-40B4-BE49-F238E27FC236}">
                <a16:creationId xmlns:a16="http://schemas.microsoft.com/office/drawing/2014/main" id="{CB498A2A-174B-515C-3DAB-09EC924A7D4E}"/>
              </a:ext>
            </a:extLst>
          </p:cNvPr>
          <p:cNvSpPr txBox="1"/>
          <p:nvPr/>
        </p:nvSpPr>
        <p:spPr>
          <a:xfrm>
            <a:off x="478288" y="91613"/>
            <a:ext cx="4572000" cy="312650"/>
          </a:xfrm>
          <a:prstGeom prst="rect">
            <a:avLst/>
          </a:prstGeom>
          <a:noFill/>
        </p:spPr>
        <p:txBody>
          <a:bodyPr wrap="square">
            <a:spAutoFit/>
          </a:bodyPr>
          <a:lstStyle/>
          <a:p>
            <a:pPr>
              <a:lnSpc>
                <a:spcPct val="107000"/>
              </a:lnSpc>
              <a:spcAft>
                <a:spcPts val="800"/>
              </a:spcAft>
            </a:pPr>
            <a:r>
              <a:rPr lang="fr-CA" sz="1400" i="1" u="none" kern="100">
                <a:effectLst/>
                <a:latin typeface="Calibri" panose="020F0502020204030204" pitchFamily="34" charset="0"/>
                <a:ea typeface="Calibri" panose="020F0502020204030204" pitchFamily="34" charset="0"/>
                <a:cs typeface="Calibri" panose="020F0502020204030204" pitchFamily="34" charset="0"/>
              </a:rPr>
              <a:t>Schizophrénie : Soins destinés aux adultes dans la collectivité</a:t>
            </a:r>
            <a:endParaRPr lang="en-CA" sz="1400" u="none"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38990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7689273" cy="874432"/>
          </a:xfrm>
        </p:spPr>
        <p:txBody>
          <a:bodyPr/>
          <a:lstStyle/>
          <a:p>
            <a:r>
              <a:rPr lang="fr-CA">
                <a:solidFill>
                  <a:schemeClr val="tx1"/>
                </a:solidFill>
                <a:latin typeface="Calibri" panose="020F0502020204030204" pitchFamily="34" charset="0"/>
                <a:cs typeface="Calibri" panose="020F0502020204030204" pitchFamily="34" charset="0"/>
              </a:rPr>
              <a:t>Sources des données et remerciements</a:t>
            </a:r>
            <a:endParaRPr lang="en-CA">
              <a:solidFill>
                <a:schemeClr val="tx1"/>
              </a:solidFill>
              <a:cs typeface="Calibri" panose="020F0502020204030204" pitchFamily="34" charset="0"/>
            </a:endParaRPr>
          </a:p>
        </p:txBody>
      </p:sp>
      <p:sp>
        <p:nvSpPr>
          <p:cNvPr id="6" name="Content Placeholder 2">
            <a:extLst>
              <a:ext uri="{FF2B5EF4-FFF2-40B4-BE49-F238E27FC236}">
                <a16:creationId xmlns:a16="http://schemas.microsoft.com/office/drawing/2014/main" id="{8DF9D762-C09D-17BD-16F3-A59790E696B7}"/>
              </a:ext>
            </a:extLst>
          </p:cNvPr>
          <p:cNvSpPr>
            <a:spLocks noGrp="1"/>
          </p:cNvSpPr>
          <p:nvPr>
            <p:ph idx="1"/>
          </p:nvPr>
        </p:nvSpPr>
        <p:spPr>
          <a:xfrm>
            <a:off x="457201" y="912209"/>
            <a:ext cx="8229600" cy="3186113"/>
          </a:xfrm>
        </p:spPr>
        <p:txBody>
          <a:bodyPr/>
          <a:lstStyle/>
          <a:p>
            <a:pPr marL="0" indent="0">
              <a:buNone/>
            </a:pPr>
            <a:r>
              <a:rPr lang="fr-CA" sz="1600">
                <a:ea typeface="MS PGothic"/>
              </a:rPr>
              <a:t>Les bases de données utilisées pour cette présentation comprennent la Base de données sur les congés des patients (BDCP) de l’Institut canadien d’information sur la santé (ICIS), le </a:t>
            </a:r>
            <a:r>
              <a:rPr lang="fr-FR" sz="1600" i="0">
                <a:effectLst/>
              </a:rPr>
              <a:t>Système canadien de surveillance des maladies chroniques (SCSMC), </a:t>
            </a:r>
            <a:r>
              <a:rPr lang="fr-CA" sz="1600">
                <a:ea typeface="MS PGothic"/>
              </a:rPr>
              <a:t>des données fournies par l’assurance-santé de l’Ontario (ASO) ainsi que la Base de données sur les personnes inscrites (BDPI). On a aussi fait référence à des données issues du Système national de surveillance des maladies chroniques de l’Agence de la santé publique du Canada (ASPC). </a:t>
            </a:r>
          </a:p>
          <a:p>
            <a:pPr marL="0" indent="0">
              <a:buNone/>
            </a:pPr>
            <a:r>
              <a:rPr lang="fr-CA" sz="1600">
                <a:ea typeface="MS PGothic"/>
              </a:rPr>
              <a:t>Cette présentation s’appuie sur des analyses fournies par l’ICES [Institut de recherche en services de santé] et des données provenant de sources diverses, parmi lesquelles l’Institut canadien d’information sur la santé. Toutefois, les opinions, les conclusions et les résultats qui y sont présentés sont ceux des auteurs : ils sont indépendants de l’ICES, de l’ICIS, du ministère de la Santé (MS) de l’Ontario, du ministère des Soins de longue durée (MSLD) de l’Ontario et de l’Agence de la santé publique du Canada et n’impliquent pas d’endossement de la part de ces organismes.</a:t>
            </a:r>
          </a:p>
          <a:p>
            <a:endParaRPr lang="en-CA" sz="4267"/>
          </a:p>
        </p:txBody>
      </p:sp>
    </p:spTree>
    <p:extLst>
      <p:ext uri="{BB962C8B-B14F-4D97-AF65-F5344CB8AC3E}">
        <p14:creationId xmlns:p14="http://schemas.microsoft.com/office/powerpoint/2010/main" val="219589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3"/>
          <a:srcRect t="330" b="330"/>
          <a:stretch/>
        </p:blipFill>
        <p:spPr>
          <a:xfrm>
            <a:off x="0" y="961"/>
            <a:ext cx="6857985" cy="5142539"/>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485438" y="421990"/>
            <a:ext cx="3706417" cy="854080"/>
          </a:xfrm>
          <a:prstGeom prst="rect">
            <a:avLst/>
          </a:prstGeom>
          <a:noFill/>
        </p:spPr>
        <p:txBody>
          <a:bodyPr wrap="square" rtlCol="0">
            <a:spAutoFit/>
          </a:bodyPr>
          <a:lstStyle/>
          <a:p>
            <a:r>
              <a:rPr lang="en-US" sz="4950" u="none">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485439" y="1818526"/>
            <a:ext cx="3590818" cy="223138"/>
          </a:xfrm>
          <a:prstGeom prst="rect">
            <a:avLst/>
          </a:prstGeom>
          <a:noFill/>
        </p:spPr>
        <p:txBody>
          <a:bodyPr wrap="square" lIns="68580" tIns="34290" rIns="68580" bIns="34290" rtlCol="0" anchor="t">
            <a:spAutoFit/>
          </a:bodyPr>
          <a:lstStyle/>
          <a:p>
            <a:r>
              <a:rPr lang="en-CA" sz="1000" u="none" spc="300">
                <a:solidFill>
                  <a:schemeClr val="bg1"/>
                </a:solidFill>
                <a:latin typeface="Calibri" panose="020F0502020204030204" pitchFamily="34" charset="0"/>
              </a:rPr>
              <a:t>POURSUIVONS LA CONVERSATION </a:t>
            </a:r>
            <a:endParaRPr lang="en-US" sz="1000" u="none" spc="30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906378" y="2211088"/>
            <a:ext cx="3590818" cy="242374"/>
          </a:xfrm>
          <a:prstGeom prst="rect">
            <a:avLst/>
          </a:prstGeom>
          <a:noFill/>
        </p:spPr>
        <p:txBody>
          <a:bodyPr wrap="square" rtlCol="0">
            <a:spAutoFit/>
          </a:bodyPr>
          <a:lstStyle/>
          <a:p>
            <a:r>
              <a:rPr lang="en-CA" sz="975" u="none">
                <a:solidFill>
                  <a:schemeClr val="bg1"/>
                </a:solidFill>
                <a:latin typeface="Calibri" panose="020F0502020204030204" pitchFamily="34" charset="0"/>
              </a:rPr>
              <a:t>HQOntario.ca | OntarioHealth.ca</a:t>
            </a:r>
            <a:endParaRPr lang="en-US" sz="975" u="none" spc="225">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906378" y="2617838"/>
            <a:ext cx="3590818" cy="246221"/>
          </a:xfrm>
          <a:prstGeom prst="rect">
            <a:avLst/>
          </a:prstGeom>
          <a:noFill/>
        </p:spPr>
        <p:txBody>
          <a:bodyPr wrap="square" rtlCol="0">
            <a:spAutoFit/>
          </a:bodyPr>
          <a:lstStyle/>
          <a:p>
            <a:r>
              <a:rPr lang="en-US" sz="1000" u="none">
                <a:solidFill>
                  <a:schemeClr val="bg1"/>
                </a:solidFill>
                <a:latin typeface="Calibri" panose="020F0502020204030204" pitchFamily="34" charset="0"/>
                <a:cs typeface="Calibri" panose="020F0502020204030204" pitchFamily="34" charset="0"/>
              </a:rPr>
              <a:t>@SanteOntarioSO</a:t>
            </a:r>
          </a:p>
        </p:txBody>
      </p:sp>
      <p:sp>
        <p:nvSpPr>
          <p:cNvPr id="12" name="TextBox 11">
            <a:extLst>
              <a:ext uri="{FF2B5EF4-FFF2-40B4-BE49-F238E27FC236}">
                <a16:creationId xmlns:a16="http://schemas.microsoft.com/office/drawing/2014/main" id="{6705E6EC-0BC7-6543-9790-AED13F82237A}"/>
              </a:ext>
            </a:extLst>
          </p:cNvPr>
          <p:cNvSpPr txBox="1"/>
          <p:nvPr/>
        </p:nvSpPr>
        <p:spPr>
          <a:xfrm>
            <a:off x="906378" y="300567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906378" y="3412420"/>
            <a:ext cx="3590818" cy="246221"/>
          </a:xfrm>
          <a:prstGeom prst="rect">
            <a:avLst/>
          </a:prstGeom>
          <a:noFill/>
        </p:spPr>
        <p:txBody>
          <a:bodyPr wrap="square" rtlCol="0">
            <a:spAutoFit/>
          </a:bodyPr>
          <a:lstStyle/>
          <a:p>
            <a:r>
              <a:rPr lang="en-US" sz="1000" u="none">
                <a:solidFill>
                  <a:schemeClr val="bg1"/>
                </a:solidFill>
                <a:latin typeface="Calibri" panose="020F0502020204030204" pitchFamily="34" charset="0"/>
                <a:cs typeface="Calibri" panose="020F0502020204030204" pitchFamily="34" charset="0"/>
              </a:rPr>
              <a:t>@SanteOntarioSO</a:t>
            </a:r>
          </a:p>
        </p:txBody>
      </p:sp>
      <p:sp>
        <p:nvSpPr>
          <p:cNvPr id="14" name="TextBox 13">
            <a:extLst>
              <a:ext uri="{FF2B5EF4-FFF2-40B4-BE49-F238E27FC236}">
                <a16:creationId xmlns:a16="http://schemas.microsoft.com/office/drawing/2014/main" id="{884D50C7-CBE9-8D44-9BD0-B755856F0FB4}"/>
              </a:ext>
            </a:extLst>
          </p:cNvPr>
          <p:cNvSpPr txBox="1"/>
          <p:nvPr/>
        </p:nvSpPr>
        <p:spPr>
          <a:xfrm>
            <a:off x="906378" y="3804982"/>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159609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2400" b="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du patient</a:t>
            </a:r>
            <a:endParaRPr lang="en-US">
              <a:solidFill>
                <a:schemeClr val="tx1"/>
              </a:solidFill>
              <a:cs typeface="Calibri" panose="020F0502020204030204" pitchFamily="34" charset="0"/>
            </a:endParaRPr>
          </a:p>
        </p:txBody>
      </p:sp>
      <p:sp>
        <p:nvSpPr>
          <p:cNvPr id="5" name="Content Placeholder 4"/>
          <p:cNvSpPr>
            <a:spLocks noGrp="1"/>
          </p:cNvSpPr>
          <p:nvPr>
            <p:ph idx="4294967295"/>
          </p:nvPr>
        </p:nvSpPr>
        <p:spPr>
          <a:xfrm>
            <a:off x="972193" y="1285420"/>
            <a:ext cx="2697282" cy="2202656"/>
          </a:xfrm>
        </p:spPr>
        <p:txBody>
          <a:bodyPr/>
          <a:lstStyle/>
          <a:p>
            <a:pPr marL="0" indent="0">
              <a:buNone/>
            </a:pPr>
            <a:r>
              <a:rPr lang="fr-CA" sz="1600">
                <a:latin typeface="Calibri" panose="020F0502020204030204" pitchFamily="34" charset="0"/>
                <a:cs typeface="Calibri" panose="020F0502020204030204" pitchFamily="34" charset="0"/>
              </a:rPr>
              <a:t>Le </a:t>
            </a:r>
            <a:r>
              <a:rPr lang="fr-CA" sz="1600" b="1">
                <a:latin typeface="Calibri" panose="020F0502020204030204" pitchFamily="34" charset="0"/>
                <a:cs typeface="Calibri" panose="020F0502020204030204" pitchFamily="34" charset="0"/>
              </a:rPr>
              <a:t>guide du patient </a:t>
            </a:r>
            <a:r>
              <a:rPr lang="fr-CA" sz="160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a:t>
            </a:r>
            <a:r>
              <a:rPr lang="en-US" sz="1500"/>
              <a:t>. </a:t>
            </a:r>
          </a:p>
        </p:txBody>
      </p:sp>
      <p:pic>
        <p:nvPicPr>
          <p:cNvPr id="4" name="Picture 3" descr="Graphical user interface, text, application&#10;&#10;Description automatically generated">
            <a:extLst>
              <a:ext uri="{FF2B5EF4-FFF2-40B4-BE49-F238E27FC236}">
                <a16:creationId xmlns:a16="http://schemas.microsoft.com/office/drawing/2014/main" id="{1554C946-F6C5-2C0C-EF2D-37F0341626F2}"/>
              </a:ext>
            </a:extLst>
          </p:cNvPr>
          <p:cNvPicPr>
            <a:picLocks noChangeAspect="1"/>
          </p:cNvPicPr>
          <p:nvPr/>
        </p:nvPicPr>
        <p:blipFill>
          <a:blip r:embed="rId4"/>
          <a:stretch>
            <a:fillRect/>
          </a:stretch>
        </p:blipFill>
        <p:spPr>
          <a:xfrm>
            <a:off x="4121223" y="1285420"/>
            <a:ext cx="1939201" cy="2520000"/>
          </a:xfrm>
          <a:prstGeom prst="rect">
            <a:avLst/>
          </a:prstGeom>
          <a:effectLst>
            <a:outerShdw blurRad="50800" dist="38100" dir="2700000" algn="tl" rotWithShape="0">
              <a:prstClr val="black">
                <a:alpha val="40000"/>
              </a:prstClr>
            </a:outerShdw>
          </a:effectLst>
        </p:spPr>
      </p:pic>
      <p:pic>
        <p:nvPicPr>
          <p:cNvPr id="7" name="Picture 6" descr="Graphical user interface, text, application&#10;&#10;Description automatically generated">
            <a:extLst>
              <a:ext uri="{FF2B5EF4-FFF2-40B4-BE49-F238E27FC236}">
                <a16:creationId xmlns:a16="http://schemas.microsoft.com/office/drawing/2014/main" id="{E8EC7BE7-4F11-7227-601B-C1D4F02D6A2F}"/>
              </a:ext>
            </a:extLst>
          </p:cNvPr>
          <p:cNvPicPr>
            <a:picLocks noChangeAspect="1"/>
          </p:cNvPicPr>
          <p:nvPr/>
        </p:nvPicPr>
        <p:blipFill>
          <a:blip r:embed="rId5"/>
          <a:stretch>
            <a:fillRect/>
          </a:stretch>
        </p:blipFill>
        <p:spPr>
          <a:xfrm>
            <a:off x="6511065" y="1285420"/>
            <a:ext cx="1939200" cy="2520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779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en-US" sz="18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de mesure</a:t>
            </a:r>
            <a:endParaRPr lang="en-US">
              <a:solidFill>
                <a:schemeClr val="tx1"/>
              </a:solidFill>
              <a:cs typeface="Calibri" panose="020F0502020204030204" pitchFamily="34" charset="0"/>
            </a:endParaRPr>
          </a:p>
        </p:txBody>
      </p:sp>
      <p:sp>
        <p:nvSpPr>
          <p:cNvPr id="5" name="Content Placeholder 4"/>
          <p:cNvSpPr>
            <a:spLocks noGrp="1"/>
          </p:cNvSpPr>
          <p:nvPr>
            <p:ph idx="4294967295"/>
          </p:nvPr>
        </p:nvSpPr>
        <p:spPr>
          <a:xfrm>
            <a:off x="934948" y="1401179"/>
            <a:ext cx="3746557" cy="2341142"/>
          </a:xfrm>
        </p:spPr>
        <p:txBody>
          <a:bodyPr/>
          <a:lstStyle/>
          <a:p>
            <a:pPr marL="0" indent="0">
              <a:buNone/>
            </a:pPr>
            <a:r>
              <a:rPr lang="fr-CA" sz="1600">
                <a:latin typeface="Calibri" panose="020F0502020204030204" pitchFamily="34" charset="0"/>
                <a:cs typeface="Calibri" panose="020F0502020204030204" pitchFamily="34" charset="0"/>
              </a:rPr>
              <a:t>Le </a:t>
            </a:r>
            <a:r>
              <a:rPr lang="fr-CA" sz="1600" b="1">
                <a:latin typeface="Calibri" panose="020F0502020204030204" pitchFamily="34" charset="0"/>
                <a:cs typeface="Calibri" panose="020F0502020204030204" pitchFamily="34" charset="0"/>
              </a:rPr>
              <a:t>guide de mesure </a:t>
            </a:r>
            <a:r>
              <a:rPr lang="fr-CA" sz="1600">
                <a:latin typeface="Calibri" panose="020F0502020204030204" pitchFamily="34" charset="0"/>
                <a:cs typeface="Calibri" panose="020F0502020204030204" pitchFamily="34" charset="0"/>
              </a:rPr>
              <a:t>comporte deux sections dédiées :</a:t>
            </a:r>
          </a:p>
          <a:p>
            <a:pPr lvl="0">
              <a:buClr>
                <a:srgbClr val="00B2E3"/>
              </a:buClr>
            </a:pPr>
            <a:r>
              <a:rPr lang="fr-CA" sz="1600" b="1">
                <a:latin typeface="Calibri" panose="020F0502020204030204" pitchFamily="34" charset="0"/>
                <a:cs typeface="Calibri" panose="020F0502020204030204" pitchFamily="34" charset="0"/>
              </a:rPr>
              <a:t>Mesure locale :</a:t>
            </a:r>
            <a:r>
              <a:rPr lang="fr-CA" sz="160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1600" b="1">
                <a:latin typeface="Calibri" panose="020F0502020204030204" pitchFamily="34" charset="0"/>
                <a:cs typeface="Calibri" panose="020F0502020204030204" pitchFamily="34" charset="0"/>
              </a:rPr>
              <a:t>Mesure provinciale :</a:t>
            </a:r>
            <a:r>
              <a:rPr lang="fr-CA" sz="160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600"/>
          </a:p>
        </p:txBody>
      </p:sp>
      <p:pic>
        <p:nvPicPr>
          <p:cNvPr id="3" name="Picture 2" descr="Graphical user interface, text, application&#10;&#10;Description automatically generated">
            <a:extLst>
              <a:ext uri="{FF2B5EF4-FFF2-40B4-BE49-F238E27FC236}">
                <a16:creationId xmlns:a16="http://schemas.microsoft.com/office/drawing/2014/main" id="{981204EC-805E-F3D2-DF26-A21A52E13E93}"/>
              </a:ext>
            </a:extLst>
          </p:cNvPr>
          <p:cNvPicPr>
            <a:picLocks noChangeAspect="1"/>
          </p:cNvPicPr>
          <p:nvPr/>
        </p:nvPicPr>
        <p:blipFill>
          <a:blip r:embed="rId4"/>
          <a:stretch>
            <a:fillRect/>
          </a:stretch>
        </p:blipFill>
        <p:spPr>
          <a:xfrm>
            <a:off x="4681505" y="1161009"/>
            <a:ext cx="1989210" cy="2592000"/>
          </a:xfrm>
          <a:prstGeom prst="rect">
            <a:avLst/>
          </a:prstGeom>
          <a:effectLst>
            <a:outerShdw blurRad="50800" dist="38100" dir="2700000" algn="tl" rotWithShape="0">
              <a:prstClr val="black">
                <a:alpha val="40000"/>
              </a:prstClr>
            </a:outerShdw>
          </a:effectLst>
        </p:spPr>
      </p:pic>
      <p:pic>
        <p:nvPicPr>
          <p:cNvPr id="4" name="Picture 3" descr="Graphical user interface, text, application, chat or text message&#10;&#10;Description automatically generated">
            <a:extLst>
              <a:ext uri="{FF2B5EF4-FFF2-40B4-BE49-F238E27FC236}">
                <a16:creationId xmlns:a16="http://schemas.microsoft.com/office/drawing/2014/main" id="{C5D272F9-E368-296E-032B-32B39224B507}"/>
              </a:ext>
            </a:extLst>
          </p:cNvPr>
          <p:cNvPicPr>
            <a:picLocks noChangeAspect="1"/>
          </p:cNvPicPr>
          <p:nvPr/>
        </p:nvPicPr>
        <p:blipFill>
          <a:blip r:embed="rId5"/>
          <a:stretch>
            <a:fillRect/>
          </a:stretch>
        </p:blipFill>
        <p:spPr>
          <a:xfrm>
            <a:off x="6919260" y="1161009"/>
            <a:ext cx="2011184" cy="2592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577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en-US" sz="180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Résumé</a:t>
            </a:r>
            <a:endParaRPr lang="en-US">
              <a:solidFill>
                <a:schemeClr val="tx1"/>
              </a:solidFill>
              <a:cs typeface="Calibri" panose="020F0502020204030204" pitchFamily="34" charset="0"/>
            </a:endParaRPr>
          </a:p>
        </p:txBody>
      </p:sp>
      <p:sp>
        <p:nvSpPr>
          <p:cNvPr id="5" name="Content Placeholder 4"/>
          <p:cNvSpPr>
            <a:spLocks noGrp="1"/>
          </p:cNvSpPr>
          <p:nvPr>
            <p:ph idx="4294967295"/>
          </p:nvPr>
        </p:nvSpPr>
        <p:spPr>
          <a:xfrm>
            <a:off x="1102835" y="1401179"/>
            <a:ext cx="2945183" cy="2341142"/>
          </a:xfrm>
        </p:spPr>
        <p:txBody>
          <a:bodyPr/>
          <a:lstStyle/>
          <a:p>
            <a:pPr marL="0" indent="0">
              <a:buNone/>
            </a:pPr>
            <a:r>
              <a:rPr lang="en-US" sz="1600">
                <a:effectLst/>
                <a:latin typeface="Calibri" panose="020F0502020204030204" pitchFamily="34" charset="0"/>
                <a:cs typeface="Calibri" panose="020F0502020204030204" pitchFamily="34" charset="0"/>
              </a:rPr>
              <a:t>Ce </a:t>
            </a:r>
            <a:r>
              <a:rPr lang="en-US" sz="1600" b="1">
                <a:effectLst/>
                <a:latin typeface="Calibri" panose="020F0502020204030204" pitchFamily="34" charset="0"/>
                <a:cs typeface="Calibri" panose="020F0502020204030204" pitchFamily="34" charset="0"/>
              </a:rPr>
              <a:t>résumé</a:t>
            </a:r>
            <a:r>
              <a:rPr lang="en-US" sz="1600">
                <a:effectLst/>
                <a:latin typeface="Calibri" panose="020F0502020204030204" pitchFamily="34" charset="0"/>
                <a:cs typeface="Calibri" panose="020F0502020204030204" pitchFamily="34" charset="0"/>
              </a:rPr>
              <a:t> </a:t>
            </a:r>
            <a:r>
              <a:rPr lang="en-US" sz="1600" err="1">
                <a:effectLst/>
                <a:latin typeface="Calibri" panose="020F0502020204030204" pitchFamily="34" charset="0"/>
                <a:cs typeface="Calibri" panose="020F0502020204030204" pitchFamily="34" charset="0"/>
              </a:rPr>
              <a:t>est</a:t>
            </a:r>
            <a:r>
              <a:rPr lang="en-US" sz="1600">
                <a:effectLst/>
                <a:latin typeface="Calibri" panose="020F0502020204030204" pitchFamily="34" charset="0"/>
                <a:cs typeface="Calibri" panose="020F0502020204030204" pitchFamily="34" charset="0"/>
              </a:rPr>
              <a:t> </a:t>
            </a:r>
            <a:r>
              <a:rPr lang="fr-FR" sz="1600">
                <a:latin typeface="Calibri" panose="020F0502020204030204" pitchFamily="34" charset="0"/>
                <a:cs typeface="Calibri" panose="020F0502020204030204" pitchFamily="34" charset="0"/>
              </a:rPr>
              <a:t>u</a:t>
            </a:r>
            <a:r>
              <a:rPr lang="fr-FR" sz="1600" b="0" i="0">
                <a:effectLst/>
                <a:latin typeface="Calibri" panose="020F0502020204030204" pitchFamily="34" charset="0"/>
                <a:cs typeface="Calibri" panose="020F0502020204030204" pitchFamily="34" charset="0"/>
              </a:rPr>
              <a:t>ne ressource de référence rapide pour les cliniciens qui résume la norme de qualité et comprend des liens vers des ressources et des outils utiles</a:t>
            </a:r>
            <a:endParaRPr lang="en-US" sz="1600">
              <a:effectLst/>
              <a:latin typeface="Calibri" panose="020F0502020204030204" pitchFamily="34" charset="0"/>
              <a:cs typeface="Calibri" panose="020F0502020204030204" pitchFamily="34" charset="0"/>
            </a:endParaRPr>
          </a:p>
        </p:txBody>
      </p:sp>
      <p:pic>
        <p:nvPicPr>
          <p:cNvPr id="6" name="Picture 5" descr="Text&#10;&#10;Description automatically generated">
            <a:extLst>
              <a:ext uri="{FF2B5EF4-FFF2-40B4-BE49-F238E27FC236}">
                <a16:creationId xmlns:a16="http://schemas.microsoft.com/office/drawing/2014/main" id="{24D36A18-B12B-E5BB-77DE-0B8174FE0419}"/>
              </a:ext>
            </a:extLst>
          </p:cNvPr>
          <p:cNvPicPr>
            <a:picLocks noChangeAspect="1"/>
          </p:cNvPicPr>
          <p:nvPr/>
        </p:nvPicPr>
        <p:blipFill>
          <a:blip r:embed="rId4"/>
          <a:stretch>
            <a:fillRect/>
          </a:stretch>
        </p:blipFill>
        <p:spPr>
          <a:xfrm>
            <a:off x="4191727" y="907964"/>
            <a:ext cx="1928473" cy="2520000"/>
          </a:xfrm>
          <a:prstGeom prst="rect">
            <a:avLst/>
          </a:prstGeom>
          <a:effectLst>
            <a:outerShdw blurRad="50800" dist="38100" dir="2700000" algn="tl" rotWithShape="0">
              <a:prstClr val="black">
                <a:alpha val="40000"/>
              </a:prstClr>
            </a:outerShdw>
          </a:effectLst>
        </p:spPr>
      </p:pic>
      <p:pic>
        <p:nvPicPr>
          <p:cNvPr id="8" name="Picture 7" descr="Text&#10;&#10;Description automatically generated">
            <a:extLst>
              <a:ext uri="{FF2B5EF4-FFF2-40B4-BE49-F238E27FC236}">
                <a16:creationId xmlns:a16="http://schemas.microsoft.com/office/drawing/2014/main" id="{E50AD961-AD5D-B63B-4F59-5FDA803F06F9}"/>
              </a:ext>
            </a:extLst>
          </p:cNvPr>
          <p:cNvPicPr>
            <a:picLocks noChangeAspect="1"/>
          </p:cNvPicPr>
          <p:nvPr/>
        </p:nvPicPr>
        <p:blipFill>
          <a:blip r:embed="rId5"/>
          <a:stretch>
            <a:fillRect/>
          </a:stretch>
        </p:blipFill>
        <p:spPr>
          <a:xfrm>
            <a:off x="6549959" y="907964"/>
            <a:ext cx="1941798" cy="2520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5115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a9ebb6-6bae-4df8-b4d9-b705f0eb6b4b">
      <Terms xmlns="http://schemas.microsoft.com/office/infopath/2007/PartnerControls"/>
    </lcf76f155ced4ddcb4097134ff3c332f>
    <TaxCatchAll xmlns="623dabe2-7971-4695-be10-17b1dbde53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8" ma:contentTypeDescription="Create a new document." ma:contentTypeScope="" ma:versionID="935337360c559c18ba41cbfad56b2126">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56581e9ca4040310513b11c094035c8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e0fc4-5c12-403e-8f4f-2f7047c0123e}" ma:internalName="TaxCatchAll" ma:showField="CatchAllData" ma:web="623dabe2-7971-4695-be10-17b1dbde53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http://www.w3.org/XML/1998/namespace"/>
    <ds:schemaRef ds:uri="f4a9ebb6-6bae-4df8-b4d9-b705f0eb6b4b"/>
    <ds:schemaRef ds:uri="http://schemas.microsoft.com/office/2006/metadata/propertie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623dabe2-7971-4695-be10-17b1dbde532f"/>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C036E453-A22F-4823-8CBA-C7332A6E1638}">
  <ds:schemaRefs>
    <ds:schemaRef ds:uri="623dabe2-7971-4695-be10-17b1dbde532f"/>
    <ds:schemaRef ds:uri="f4a9ebb6-6bae-4df8-b4d9-b705f0eb6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TotalTime>
  <Words>6610</Words>
  <Application>Microsoft Office PowerPoint</Application>
  <PresentationFormat>On-screen Show (16:9)</PresentationFormat>
  <Paragraphs>393</Paragraphs>
  <Slides>69</Slides>
  <Notes>69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Arial Narrow</vt:lpstr>
      <vt:lpstr>Arial,Sans-Serif</vt:lpstr>
      <vt:lpstr>Calibri</vt:lpstr>
      <vt:lpstr>Courier New</vt:lpstr>
      <vt:lpstr>Helvetica Neue Light</vt:lpstr>
      <vt:lpstr>ITC Century Std Book</vt:lpstr>
      <vt:lpstr>Raleway</vt:lpstr>
      <vt:lpstr>Raleway Light</vt:lpstr>
      <vt:lpstr>Ontario Health</vt:lpstr>
      <vt:lpstr>PowerPoint Presentation</vt:lpstr>
      <vt:lpstr>Objectifs</vt:lpstr>
      <vt:lpstr>Normes de qualité</vt:lpstr>
      <vt:lpstr>Normes de qualité</vt:lpstr>
      <vt:lpstr>Ressources des normes de qualité</vt:lpstr>
      <vt:lpstr>PowerPoint Presentation</vt:lpstr>
      <vt:lpstr>Normes de qualité Guide du patient</vt:lpstr>
      <vt:lpstr>Normes de qualité Guide de mesure</vt:lpstr>
      <vt:lpstr>Normes de qualité Résumé</vt:lpstr>
      <vt:lpstr>Normes de qualité Comment le système de santé peut appuyer la mise en œuvre </vt:lpstr>
      <vt:lpstr>Normes de qualité Outils de mise en œuvre</vt:lpstr>
      <vt:lpstr>Normes de qualité Quorum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Portées et thèmes de l’énoncé sur ces normes de qualité</vt:lpstr>
      <vt:lpstr>Portée de cette norme de qualité</vt:lpstr>
      <vt:lpstr>Portée de cette norme de qualité</vt:lpstr>
      <vt:lpstr>Thèmes de l’énoncé sur ces normes de qualité</vt:lpstr>
      <vt:lpstr>Énoncés de qualité pour améliorer les soins</vt:lpstr>
      <vt:lpstr>« La mise en œuvre de la norme de qualité en matière de schizophrénie représente une occasion de grandement améliorer la qualité des soins comme jamais auparavant, dans aucune province, ni au Canada. La mise en œuvre de la norme de qualité représentera un changement de paradigme. Ce changement apportera une meilleure expérience à l’utilisateur du service et une vision différente qui sera davantage axée sur le rétablissement et de meilleurs résultats cliniques pour le patient. Par exemple, nous avons toujours supposé que les personnes atteintes de schizophrénie n’ont besoin que de médicaments et de temps. La nouvelle notion selon laquelle un patient atteint de schizophrénie reçoit un traitement psychologique ou, à tout le moins, devrait se voir offrir un traitement psychologique constitue un changement vraiment important. Si les patients et les membres de leur famille ont ces énoncés sous les yeux, ils seront mieux informés au sujet des meilleurs traitements fondés sur des données probantes et ils poseront les bonnes questions pour s’assurer d’obtenir les meilleurs traitements fondés sur des données probantes. »  – Dr Phil Klassen, membre du Comité consultatif de la norme de qualité pour la schizophrénie   </vt:lpstr>
      <vt:lpstr>Énoncé de qualité 1 Évaluation exhaustive interprofessionnelle</vt:lpstr>
      <vt:lpstr>Énoncé de qualité 2 Dépistage de la consommation de substances</vt:lpstr>
      <vt:lpstr>Énoncé de qualité 3 Évaluation de l’état de santé physique</vt:lpstr>
      <vt:lpstr>Énoncé de qualité 4 Promotion de l’activité physique et de l’alimentation saine </vt:lpstr>
      <vt:lpstr>Énoncé de qualité 5 Promotion du renoncement au tabac</vt:lpstr>
      <vt:lpstr>Énoncé de qualité 6 Traitement à l’aide de clozapine</vt:lpstr>
      <vt:lpstr>Énoncé de qualité 7 Traitement à l’aide d'un antipsychotique injectable à action prolongée </vt:lpstr>
      <vt:lpstr>Énoncé de qualité 8 Thérapie cognitivo-comportementale pour les personnes atteintes de psychose </vt:lpstr>
      <vt:lpstr>Énoncé de qualité 9 Intervention familiale</vt:lpstr>
      <vt:lpstr>Énoncé de qualité 10 Consultation de suivi après un congé</vt:lpstr>
      <vt:lpstr>Énoncé de qualité 11 Transitions des soins</vt:lpstr>
      <vt:lpstr>Schizophrénie : Soins destinés aux adultes dans les hôpitaux Énoncé de pratique émergente : Interventions non pharmacologiques à l’hôpital*</vt:lpstr>
      <vt:lpstr>Énoncés de qualité pour améliorer les soins</vt:lpstr>
      <vt:lpstr>« Je pense que cette norme de qualité apportera de l’espoir aux personnes ayant une expérience en matière de vécu et aux membres de leur famille. Cela les aidera à comprendre qu’il y a plus de services à leur disposition qu’ils ne l’imaginent. Ils sauront qu’il existe des thérapies qui complètent, voire réduisent, l’utilisation de médicaments et qu’un diagnostic de schizophrénie ne doit pas nécessairement signifier une hospitalisation. Il existe d’autres options et services qui peuvent aider les personnes atteintes de schizophrénie à se remettre d’épisodes aigus et à mener une vie saine et significative. Quand les gens obtiennent le bon soutien dans la collectivité au bon moment, ils vont mieux et restent en bonne santé. »   – Sheryl Pedersen, Conseillère en matière d’expérience vécue pour la norme de qualité pour la schizophrénie : soins destinés aux adultes dans la collectivité </vt:lpstr>
      <vt:lpstr>Énoncé de qualité 1 Plan de soins et évaluation exhaustive</vt:lpstr>
      <vt:lpstr>Énoncé de qualité 2 Évaluation de la santé physique</vt:lpstr>
      <vt:lpstr>Énoncé de qualité 3 Autogestion</vt:lpstr>
      <vt:lpstr>Énoncé de qualité 4 Éducation, soutien et intervention pour la famille</vt:lpstr>
      <vt:lpstr>Énoncé de qualité 5 Accès à des services de traitement intensifs en milieu communautaire </vt:lpstr>
      <vt:lpstr>Énoncé de qualité 6 Logement</vt:lpstr>
      <vt:lpstr>Énoncé de qualité 7 Monothérapie antipsychotique</vt:lpstr>
      <vt:lpstr>Énoncé de qualité 8 Traitement à l’aide d’un antipsychotique injectable à action prolongée</vt:lpstr>
      <vt:lpstr>Énoncé de qualité 9 Traitement à l’aide de clozapine</vt:lpstr>
      <vt:lpstr>Énoncé de qualité 10 Poursuite du traitement antipsychotique</vt:lpstr>
      <vt:lpstr>Énoncé de qualité 11 Thérapie cognitivo-comportementale pour les personnes atteintes de psychose et autres interventions psychosociales</vt:lpstr>
      <vt:lpstr>Énoncé de qualité 12 Promotion de l’activité physique et de l’alimentation saine</vt:lpstr>
      <vt:lpstr>Énoncé de qualité 13 Promotion du renoncement au tabac</vt:lpstr>
      <vt:lpstr>Énoncé de qualité 14 Évaluation et traitement des troubles liés à la consommation de substances</vt:lpstr>
      <vt:lpstr>Énoncé de qualité 15 Emploi et soutien au travail</vt:lpstr>
      <vt:lpstr>Schizophrénie : Soins destinés aux adultes dans la collectivité Énoncé de pratique émergente : Soutien par les pairs, gestion de la maladie et rétablissement, formation, plan d’action pour le mieux-être et le rétablissement et apprentissage social* </vt:lpstr>
      <vt:lpstr>Mesure à l’appui de l’amélioration  </vt:lpstr>
      <vt:lpstr>Indicateurs pouvant être mesurés à l’aide de données provinciales </vt:lpstr>
      <vt:lpstr>Indicateurs pouvant être mesurés à l’aide de données provinciales</vt:lpstr>
      <vt:lpstr>Indicateurs pouvant être mesurés à l’aide de données provinciales </vt:lpstr>
      <vt:lpstr>Indicateurs ne pouvant être mesurés qu’à l’aide de données locales</vt:lpstr>
      <vt:lpstr>Mesure à l’appui de l’amélioration  </vt:lpstr>
      <vt:lpstr>Indicateurs pouvant être mesurés à l’aide de données provinciales </vt:lpstr>
      <vt:lpstr>Indicateurs ne pouvant être mesurés qu’à l’aide de données locales</vt:lpstr>
      <vt:lpstr>Sources des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Adatia, Tasleen</dc:creator>
  <cp:lastModifiedBy>Adatia, Tasleen</cp:lastModifiedBy>
  <cp:revision>2</cp:revision>
  <dcterms:modified xsi:type="dcterms:W3CDTF">2023-05-02T15:49:36Z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MediaServiceImageTags">
    <vt:lpwstr/>
  </property>
</Properties>
</file>