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36.xml" ContentType="application/vnd.openxmlformats-officedocument.presentationml.notesSlide+xml"/>
  <Override PartName="/ppt/tags/tag29.xml" ContentType="application/vnd.openxmlformats-officedocument.presentationml.tags+xml"/>
  <Override PartName="/ppt/notesSlides/notesSlide37.xml" ContentType="application/vnd.openxmlformats-officedocument.presentationml.notesSlide+xml"/>
  <Override PartName="/ppt/tags/tag30.xml" ContentType="application/vnd.openxmlformats-officedocument.presentationml.tags+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50"/>
  </p:notesMasterIdLst>
  <p:handoutMasterIdLst>
    <p:handoutMasterId r:id="rId51"/>
  </p:handoutMasterIdLst>
  <p:sldIdLst>
    <p:sldId id="372" r:id="rId8"/>
    <p:sldId id="649" r:id="rId9"/>
    <p:sldId id="651" r:id="rId10"/>
    <p:sldId id="654" r:id="rId11"/>
    <p:sldId id="652" r:id="rId12"/>
    <p:sldId id="474" r:id="rId13"/>
    <p:sldId id="621" r:id="rId14"/>
    <p:sldId id="653" r:id="rId15"/>
    <p:sldId id="623" r:id="rId16"/>
    <p:sldId id="1167" r:id="rId17"/>
    <p:sldId id="699" r:id="rId18"/>
    <p:sldId id="700" r:id="rId19"/>
    <p:sldId id="624" r:id="rId20"/>
    <p:sldId id="1335" r:id="rId21"/>
    <p:sldId id="1195" r:id="rId22"/>
    <p:sldId id="1336" r:id="rId23"/>
    <p:sldId id="1337" r:id="rId24"/>
    <p:sldId id="1373" r:id="rId25"/>
    <p:sldId id="1370" r:id="rId26"/>
    <p:sldId id="1371" r:id="rId27"/>
    <p:sldId id="267" r:id="rId28"/>
    <p:sldId id="1372" r:id="rId29"/>
    <p:sldId id="1375" r:id="rId30"/>
    <p:sldId id="1344" r:id="rId31"/>
    <p:sldId id="422" r:id="rId32"/>
    <p:sldId id="1324" r:id="rId33"/>
    <p:sldId id="278" r:id="rId34"/>
    <p:sldId id="666" r:id="rId35"/>
    <p:sldId id="667" r:id="rId36"/>
    <p:sldId id="668" r:id="rId37"/>
    <p:sldId id="669" r:id="rId38"/>
    <p:sldId id="670" r:id="rId39"/>
    <p:sldId id="671" r:id="rId40"/>
    <p:sldId id="672" r:id="rId41"/>
    <p:sldId id="1190" r:id="rId42"/>
    <p:sldId id="1191" r:id="rId43"/>
    <p:sldId id="1192" r:id="rId44"/>
    <p:sldId id="1379" r:id="rId45"/>
    <p:sldId id="1174" r:id="rId46"/>
    <p:sldId id="646" r:id="rId47"/>
    <p:sldId id="1369" r:id="rId48"/>
    <p:sldId id="647" r:id="rId49"/>
  </p:sldIdLst>
  <p:sldSz cx="9144000" cy="6858000" type="screen4x3"/>
  <p:notesSz cx="6858000" cy="9144000"/>
  <p:custDataLst>
    <p:tags r:id="rId52"/>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Harrison, Susan" initials="HS" lastIdx="14" clrIdx="29">
    <p:extLst>
      <p:ext uri="{19B8F6BF-5375-455C-9EA6-DF929625EA0E}">
        <p15:presenceInfo xmlns:p15="http://schemas.microsoft.com/office/powerpoint/2012/main" userId="S::sharrison@hqontario.ca::12d20603-a68e-40bb-99e5-862f8234107b" providerId="AD"/>
      </p:ext>
    </p:extLst>
  </p:cmAuthor>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53"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26"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5"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0"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8"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Stacey Johnson" initials="SJ" lastIdx="2" clrIdx="26">
    <p:extLst>
      <p:ext uri="{19B8F6BF-5375-455C-9EA6-DF929625EA0E}">
        <p15:presenceInfo xmlns:p15="http://schemas.microsoft.com/office/powerpoint/2012/main" userId="Stacey Johnson" providerId="None"/>
      </p:ext>
    </p:extLst>
  </p:cmAuthor>
  <p:cmAuthor id="27" name="Johnson, Stacey" initials="JS" lastIdx="6" clrIdx="27">
    <p:extLst>
      <p:ext uri="{19B8F6BF-5375-455C-9EA6-DF929625EA0E}">
        <p15:presenceInfo xmlns:p15="http://schemas.microsoft.com/office/powerpoint/2012/main" userId="S::sjohnson@hqontario.ca::c1d74880-3551-4508-8754-1d2254d9d2e6" providerId="AD"/>
      </p:ext>
    </p:extLst>
  </p:cmAuthor>
  <p:cmAuthor id="28" name="McPherson, Mark" initials="MM [2]" lastIdx="4" clrIdx="28">
    <p:extLst>
      <p:ext uri="{19B8F6BF-5375-455C-9EA6-DF929625EA0E}">
        <p15:presenceInfo xmlns:p15="http://schemas.microsoft.com/office/powerpoint/2012/main" userId="S::mmcpherson@hqontario.ca::f833bfa2-6332-4d62-b62a-91635ec13b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00B2E3"/>
    <a:srgbClr val="00A0AF"/>
    <a:srgbClr val="00788A"/>
    <a:srgbClr val="F5F5F5"/>
    <a:srgbClr val="FCD8D8"/>
    <a:srgbClr val="F9B9B9"/>
    <a:srgbClr val="FFCF37"/>
    <a:srgbClr val="EDFDFF"/>
    <a:srgbClr val="EED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6966E-05E0-4F68-A31F-E64FDF1CD9BC}" v="5" dt="2019-12-13T19:20:59.3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2"/>
    <p:restoredTop sz="87755" autoAdjust="0"/>
  </p:normalViewPr>
  <p:slideViewPr>
    <p:cSldViewPr snapToGrid="0">
      <p:cViewPr varScale="1">
        <p:scale>
          <a:sx n="112" d="100"/>
          <a:sy n="112" d="100"/>
        </p:scale>
        <p:origin x="2672" y="176"/>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80" d="100"/>
          <a:sy n="80" d="100"/>
        </p:scale>
        <p:origin x="4002" y="33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mcpherson\Desktop\CFI%20Deck%20Graphs%20(1)%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mcpherson\Desktop\CFI%20Deck%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mcpherson\Desktop\CFI%20Deck%20Graphs%20(1)%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mcpherson\Desktop\CFI%20Deck%20Graphs%20(1)%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'Provider informed'!$B$2</c:f>
              <c:strCache>
                <c:ptCount val="1"/>
                <c:pt idx="0">
                  <c:v>Provider was informed</c:v>
                </c:pt>
              </c:strCache>
            </c:strRef>
          </c:tx>
          <c:spPr>
            <a:solidFill>
              <a:srgbClr val="00B2E3"/>
            </a:solidFill>
            <a:ln>
              <a:noFill/>
            </a:ln>
            <a:effectLst/>
          </c:spPr>
          <c:invertIfNegative val="0"/>
          <c:dPt>
            <c:idx val="5"/>
            <c:invertIfNegative val="0"/>
            <c:bubble3D val="0"/>
            <c:spPr>
              <a:solidFill>
                <a:srgbClr val="047BC1"/>
              </a:solidFill>
              <a:ln>
                <a:noFill/>
              </a:ln>
              <a:effectLst/>
            </c:spPr>
            <c:extLst>
              <c:ext xmlns:c16="http://schemas.microsoft.com/office/drawing/2014/chart" uri="{C3380CC4-5D6E-409C-BE32-E72D297353CC}">
                <c16:uniqueId val="{00000001-65A7-4FD8-9CC0-113E2854ED4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'Provider informed'!$A$3:$A$17</c:f>
              <c:strCache>
                <c:ptCount val="15"/>
                <c:pt idx="0">
                  <c:v>Toronto Central</c:v>
                </c:pt>
                <c:pt idx="1">
                  <c:v>Mississauga Halton</c:v>
                </c:pt>
                <c:pt idx="2">
                  <c:v>Erie St. Clair</c:v>
                </c:pt>
                <c:pt idx="3">
                  <c:v>South West</c:v>
                </c:pt>
                <c:pt idx="4">
                  <c:v>Central West</c:v>
                </c:pt>
                <c:pt idx="5">
                  <c:v>Ontario</c:v>
                </c:pt>
                <c:pt idx="6">
                  <c:v>Central  </c:v>
                </c:pt>
                <c:pt idx="7">
                  <c:v>Waterloo Wellington</c:v>
                </c:pt>
                <c:pt idx="8">
                  <c:v>South East</c:v>
                </c:pt>
                <c:pt idx="9">
                  <c:v>HNHB</c:v>
                </c:pt>
                <c:pt idx="10">
                  <c:v>North East</c:v>
                </c:pt>
                <c:pt idx="11">
                  <c:v>Champlain</c:v>
                </c:pt>
                <c:pt idx="12">
                  <c:v>North West</c:v>
                </c:pt>
                <c:pt idx="13">
                  <c:v>Central East</c:v>
                </c:pt>
                <c:pt idx="14">
                  <c:v>North Simcoe Muskoka</c:v>
                </c:pt>
              </c:strCache>
            </c:strRef>
          </c:cat>
          <c:val>
            <c:numRef>
              <c:f>'Provider informed'!$B$3:$B$17</c:f>
              <c:numCache>
                <c:formatCode>0.0%</c:formatCode>
                <c:ptCount val="15"/>
                <c:pt idx="0">
                  <c:v>0.55077656065613956</c:v>
                </c:pt>
                <c:pt idx="1">
                  <c:v>0.58921715322447976</c:v>
                </c:pt>
                <c:pt idx="2">
                  <c:v>0.62822462832946158</c:v>
                </c:pt>
                <c:pt idx="3">
                  <c:v>0.6847664124441224</c:v>
                </c:pt>
                <c:pt idx="4">
                  <c:v>0.70812344419287743</c:v>
                </c:pt>
                <c:pt idx="5">
                  <c:v>0.72186800433236709</c:v>
                </c:pt>
                <c:pt idx="6">
                  <c:v>0.72519965028892552</c:v>
                </c:pt>
                <c:pt idx="7">
                  <c:v>0.75555691192470908</c:v>
                </c:pt>
                <c:pt idx="8">
                  <c:v>0.76041254677393411</c:v>
                </c:pt>
                <c:pt idx="9">
                  <c:v>0.76255161103521973</c:v>
                </c:pt>
                <c:pt idx="10">
                  <c:v>0.77466041325809742</c:v>
                </c:pt>
                <c:pt idx="11">
                  <c:v>0.77481905383290817</c:v>
                </c:pt>
                <c:pt idx="12">
                  <c:v>0.81291823654435658</c:v>
                </c:pt>
                <c:pt idx="13">
                  <c:v>0.82650940175791932</c:v>
                </c:pt>
                <c:pt idx="14">
                  <c:v>0.88412839582052105</c:v>
                </c:pt>
              </c:numCache>
            </c:numRef>
          </c:val>
          <c:extLst>
            <c:ext xmlns:c16="http://schemas.microsoft.com/office/drawing/2014/chart" uri="{C3380CC4-5D6E-409C-BE32-E72D297353CC}">
              <c16:uniqueId val="{00000002-65A7-4FD8-9CC0-113E2854ED41}"/>
            </c:ext>
          </c:extLst>
        </c:ser>
        <c:dLbls>
          <c:dLblPos val="outEnd"/>
          <c:showLegendKey val="0"/>
          <c:showVal val="1"/>
          <c:showCatName val="0"/>
          <c:showSerName val="0"/>
          <c:showPercent val="0"/>
          <c:showBubbleSize val="0"/>
        </c:dLbls>
        <c:gapWidth val="219"/>
        <c:overlap val="-27"/>
        <c:axId val="603708480"/>
        <c:axId val="720623688"/>
      </c:barChart>
      <c:catAx>
        <c:axId val="603708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Region</a:t>
                </a:r>
              </a:p>
            </c:rich>
          </c:tx>
          <c:layout>
            <c:manualLayout>
              <c:xMode val="edge"/>
              <c:yMode val="edge"/>
              <c:x val="0.50712951890866875"/>
              <c:y val="0.914218328591082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0623688"/>
        <c:crosses val="autoZero"/>
        <c:auto val="1"/>
        <c:lblAlgn val="ctr"/>
        <c:lblOffset val="100"/>
        <c:noMultiLvlLbl val="0"/>
      </c:catAx>
      <c:valAx>
        <c:axId val="720623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70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51634990249273E-2"/>
          <c:y val="5.7093662828204272E-2"/>
          <c:w val="0.89410376403023872"/>
          <c:h val="0.83040010269866205"/>
        </c:manualLayout>
      </c:layout>
      <c:barChart>
        <c:barDir val="col"/>
        <c:grouping val="clustered"/>
        <c:varyColors val="0"/>
        <c:ser>
          <c:idx val="0"/>
          <c:order val="0"/>
          <c:tx>
            <c:strRef>
              <c:f>'Provider informed'!$B$21</c:f>
              <c:strCache>
                <c:ptCount val="1"/>
                <c:pt idx="0">
                  <c:v>Provider was informed</c:v>
                </c:pt>
              </c:strCache>
            </c:strRef>
          </c:tx>
          <c:spPr>
            <a:solidFill>
              <a:srgbClr val="00B2E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'Provider informed'!$A$22:$A$23</c:f>
              <c:strCache>
                <c:ptCount val="2"/>
                <c:pt idx="0">
                  <c:v>Urban</c:v>
                </c:pt>
                <c:pt idx="1">
                  <c:v>Rural</c:v>
                </c:pt>
              </c:strCache>
            </c:strRef>
          </c:cat>
          <c:val>
            <c:numRef>
              <c:f>'Provider informed'!$B$22:$B$23</c:f>
              <c:numCache>
                <c:formatCode>0.0%</c:formatCode>
                <c:ptCount val="2"/>
                <c:pt idx="0">
                  <c:v>0.70971278200055399</c:v>
                </c:pt>
                <c:pt idx="1">
                  <c:v>0.83020530947573445</c:v>
                </c:pt>
              </c:numCache>
            </c:numRef>
          </c:val>
          <c:extLst>
            <c:ext xmlns:c16="http://schemas.microsoft.com/office/drawing/2014/chart" uri="{C3380CC4-5D6E-409C-BE32-E72D297353CC}">
              <c16:uniqueId val="{00000000-0911-445A-B440-F4D736D73962}"/>
            </c:ext>
          </c:extLst>
        </c:ser>
        <c:dLbls>
          <c:dLblPos val="outEnd"/>
          <c:showLegendKey val="0"/>
          <c:showVal val="1"/>
          <c:showCatName val="0"/>
          <c:showSerName val="0"/>
          <c:showPercent val="0"/>
          <c:showBubbleSize val="0"/>
        </c:dLbls>
        <c:gapWidth val="219"/>
        <c:overlap val="-27"/>
        <c:axId val="720622704"/>
        <c:axId val="728843616"/>
      </c:barChart>
      <c:catAx>
        <c:axId val="720622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Urban/Rural Status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843616"/>
        <c:crosses val="autoZero"/>
        <c:auto val="1"/>
        <c:lblAlgn val="ctr"/>
        <c:lblOffset val="100"/>
        <c:noMultiLvlLbl val="0"/>
      </c:catAx>
      <c:valAx>
        <c:axId val="728843616"/>
        <c:scaling>
          <c:orientation val="minMax"/>
          <c:max val="1"/>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0622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'Readmissions by service'!$C$3</c:f>
              <c:strCache>
                <c:ptCount val="1"/>
                <c:pt idx="0">
                  <c:v>Hospital Readmissions</c:v>
                </c:pt>
              </c:strCache>
            </c:strRef>
          </c:tx>
          <c:spPr>
            <a:solidFill>
              <a:srgbClr val="00B2E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'Readmissions by service'!$B$4:$B$7</c:f>
              <c:strCache>
                <c:ptCount val="4"/>
                <c:pt idx="0">
                  <c:v>Overall</c:v>
                </c:pt>
                <c:pt idx="1">
                  <c:v>Obstetric</c:v>
                </c:pt>
                <c:pt idx="2">
                  <c:v>Surgical</c:v>
                </c:pt>
                <c:pt idx="3">
                  <c:v>Medical</c:v>
                </c:pt>
              </c:strCache>
            </c:strRef>
          </c:cat>
          <c:val>
            <c:numRef>
              <c:f>'Readmissions by service'!$C$4:$C$7</c:f>
              <c:numCache>
                <c:formatCode>####0.00</c:formatCode>
                <c:ptCount val="4"/>
                <c:pt idx="0">
                  <c:v>5.0471093561559597</c:v>
                </c:pt>
                <c:pt idx="1">
                  <c:v>0.86601567422840997</c:v>
                </c:pt>
                <c:pt idx="2">
                  <c:v>3.6347527655110801</c:v>
                </c:pt>
                <c:pt idx="3">
                  <c:v>7.0964906508085903</c:v>
                </c:pt>
              </c:numCache>
            </c:numRef>
          </c:val>
          <c:extLst>
            <c:ext xmlns:c16="http://schemas.microsoft.com/office/drawing/2014/chart" uri="{C3380CC4-5D6E-409C-BE32-E72D297353CC}">
              <c16:uniqueId val="{00000000-D184-46C7-B17F-B9DDD62D4E6C}"/>
            </c:ext>
          </c:extLst>
        </c:ser>
        <c:ser>
          <c:idx val="1"/>
          <c:order val="1"/>
          <c:tx>
            <c:strRef>
              <c:f>'Readmissions by service'!$D$3</c:f>
              <c:strCache>
                <c:ptCount val="1"/>
                <c:pt idx="0">
                  <c:v>Emergency Department Visits </c:v>
                </c:pt>
              </c:strCache>
            </c:strRef>
          </c:tx>
          <c:spPr>
            <a:solidFill>
              <a:srgbClr val="047BC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'Readmissions by service'!$B$4:$B$7</c:f>
              <c:strCache>
                <c:ptCount val="4"/>
                <c:pt idx="0">
                  <c:v>Overall</c:v>
                </c:pt>
                <c:pt idx="1">
                  <c:v>Obstetric</c:v>
                </c:pt>
                <c:pt idx="2">
                  <c:v>Surgical</c:v>
                </c:pt>
                <c:pt idx="3">
                  <c:v>Medical</c:v>
                </c:pt>
              </c:strCache>
            </c:strRef>
          </c:cat>
          <c:val>
            <c:numRef>
              <c:f>'Readmissions by service'!$D$4:$D$7</c:f>
              <c:numCache>
                <c:formatCode>####0.00</c:formatCode>
                <c:ptCount val="4"/>
                <c:pt idx="0">
                  <c:v>13.318351643118101</c:v>
                </c:pt>
                <c:pt idx="1">
                  <c:v>4.0125187044296604</c:v>
                </c:pt>
                <c:pt idx="2">
                  <c:v>14.373932975016499</c:v>
                </c:pt>
                <c:pt idx="3">
                  <c:v>15.195505789175501</c:v>
                </c:pt>
              </c:numCache>
            </c:numRef>
          </c:val>
          <c:extLst>
            <c:ext xmlns:c16="http://schemas.microsoft.com/office/drawing/2014/chart" uri="{C3380CC4-5D6E-409C-BE32-E72D297353CC}">
              <c16:uniqueId val="{00000001-D184-46C7-B17F-B9DDD62D4E6C}"/>
            </c:ext>
          </c:extLst>
        </c:ser>
        <c:dLbls>
          <c:dLblPos val="outEnd"/>
          <c:showLegendKey val="0"/>
          <c:showVal val="1"/>
          <c:showCatName val="0"/>
          <c:showSerName val="0"/>
          <c:showPercent val="0"/>
          <c:showBubbleSize val="0"/>
        </c:dLbls>
        <c:gapWidth val="219"/>
        <c:overlap val="-27"/>
        <c:axId val="723150384"/>
        <c:axId val="723150056"/>
      </c:barChart>
      <c:catAx>
        <c:axId val="7231503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Hospital</a:t>
                </a:r>
                <a:r>
                  <a:rPr lang="en-CA" baseline="0"/>
                  <a:t> Service Type</a:t>
                </a:r>
                <a:endParaRPr lang="en-C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150056"/>
        <c:crosses val="autoZero"/>
        <c:auto val="1"/>
        <c:lblAlgn val="ctr"/>
        <c:lblOffset val="100"/>
        <c:noMultiLvlLbl val="0"/>
      </c:catAx>
      <c:valAx>
        <c:axId val="723150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150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'Readmissions by LHIN'!$B$1</c:f>
              <c:strCache>
                <c:ptCount val="1"/>
                <c:pt idx="0">
                  <c:v>Hospital Readmissions</c:v>
                </c:pt>
              </c:strCache>
            </c:strRef>
          </c:tx>
          <c:spPr>
            <a:solidFill>
              <a:srgbClr val="00B2E3"/>
            </a:solidFill>
            <a:ln>
              <a:noFill/>
            </a:ln>
            <a:effectLst/>
          </c:spPr>
          <c:invertIfNegative val="0"/>
          <c:dPt>
            <c:idx val="6"/>
            <c:invertIfNegative val="0"/>
            <c:bubble3D val="0"/>
            <c:spPr>
              <a:solidFill>
                <a:srgbClr val="00B2E3"/>
              </a:solidFill>
              <a:ln>
                <a:noFill/>
              </a:ln>
              <a:effectLst/>
            </c:spPr>
            <c:extLst>
              <c:ext xmlns:c16="http://schemas.microsoft.com/office/drawing/2014/chart" uri="{C3380CC4-5D6E-409C-BE32-E72D297353CC}">
                <c16:uniqueId val="{00000002-DC6E-43E1-AFD7-E835CD76D01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'Readmissions by LHIN'!$A$2:$A$16</c:f>
              <c:strCache>
                <c:ptCount val="15"/>
                <c:pt idx="0">
                  <c:v>Central</c:v>
                </c:pt>
                <c:pt idx="1">
                  <c:v>North Simcoe Muskoka</c:v>
                </c:pt>
                <c:pt idx="2">
                  <c:v>Waterloo Wellington</c:v>
                </c:pt>
                <c:pt idx="3">
                  <c:v>Erie St. Clair</c:v>
                </c:pt>
                <c:pt idx="4">
                  <c:v>Hamilton Niagara Haldimand Brant</c:v>
                </c:pt>
                <c:pt idx="5">
                  <c:v>South West</c:v>
                </c:pt>
                <c:pt idx="6">
                  <c:v>Ontario</c:v>
                </c:pt>
                <c:pt idx="7">
                  <c:v>Mississauga Halton</c:v>
                </c:pt>
                <c:pt idx="8">
                  <c:v>Central East</c:v>
                </c:pt>
                <c:pt idx="9">
                  <c:v>Champlain</c:v>
                </c:pt>
                <c:pt idx="10">
                  <c:v>Central West</c:v>
                </c:pt>
                <c:pt idx="11">
                  <c:v>Toronto Central</c:v>
                </c:pt>
                <c:pt idx="12">
                  <c:v>North East</c:v>
                </c:pt>
                <c:pt idx="13">
                  <c:v>North West</c:v>
                </c:pt>
                <c:pt idx="14">
                  <c:v>South East</c:v>
                </c:pt>
              </c:strCache>
            </c:strRef>
          </c:cat>
          <c:val>
            <c:numRef>
              <c:f>'Readmissions by LHIN'!$B$2:$B$16</c:f>
              <c:numCache>
                <c:formatCode>####0.00</c:formatCode>
                <c:ptCount val="15"/>
                <c:pt idx="0">
                  <c:v>3.81859674178222</c:v>
                </c:pt>
                <c:pt idx="1">
                  <c:v>4.3125845045951996</c:v>
                </c:pt>
                <c:pt idx="2">
                  <c:v>4.5367277994947797</c:v>
                </c:pt>
                <c:pt idx="3">
                  <c:v>4.6052985014657599</c:v>
                </c:pt>
                <c:pt idx="4">
                  <c:v>4.8969364439056804</c:v>
                </c:pt>
                <c:pt idx="5">
                  <c:v>4.9069817517037997</c:v>
                </c:pt>
                <c:pt idx="6">
                  <c:v>5.0471093561559597</c:v>
                </c:pt>
                <c:pt idx="7">
                  <c:v>5.1495595877972198</c:v>
                </c:pt>
                <c:pt idx="8">
                  <c:v>5.20014940287487</c:v>
                </c:pt>
                <c:pt idx="9">
                  <c:v>5.2346683058650001</c:v>
                </c:pt>
                <c:pt idx="10">
                  <c:v>5.2933676282307003</c:v>
                </c:pt>
                <c:pt idx="11">
                  <c:v>5.6602402928773001</c:v>
                </c:pt>
                <c:pt idx="12">
                  <c:v>5.7058486799680797</c:v>
                </c:pt>
                <c:pt idx="13">
                  <c:v>5.98709414197792</c:v>
                </c:pt>
                <c:pt idx="14">
                  <c:v>5.9916025322241104</c:v>
                </c:pt>
              </c:numCache>
            </c:numRef>
          </c:val>
          <c:extLst>
            <c:ext xmlns:c16="http://schemas.microsoft.com/office/drawing/2014/chart" uri="{C3380CC4-5D6E-409C-BE32-E72D297353CC}">
              <c16:uniqueId val="{00000000-DC6E-43E1-AFD7-E835CD76D012}"/>
            </c:ext>
          </c:extLst>
        </c:ser>
        <c:ser>
          <c:idx val="1"/>
          <c:order val="1"/>
          <c:tx>
            <c:strRef>
              <c:f>'Readmissions by LHIN'!$C$1</c:f>
              <c:strCache>
                <c:ptCount val="1"/>
                <c:pt idx="0">
                  <c:v>Emergency Department Visits </c:v>
                </c:pt>
              </c:strCache>
            </c:strRef>
          </c:tx>
          <c:spPr>
            <a:solidFill>
              <a:srgbClr val="047BC1"/>
            </a:solidFill>
            <a:ln>
              <a:noFill/>
            </a:ln>
            <a:effectLst/>
          </c:spPr>
          <c:invertIfNegative val="0"/>
          <c:dPt>
            <c:idx val="6"/>
            <c:invertIfNegative val="0"/>
            <c:bubble3D val="0"/>
            <c:spPr>
              <a:solidFill>
                <a:srgbClr val="047BC1"/>
              </a:solidFill>
              <a:ln>
                <a:noFill/>
              </a:ln>
              <a:effectLst/>
            </c:spPr>
            <c:extLst>
              <c:ext xmlns:c16="http://schemas.microsoft.com/office/drawing/2014/chart" uri="{C3380CC4-5D6E-409C-BE32-E72D297353CC}">
                <c16:uniqueId val="{00000003-DC6E-43E1-AFD7-E835CD76D01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'Readmissions by LHIN'!$A$2:$A$16</c:f>
              <c:strCache>
                <c:ptCount val="15"/>
                <c:pt idx="0">
                  <c:v>Central</c:v>
                </c:pt>
                <c:pt idx="1">
                  <c:v>North Simcoe Muskoka</c:v>
                </c:pt>
                <c:pt idx="2">
                  <c:v>Waterloo Wellington</c:v>
                </c:pt>
                <c:pt idx="3">
                  <c:v>Erie St. Clair</c:v>
                </c:pt>
                <c:pt idx="4">
                  <c:v>Hamilton Niagara Haldimand Brant</c:v>
                </c:pt>
                <c:pt idx="5">
                  <c:v>South West</c:v>
                </c:pt>
                <c:pt idx="6">
                  <c:v>Ontario</c:v>
                </c:pt>
                <c:pt idx="7">
                  <c:v>Mississauga Halton</c:v>
                </c:pt>
                <c:pt idx="8">
                  <c:v>Central East</c:v>
                </c:pt>
                <c:pt idx="9">
                  <c:v>Champlain</c:v>
                </c:pt>
                <c:pt idx="10">
                  <c:v>Central West</c:v>
                </c:pt>
                <c:pt idx="11">
                  <c:v>Toronto Central</c:v>
                </c:pt>
                <c:pt idx="12">
                  <c:v>North East</c:v>
                </c:pt>
                <c:pt idx="13">
                  <c:v>North West</c:v>
                </c:pt>
                <c:pt idx="14">
                  <c:v>South East</c:v>
                </c:pt>
              </c:strCache>
            </c:strRef>
          </c:cat>
          <c:val>
            <c:numRef>
              <c:f>'Readmissions by LHIN'!$C$2:$C$16</c:f>
              <c:numCache>
                <c:formatCode>####0.00</c:formatCode>
                <c:ptCount val="15"/>
                <c:pt idx="0">
                  <c:v>10.9301430938735</c:v>
                </c:pt>
                <c:pt idx="1">
                  <c:v>14.305243199201</c:v>
                </c:pt>
                <c:pt idx="2">
                  <c:v>11.801624571849199</c:v>
                </c:pt>
                <c:pt idx="3">
                  <c:v>12.4447617684239</c:v>
                </c:pt>
                <c:pt idx="4">
                  <c:v>12.341994038211901</c:v>
                </c:pt>
                <c:pt idx="5">
                  <c:v>15.0930893539454</c:v>
                </c:pt>
                <c:pt idx="6">
                  <c:v>13.318351643118101</c:v>
                </c:pt>
                <c:pt idx="7">
                  <c:v>11.4532232942031</c:v>
                </c:pt>
                <c:pt idx="8">
                  <c:v>12.807016381600199</c:v>
                </c:pt>
                <c:pt idx="9">
                  <c:v>13.9943747608742</c:v>
                </c:pt>
                <c:pt idx="10">
                  <c:v>12.7398621584538</c:v>
                </c:pt>
                <c:pt idx="11">
                  <c:v>12.556215937272301</c:v>
                </c:pt>
                <c:pt idx="12">
                  <c:v>18.449697960397501</c:v>
                </c:pt>
                <c:pt idx="13">
                  <c:v>19.9438858189773</c:v>
                </c:pt>
                <c:pt idx="14">
                  <c:v>17.320898743180098</c:v>
                </c:pt>
              </c:numCache>
            </c:numRef>
          </c:val>
          <c:extLst>
            <c:ext xmlns:c16="http://schemas.microsoft.com/office/drawing/2014/chart" uri="{C3380CC4-5D6E-409C-BE32-E72D297353CC}">
              <c16:uniqueId val="{00000001-DC6E-43E1-AFD7-E835CD76D012}"/>
            </c:ext>
          </c:extLst>
        </c:ser>
        <c:dLbls>
          <c:dLblPos val="outEnd"/>
          <c:showLegendKey val="0"/>
          <c:showVal val="1"/>
          <c:showCatName val="0"/>
          <c:showSerName val="0"/>
          <c:showPercent val="0"/>
          <c:showBubbleSize val="0"/>
        </c:dLbls>
        <c:gapWidth val="219"/>
        <c:overlap val="-27"/>
        <c:axId val="784058624"/>
        <c:axId val="784057312"/>
      </c:barChart>
      <c:catAx>
        <c:axId val="7840586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Region</a:t>
                </a:r>
              </a:p>
            </c:rich>
          </c:tx>
          <c:layout>
            <c:manualLayout>
              <c:xMode val="edge"/>
              <c:yMode val="edge"/>
              <c:x val="0.48085183433042644"/>
              <c:y val="0.786215979663124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4057312"/>
        <c:crosses val="autoZero"/>
        <c:auto val="1"/>
        <c:lblAlgn val="ctr"/>
        <c:lblOffset val="100"/>
        <c:noMultiLvlLbl val="0"/>
      </c:catAx>
      <c:valAx>
        <c:axId val="784057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4058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11095595443853E-2"/>
          <c:y val="2.3626459093455933E-2"/>
          <c:w val="0.89052118479261932"/>
          <c:h val="0.61295375846130451"/>
        </c:manualLayout>
      </c:layout>
      <c:barChart>
        <c:barDir val="col"/>
        <c:grouping val="clustered"/>
        <c:varyColors val="0"/>
        <c:ser>
          <c:idx val="1"/>
          <c:order val="0"/>
          <c:spPr>
            <a:solidFill>
              <a:srgbClr val="00B2E3"/>
            </a:solidFill>
            <a:ln>
              <a:noFill/>
            </a:ln>
            <a:effectLst/>
          </c:spPr>
          <c:invertIfNegative val="0"/>
          <c:dPt>
            <c:idx val="10"/>
            <c:invertIfNegative val="0"/>
            <c:bubble3D val="0"/>
            <c:spPr>
              <a:solidFill>
                <a:srgbClr val="047BC1"/>
              </a:solidFill>
              <a:ln>
                <a:noFill/>
              </a:ln>
              <a:effectLst/>
            </c:spPr>
            <c:extLst>
              <c:ext xmlns:c16="http://schemas.microsoft.com/office/drawing/2014/chart" uri="{C3380CC4-5D6E-409C-BE32-E72D297353CC}">
                <c16:uniqueId val="{00000001-D750-4B83-BED4-A83A126B59D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'Home Care Wait Times'!$A$4:$A$18</c:f>
              <c:strCache>
                <c:ptCount val="15"/>
                <c:pt idx="0">
                  <c:v>Waterloo Wellington</c:v>
                </c:pt>
                <c:pt idx="1">
                  <c:v>North West</c:v>
                </c:pt>
                <c:pt idx="2">
                  <c:v>Erie St. Clair</c:v>
                </c:pt>
                <c:pt idx="3">
                  <c:v>Central</c:v>
                </c:pt>
                <c:pt idx="4">
                  <c:v>South East</c:v>
                </c:pt>
                <c:pt idx="5">
                  <c:v>Toronto Central</c:v>
                </c:pt>
                <c:pt idx="6">
                  <c:v>HNHB</c:v>
                </c:pt>
                <c:pt idx="7">
                  <c:v>Central West</c:v>
                </c:pt>
                <c:pt idx="8">
                  <c:v>Champlain</c:v>
                </c:pt>
                <c:pt idx="9">
                  <c:v>North East</c:v>
                </c:pt>
                <c:pt idx="10">
                  <c:v>Ontario</c:v>
                </c:pt>
                <c:pt idx="11">
                  <c:v>South West</c:v>
                </c:pt>
                <c:pt idx="12">
                  <c:v>Mississauga Halton</c:v>
                </c:pt>
                <c:pt idx="13">
                  <c:v>Central East</c:v>
                </c:pt>
                <c:pt idx="14">
                  <c:v>North Simcoe Muskoka</c:v>
                </c:pt>
              </c:strCache>
            </c:strRef>
          </c:cat>
          <c:val>
            <c:numRef>
              <c:f>'Home Care Wait Times'!$B$4:$B$18</c:f>
              <c:numCache>
                <c:formatCode>0.00</c:formatCode>
                <c:ptCount val="15"/>
                <c:pt idx="0">
                  <c:v>2.1963553530751709</c:v>
                </c:pt>
                <c:pt idx="1">
                  <c:v>2.3243340532757379</c:v>
                </c:pt>
                <c:pt idx="2">
                  <c:v>2.6904802307822839</c:v>
                </c:pt>
                <c:pt idx="3">
                  <c:v>2.7438640654499684</c:v>
                </c:pt>
                <c:pt idx="4">
                  <c:v>3.4235408560311282</c:v>
                </c:pt>
                <c:pt idx="5">
                  <c:v>3.4852774631936581</c:v>
                </c:pt>
                <c:pt idx="6">
                  <c:v>3.5924312212124985</c:v>
                </c:pt>
                <c:pt idx="7">
                  <c:v>3.5952970297029703</c:v>
                </c:pt>
                <c:pt idx="8">
                  <c:v>3.6617913538700493</c:v>
                </c:pt>
                <c:pt idx="9">
                  <c:v>3.7409762483635682</c:v>
                </c:pt>
                <c:pt idx="10">
                  <c:v>3.7643527921</c:v>
                </c:pt>
                <c:pt idx="11">
                  <c:v>4.2345864661654131</c:v>
                </c:pt>
                <c:pt idx="12">
                  <c:v>4.3452141900937082</c:v>
                </c:pt>
                <c:pt idx="13">
                  <c:v>4.6083445491251682</c:v>
                </c:pt>
                <c:pt idx="14">
                  <c:v>4.835680751173709</c:v>
                </c:pt>
              </c:numCache>
            </c:numRef>
          </c:val>
          <c:extLst>
            <c:ext xmlns:c16="http://schemas.microsoft.com/office/drawing/2014/chart" uri="{C3380CC4-5D6E-409C-BE32-E72D297353CC}">
              <c16:uniqueId val="{00000000-D750-4B83-BED4-A83A126B59DF}"/>
            </c:ext>
          </c:extLst>
        </c:ser>
        <c:dLbls>
          <c:dLblPos val="outEnd"/>
          <c:showLegendKey val="0"/>
          <c:showVal val="1"/>
          <c:showCatName val="0"/>
          <c:showSerName val="0"/>
          <c:showPercent val="0"/>
          <c:showBubbleSize val="0"/>
        </c:dLbls>
        <c:gapWidth val="219"/>
        <c:overlap val="-27"/>
        <c:axId val="599350264"/>
        <c:axId val="599357480"/>
      </c:barChart>
      <c:catAx>
        <c:axId val="599350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Region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357480"/>
        <c:crosses val="autoZero"/>
        <c:auto val="1"/>
        <c:lblAlgn val="ctr"/>
        <c:lblOffset val="100"/>
        <c:noMultiLvlLbl val="0"/>
      </c:catAx>
      <c:valAx>
        <c:axId val="599357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Median Number of 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350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1800" b="1" i="0" dirty="0">
              <a:solidFill>
                <a:schemeClr val="tx1"/>
              </a:solidFill>
            </a:rPr>
            <a:t>Help health care professionals know what care to offer, based on evidence and expert consensus</a:t>
          </a:r>
          <a:r>
            <a:rPr lang="en-US" sz="1800" b="0" i="0" dirty="0">
              <a:solidFill>
                <a:schemeClr val="tx1"/>
              </a:solidFill>
            </a:rPr>
            <a:t> </a:t>
          </a:r>
          <a:endParaRPr lang="en-US" sz="1800" b="1" dirty="0">
            <a:solidFill>
              <a:schemeClr val="tx1"/>
            </a:solidFill>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1800" b="1" i="0" dirty="0">
              <a:solidFill>
                <a:schemeClr val="tx1"/>
              </a:solidFill>
            </a:rPr>
            <a:t>Help health care organizations measure, assess, and improve the quality of care they provide</a:t>
          </a:r>
          <a:endParaRPr lang="en-US" sz="1800" b="1" dirty="0">
            <a:solidFill>
              <a:schemeClr val="tx1"/>
            </a:solidFill>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1800" b="1" i="0" dirty="0">
              <a:solidFill>
                <a:schemeClr val="tx1"/>
              </a:solidFill>
            </a:rPr>
            <a:t>Help ensure consistent, </a:t>
          </a:r>
          <a:br>
            <a:rPr lang="en-US" sz="1800" b="1" i="0" dirty="0">
              <a:solidFill>
                <a:schemeClr val="tx1"/>
              </a:solidFill>
            </a:rPr>
          </a:br>
          <a:r>
            <a:rPr lang="en-US" sz="1800" b="1" i="0" dirty="0">
              <a:solidFill>
                <a:schemeClr val="tx1"/>
              </a:solidFill>
            </a:rPr>
            <a:t>high-quality care across the province</a:t>
          </a:r>
          <a:endParaRPr lang="en-US" sz="1800" b="1" dirty="0">
            <a:solidFill>
              <a:schemeClr val="tx1"/>
            </a:solidFill>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1800" b="1" i="0" dirty="0">
              <a:solidFill>
                <a:schemeClr val="tx1"/>
              </a:solidFill>
            </a:rPr>
            <a:t>Help patients, residents, families, and caregivers know what to ask for in their care </a:t>
          </a:r>
          <a:endParaRPr lang="en-US" sz="1800" b="1" dirty="0">
            <a:solidFill>
              <a:schemeClr val="tx1"/>
            </a:solidFill>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patients, residents, families, and caregivers know what to ask for in their care </a:t>
          </a:r>
          <a:endParaRPr lang="en-US" sz="1800" b="1" kern="1200" dirty="0">
            <a:solidFill>
              <a:schemeClr val="tx1"/>
            </a:solidFill>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health care professionals know what care to offer, based on evidence and expert consensus</a:t>
          </a:r>
          <a:r>
            <a:rPr lang="en-US" sz="1800" b="0" i="0" kern="1200" dirty="0">
              <a:solidFill>
                <a:schemeClr val="tx1"/>
              </a:solidFill>
            </a:rPr>
            <a:t> </a:t>
          </a:r>
          <a:endParaRPr lang="en-US" sz="1800" b="1" kern="1200" dirty="0">
            <a:solidFill>
              <a:schemeClr val="tx1"/>
            </a:solidFill>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health care organizations measure, assess, and improve the quality of care they provide</a:t>
          </a:r>
          <a:endParaRPr lang="en-US" sz="1800" b="1" kern="1200" dirty="0">
            <a:solidFill>
              <a:schemeClr val="tx1"/>
            </a:solidFill>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ensure consistent, </a:t>
          </a:r>
          <a:br>
            <a:rPr lang="en-US" sz="1800" b="1" i="0" kern="1200" dirty="0">
              <a:solidFill>
                <a:schemeClr val="tx1"/>
              </a:solidFill>
            </a:rPr>
          </a:br>
          <a:r>
            <a:rPr lang="en-US" sz="1800" b="1" i="0" kern="1200" dirty="0">
              <a:solidFill>
                <a:schemeClr val="tx1"/>
              </a:solidFill>
            </a:rPr>
            <a:t>high-quality care across the province</a:t>
          </a:r>
          <a:endParaRPr lang="en-US" sz="1800" b="1" kern="1200" dirty="0">
            <a:solidFill>
              <a:schemeClr val="tx1"/>
            </a:solidFill>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dirty="0"/>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2019-12-13</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dirty="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221336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347108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948898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3526481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1351460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1977153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hape 529"/>
          <p:cNvSpPr>
            <a:spLocks noGrp="1" noRot="1" noChangeAspect="1"/>
          </p:cNvSpPr>
          <p:nvPr>
            <p:ph type="sldImg"/>
          </p:nvPr>
        </p:nvSpPr>
        <p:spPr>
          <a:prstGeom prst="rect">
            <a:avLst/>
          </a:prstGeom>
        </p:spPr>
        <p:txBody>
          <a:bodyPr/>
          <a:lstStyle/>
          <a:p>
            <a:endParaRPr/>
          </a:p>
        </p:txBody>
      </p:sp>
      <p:sp>
        <p:nvSpPr>
          <p:cNvPr id="530" name="Shape 530"/>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a:t>Quality standards outline the </a:t>
            </a:r>
            <a:r>
              <a:rPr lang="en-US" sz="2400" b="1" baseline="0"/>
              <a:t>what</a:t>
            </a:r>
            <a:r>
              <a:rPr lang="en-US" sz="2400" baseline="0"/>
              <a:t> of care that should be delivered but are agnostic on </a:t>
            </a:r>
            <a:r>
              <a:rPr lang="en-US" sz="2400" b="1" baseline="0"/>
              <a:t>who</a:t>
            </a:r>
            <a:r>
              <a:rPr lang="en-US" sz="2400" baseline="0"/>
              <a:t> should be delivering it (unlike other CPGs, </a:t>
            </a:r>
            <a:r>
              <a:rPr lang="en-US" sz="2400" baseline="0" err="1"/>
              <a:t>BPGs</a:t>
            </a:r>
            <a:r>
              <a:rPr lang="en-US" sz="2400" baseline="0"/>
              <a:t>).</a:t>
            </a:r>
            <a:endPar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a:p>
          <a:p>
            <a:r>
              <a:rPr lang="en-CA" b="1"/>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Implementable</a:t>
            </a:r>
            <a:r>
              <a:rPr lang="en-US" sz="2800" b="0"/>
              <a:t>: </a:t>
            </a:r>
            <a:r>
              <a:rPr lang="en-US" sz="1200" kern="120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37463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1935261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CA" sz="1200" dirty="0">
                <a:effectLst/>
                <a:latin typeface="Arial"/>
                <a:ea typeface="Times New Roman" panose="02020603050405020304" pitchFamily="18" charset="0"/>
                <a:cs typeface="Arial"/>
              </a:rPr>
              <a:t>Although many of the statements may apply to them, this quality standard does not address</a:t>
            </a:r>
            <a:r>
              <a:rPr lang="en-CA" dirty="0">
                <a:latin typeface="Arial"/>
                <a:ea typeface="Times New Roman" panose="02020603050405020304" pitchFamily="18" charset="0"/>
                <a:cs typeface="Arial"/>
              </a:rPr>
              <a:t> the specifics of</a:t>
            </a:r>
            <a:r>
              <a:rPr lang="en-CA" sz="1200" dirty="0">
                <a:effectLst/>
                <a:latin typeface="Arial"/>
                <a:ea typeface="Times New Roman" panose="02020603050405020304" pitchFamily="18" charset="0"/>
                <a:cs typeface="Arial"/>
              </a:rPr>
              <a:t>:</a:t>
            </a:r>
            <a:r>
              <a:rPr lang="en-CA" dirty="0">
                <a:latin typeface="Arial"/>
                <a:ea typeface="Times New Roman" panose="02020603050405020304" pitchFamily="18" charset="0"/>
                <a:cs typeface="Arial"/>
              </a:rPr>
              <a:t>  </a:t>
            </a:r>
            <a:endParaRPr lang="en-CA" sz="12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CA" sz="1200" dirty="0">
                <a:effectLst/>
                <a:latin typeface="Arial"/>
                <a:ea typeface="Times New Roman" panose="02020603050405020304" pitchFamily="18" charset="0"/>
                <a:cs typeface="Arial"/>
              </a:rPr>
              <a:t> </a:t>
            </a:r>
          </a:p>
          <a:p>
            <a:pPr marL="342900" lvl="0" indent="-342900">
              <a:spcAft>
                <a:spcPts val="0"/>
              </a:spcAft>
              <a:buFont typeface="Symbol" panose="05050102010706020507" pitchFamily="18" charset="2"/>
              <a:buChar char=""/>
            </a:pPr>
            <a:r>
              <a:rPr lang="en-CA" sz="1200" dirty="0">
                <a:effectLst/>
                <a:latin typeface="Arial"/>
                <a:ea typeface="Times New Roman" panose="02020603050405020304" pitchFamily="18" charset="0"/>
                <a:cs typeface="Arial"/>
              </a:rPr>
              <a:t>Transitions between inpatient mental health settings and home</a:t>
            </a:r>
          </a:p>
          <a:p>
            <a:pPr marL="342900" lvl="0" indent="-342900">
              <a:spcAft>
                <a:spcPts val="0"/>
              </a:spcAft>
              <a:buFont typeface="Symbol" panose="05050102010706020507" pitchFamily="18" charset="2"/>
              <a:buChar char=""/>
            </a:pPr>
            <a:r>
              <a:rPr lang="en-CA" sz="1200" dirty="0">
                <a:effectLst/>
                <a:latin typeface="Arial"/>
                <a:ea typeface="Times New Roman" panose="02020603050405020304" pitchFamily="18" charset="0"/>
                <a:cs typeface="Arial"/>
              </a:rPr>
              <a:t>Transitions from the emergency department to home</a:t>
            </a:r>
          </a:p>
          <a:p>
            <a:pPr marL="342900" lvl="0" indent="-342900">
              <a:spcAft>
                <a:spcPts val="0"/>
              </a:spcAft>
              <a:buFont typeface="Symbol" panose="05050102010706020507" pitchFamily="18" charset="2"/>
              <a:buChar char=""/>
            </a:pPr>
            <a:r>
              <a:rPr lang="en-CA" sz="1200" dirty="0">
                <a:effectLst/>
                <a:latin typeface="Arial"/>
                <a:ea typeface="Times New Roman" panose="02020603050405020304" pitchFamily="18" charset="0"/>
                <a:cs typeface="Arial"/>
              </a:rPr>
              <a:t>Postnatal care for healthy, stable mothers and infants returning home</a:t>
            </a:r>
          </a:p>
          <a:p>
            <a:pPr marL="342900" indent="-342900">
              <a:spcAft>
                <a:spcPts val="0"/>
              </a:spcAft>
              <a:buFont typeface="Symbol" panose="05050102010706020507" pitchFamily="18" charset="2"/>
              <a:buChar char=""/>
            </a:pPr>
            <a:r>
              <a:rPr lang="en-CA" sz="1200" dirty="0">
                <a:effectLst/>
                <a:latin typeface="Arial"/>
                <a:ea typeface="Times New Roman" panose="02020603050405020304" pitchFamily="18" charset="0"/>
                <a:cs typeface="Arial"/>
              </a:rPr>
              <a:t>Patients with an Alternate Level of Care (ALC) designation</a:t>
            </a:r>
            <a:endParaRPr lang="en-CA" dirty="0">
              <a:latin typeface="Arial"/>
              <a:ea typeface="Times New Roman" panose="02020603050405020304" pitchFamily="18" charset="0"/>
              <a:cs typeface="Arial"/>
            </a:endParaRPr>
          </a:p>
          <a:p>
            <a:pPr>
              <a:spcAft>
                <a:spcPts val="0"/>
              </a:spcAft>
            </a:pPr>
            <a:endParaRPr lang="en-CA" dirty="0">
              <a:latin typeface="Arial"/>
              <a:ea typeface="Times New Roman" panose="02020603050405020304" pitchFamily="18" charset="0"/>
              <a:cs typeface="Arial"/>
            </a:endParaRPr>
          </a:p>
          <a:p>
            <a:pPr>
              <a:spcAft>
                <a:spcPts val="0"/>
              </a:spcAft>
            </a:pPr>
            <a:endParaRPr lang="en-CA" dirty="0">
              <a:latin typeface="Arial"/>
              <a:ea typeface="Times New Roman" panose="02020603050405020304" pitchFamily="18" charset="0"/>
              <a:cs typeface="Arial"/>
            </a:endParaRPr>
          </a:p>
          <a:p>
            <a:pPr>
              <a:spcAft>
                <a:spcPts val="0"/>
              </a:spcAft>
              <a:buFont typeface="Symbol" panose="05050102010706020507" pitchFamily="18" charset="2"/>
            </a:pPr>
            <a:r>
              <a:rPr lang="en-CA" dirty="0">
                <a:latin typeface="Arial"/>
                <a:ea typeface="Times New Roman" panose="02020603050405020304" pitchFamily="18" charset="0"/>
                <a:cs typeface="Arial"/>
              </a:rPr>
              <a:t>This quality standard does not address:</a:t>
            </a:r>
            <a:endParaRPr lang="en-CA" dirty="0">
              <a:latin typeface="Arial"/>
              <a:cs typeface="Arial"/>
            </a:endParaRPr>
          </a:p>
          <a:p>
            <a:pPr>
              <a:spcAft>
                <a:spcPts val="0"/>
              </a:spcAft>
              <a:buFont typeface="Symbol" panose="05050102010706020507" pitchFamily="18" charset="2"/>
            </a:pPr>
            <a:r>
              <a:rPr lang="en-CA" dirty="0">
                <a:latin typeface="Arial"/>
                <a:ea typeface="Times New Roman" panose="02020603050405020304" pitchFamily="18" charset="0"/>
                <a:cs typeface="Arial"/>
              </a:rPr>
              <a:t> </a:t>
            </a:r>
            <a:endParaRPr lang="en-CA" dirty="0">
              <a:latin typeface="Arial"/>
              <a:cs typeface="Arial"/>
            </a:endParaRPr>
          </a:p>
          <a:p>
            <a:pPr marL="342900" indent="-342900">
              <a:spcAft>
                <a:spcPts val="0"/>
              </a:spcAft>
              <a:buFont typeface="Symbol" panose="05050102010706020507" pitchFamily="18" charset="2"/>
              <a:buChar char=""/>
            </a:pPr>
            <a:r>
              <a:rPr lang="en-CA" sz="1200" dirty="0">
                <a:effectLst/>
                <a:latin typeface="Arial"/>
                <a:ea typeface="Times New Roman" panose="02020603050405020304" pitchFamily="18" charset="0"/>
                <a:cs typeface="Arial"/>
              </a:rPr>
              <a:t>Transitions from children’s to adults’ services</a:t>
            </a:r>
            <a:r>
              <a:rPr lang="en-CA" dirty="0">
                <a:latin typeface="Arial"/>
                <a:ea typeface="Times New Roman" panose="02020603050405020304" pitchFamily="18" charset="0"/>
                <a:cs typeface="Arial"/>
              </a:rPr>
              <a:t> </a:t>
            </a:r>
            <a:endParaRPr lang="en-CA" sz="1200" dirty="0">
              <a:effectLst/>
              <a:latin typeface="Arial" panose="020B0604020202020204" pitchFamily="34" charset="0"/>
              <a:ea typeface="Times New Roman" panose="02020603050405020304" pitchFamily="18" charset="0"/>
              <a:cs typeface="Arial"/>
            </a:endParaRPr>
          </a:p>
          <a:p>
            <a:pPr marL="342900" lvl="0" indent="-342900">
              <a:spcAft>
                <a:spcPts val="0"/>
              </a:spcAft>
              <a:buFont typeface="Symbol" panose="05050102010706020507" pitchFamily="18" charset="2"/>
              <a:buChar char=""/>
            </a:pPr>
            <a:r>
              <a:rPr lang="en-CA" sz="1200" dirty="0">
                <a:effectLst/>
                <a:latin typeface="Arial"/>
                <a:ea typeface="Times New Roman" panose="02020603050405020304" pitchFamily="18" charset="0"/>
                <a:cs typeface="Arial"/>
              </a:rPr>
              <a:t>Inter- and intra-hospital transitions</a:t>
            </a:r>
          </a:p>
          <a:p>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0363" indent="-360363">
              <a:lnSpc>
                <a:spcPct val="95000"/>
              </a:lnSpc>
              <a:spcAft>
                <a:spcPts val="600"/>
              </a:spcAft>
              <a:buFont typeface="Arial" panose="020B0604020202020204" pitchFamily="34" charset="0"/>
              <a:buChar char="•"/>
            </a:pPr>
            <a:r>
              <a:rPr lang="en-CA" sz="1600" b="1"/>
              <a:t>Provincial regions and disease agencies </a:t>
            </a:r>
            <a:r>
              <a:rPr lang="en-CA" sz="1600"/>
              <a:t>can use quality standards to measure health outcomes, hold health service providers accountable for delivering high-quality care, and inform regional improvement strategies.</a:t>
            </a:r>
            <a:endParaRPr lang="en-CA" sz="1600" b="1"/>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they can also incorporate the evidence-based statements into professional education.</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5592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7305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9566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1631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37</a:t>
            </a:fld>
            <a:endParaRPr lang="en-CA" altLang="en-US"/>
          </a:p>
        </p:txBody>
      </p:sp>
    </p:spTree>
    <p:extLst>
      <p:ext uri="{BB962C8B-B14F-4D97-AF65-F5344CB8AC3E}">
        <p14:creationId xmlns:p14="http://schemas.microsoft.com/office/powerpoint/2010/main" val="1481525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Transitions Between Hospital and Home Quality Standard Advisory Committee identified a set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In addition to the above provincially measurable indicators, each quality statement within this quality standard is accompanied by one or more indicators. </a:t>
            </a:r>
          </a:p>
          <a:p>
            <a:endPar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endParaRPr>
          </a:p>
          <a:p>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These indicators are intended to guide measurement of quality improvement efforts related to implementation of the statement. </a:t>
            </a:r>
            <a:endParaRPr lang="en-CA">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39</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Calibri" pitchFamily="68" charset="0"/>
                <a:ea typeface="MS PGothic" panose="020B0600070205080204" pitchFamily="34" charset="-128"/>
                <a:cs typeface="ＭＳ Ｐゴシック" pitchFamily="68" charset="-128"/>
              </a:rPr>
              <a:t>In this section, we list indicators that can be used to monitor the overall success of the standard provincially, given currently available data. If additional data sources are developed, other indicators could be added. </a:t>
            </a:r>
            <a:endParaRPr lang="en-CA" sz="1200" b="0" i="1" kern="1200">
              <a:solidFill>
                <a:schemeClr val="tx1"/>
              </a:solidFill>
              <a:effectLst/>
              <a:latin typeface="Calibri" pitchFamily="68" charset="0"/>
              <a:ea typeface="MS PGothic" panose="020B0600070205080204" pitchFamily="34" charset="-128"/>
              <a:cs typeface="ＭＳ Ｐゴシック" pitchFamily="68" charset="-128"/>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40</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41</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dirty="0">
                <a:latin typeface="Calibri"/>
                <a:ea typeface="MS PGothic"/>
                <a:cs typeface="Calibri"/>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dirty="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dirty="0">
                <a:latin typeface="Calibri"/>
                <a:ea typeface="MS PGothic"/>
                <a:cs typeface="Calibri"/>
              </a:rPr>
              <a:t>Each quality standard is accompanied by: </a:t>
            </a:r>
            <a:endParaRPr lang="en-CA" sz="1800" dirty="0">
              <a:cs typeface="Calibri"/>
            </a:endParaRPr>
          </a:p>
          <a:p>
            <a:pPr marL="742950" lvl="1" indent="-285750">
              <a:buFont typeface="Arial" panose="020B0604020202020204" pitchFamily="34" charset="0"/>
              <a:buChar char="•"/>
            </a:pPr>
            <a:r>
              <a:rPr lang="en-CA" sz="1800" i="1" dirty="0">
                <a:latin typeface="Calibri"/>
                <a:ea typeface="MS PGothic"/>
                <a:cs typeface="Calibri"/>
              </a:rPr>
              <a:t>A patient conversation guide </a:t>
            </a:r>
          </a:p>
          <a:p>
            <a:pPr marL="742950" lvl="1" indent="-285750">
              <a:buFont typeface="Arial" panose="020B0604020202020204" pitchFamily="34" charset="0"/>
              <a:buChar char="•"/>
            </a:pPr>
            <a:r>
              <a:rPr lang="en-CA" sz="1800" i="1" dirty="0">
                <a:latin typeface="Calibri"/>
                <a:ea typeface="MS PGothic"/>
                <a:cs typeface="Calibri"/>
              </a:rPr>
              <a:t>Recommendations for adoption (note: this is included within the quality standard, </a:t>
            </a:r>
            <a:r>
              <a:rPr lang="en-US" sz="1800" i="1" dirty="0">
                <a:latin typeface="Calibri"/>
                <a:ea typeface="MS PGothic"/>
                <a:cs typeface="Calibri"/>
              </a:rPr>
              <a:t>Appendix 1: How the Health Care System Can Support Implementation)</a:t>
            </a:r>
            <a:r>
              <a:rPr lang="en-CA" sz="1800" i="1" dirty="0">
                <a:latin typeface="Calibri"/>
                <a:ea typeface="MS PGothic"/>
                <a:cs typeface="Calibri"/>
              </a:rPr>
              <a:t> </a:t>
            </a:r>
          </a:p>
          <a:p>
            <a:pPr marL="742950" lvl="1" indent="-285750">
              <a:buFont typeface="Arial" panose="020B0604020202020204" pitchFamily="34" charset="0"/>
              <a:buChar char="•"/>
            </a:pPr>
            <a:r>
              <a:rPr lang="en-CA" sz="1800" i="1" dirty="0">
                <a:latin typeface="Calibri"/>
                <a:ea typeface="MS PGothic"/>
                <a:cs typeface="Calibri"/>
              </a:rPr>
              <a:t>A getting started guide</a:t>
            </a:r>
          </a:p>
          <a:p>
            <a:pPr marL="742950" lvl="1" indent="-285750">
              <a:buFont typeface="Arial" panose="020B0604020202020204" pitchFamily="34" charset="0"/>
              <a:buChar char="•"/>
            </a:pPr>
            <a:r>
              <a:rPr lang="en-CA" sz="1800" i="1" dirty="0">
                <a:latin typeface="Calibri"/>
                <a:ea typeface="MS PGothic"/>
                <a:cs typeface="Calibri"/>
              </a:rPr>
              <a:t>Data tables</a:t>
            </a:r>
            <a:endParaRPr lang="en-CA" sz="1800" i="1" dirty="0">
              <a:cs typeface="Calibri"/>
            </a:endParaRPr>
          </a:p>
          <a:p>
            <a:pPr marL="742950" lvl="1" indent="-285750">
              <a:buFont typeface="Arial" panose="020B0604020202020204" pitchFamily="34" charset="0"/>
              <a:buChar char="•"/>
            </a:pPr>
            <a:r>
              <a:rPr lang="en-CA" sz="1800" i="1" dirty="0">
                <a:latin typeface="Calibri"/>
                <a:ea typeface="MS PGothic"/>
                <a:cs typeface="Calibri"/>
              </a:rPr>
              <a:t>A measurement guide</a:t>
            </a:r>
          </a:p>
          <a:p>
            <a:pPr marL="285750" indent="-285750">
              <a:buFont typeface="Arial" panose="020B0604020202020204" pitchFamily="34" charset="0"/>
              <a:buChar char="•"/>
            </a:pPr>
            <a:r>
              <a:rPr lang="en-CA" sz="1800" dirty="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t>Every quality standard includes a plain language summary for patients,</a:t>
            </a:r>
            <a:r>
              <a:rPr lang="en-CA" b="0" baseline="0"/>
              <a:t> families, </a:t>
            </a:r>
            <a:r>
              <a:rPr lang="en-CA" b="0"/>
              <a:t>caregivers, and the public called the </a:t>
            </a:r>
            <a:r>
              <a:rPr lang="en-CA" b="1"/>
              <a:t>patient conversation guide.</a:t>
            </a:r>
          </a:p>
          <a:p>
            <a:endParaRPr lang="en-US" baseline="0"/>
          </a:p>
          <a:p>
            <a:r>
              <a:rPr lang="en-US" b="1" baseline="0"/>
              <a:t>Patient engagement in quality standards: </a:t>
            </a:r>
          </a:p>
          <a:p>
            <a:pPr marL="171450" indent="-171450">
              <a:buFont typeface="Arial" panose="020B0604020202020204" pitchFamily="34" charset="0"/>
              <a:buChar char="•"/>
            </a:pPr>
            <a:r>
              <a:rPr lang="en-CA" sz="1200"/>
              <a:t>Membership on advisory committees</a:t>
            </a:r>
          </a:p>
          <a:p>
            <a:pPr marL="171450" indent="-171450">
              <a:buFont typeface="Arial" panose="020B0604020202020204" pitchFamily="34" charset="0"/>
              <a:buChar char="•"/>
            </a:pPr>
            <a:r>
              <a:rPr lang="en-CA" sz="1200"/>
              <a:t>Focus groups and key informant interviews on topic specific content (when necessary)</a:t>
            </a:r>
          </a:p>
          <a:p>
            <a:pPr marL="171450" indent="-171450">
              <a:buFont typeface="Arial" panose="020B0604020202020204" pitchFamily="34" charset="0"/>
              <a:buChar char="•"/>
            </a:pPr>
            <a:r>
              <a:rPr lang="en-CA" sz="1200"/>
              <a:t>Public comment period for each quality standard</a:t>
            </a:r>
          </a:p>
          <a:p>
            <a:pPr marL="171450" indent="-171450">
              <a:buFont typeface="Arial" panose="020B0604020202020204" pitchFamily="34" charset="0"/>
              <a:buChar char="•"/>
            </a:pPr>
            <a:r>
              <a:rPr lang="en-CA" sz="1200"/>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As many aspects of the quality standard represent care that can and should be made available today, it is recognized that there are larger systemic barriers that may impede care delivery as per the standard.  T</a:t>
            </a:r>
            <a:r>
              <a:rPr lang="en-CA" sz="1200" b="0" i="0" kern="1200">
                <a:solidFill>
                  <a:schemeClr val="tx1"/>
                </a:solidFill>
                <a:effectLst/>
                <a:latin typeface="Calibri" pitchFamily="68" charset="0"/>
                <a:ea typeface="MS PGothic" panose="020B0600070205080204" pitchFamily="34" charset="-128"/>
                <a:cs typeface="ＭＳ Ｐゴシック" pitchFamily="68" charset="-128"/>
              </a:rPr>
              <a:t>his document summarizes the system-wide and regional requirements that are needed to help health care professionals and organizations meet these standards and the time horizon expected to resolve these barriers.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7" name="Rectangle 6"/>
          <p:cNvSpPr/>
          <p:nvPr userDrawn="1"/>
        </p:nvSpPr>
        <p:spPr bwMode="auto">
          <a:xfrm>
            <a:off x="0" y="278924"/>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12/13/19</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a:xfrm>
            <a:off x="390798" y="6442590"/>
            <a:ext cx="2813050" cy="24447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lvl1pPr>
              <a:defRPr>
                <a:solidFill>
                  <a:srgbClr val="047BC1"/>
                </a:solidFill>
              </a:defRPr>
            </a:lvl1pPr>
          </a:lstStyle>
          <a:p>
            <a:fld id="{B869D1F6-CCE9-2E47-9A77-EEFFC8AF0AA6}" type="slidenum">
              <a:rPr lang="en-US" smtClean="0"/>
              <a:pPr/>
              <a:t>‹#›</a:t>
            </a:fld>
            <a:endParaRPr lang="en-US" dirty="0"/>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chemeClr val="tx1"/>
                </a:solidFill>
              </a:defRPr>
            </a:lvl1pPr>
          </a:lstStyle>
          <a:p>
            <a:r>
              <a:rPr lang="en-US" dirty="0"/>
              <a:t>Click to edit Master title style</a:t>
            </a:r>
            <a:endParaRPr lang="en-CA" dirty="0"/>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chemeClr val="tx1"/>
                </a:solidFill>
              </a:defRPr>
            </a:lvl1pPr>
          </a:lstStyle>
          <a:p>
            <a:r>
              <a:rPr lang="en-US" dirty="0"/>
              <a:t>Click to edit Master title style</a:t>
            </a:r>
            <a:endParaRPr lang="en-CA" dirty="0"/>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8923"/>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chemeClr val="tx1"/>
                </a:solidFill>
              </a:defRPr>
            </a:lvl1pPr>
          </a:lstStyle>
          <a:p>
            <a:r>
              <a:rPr lang="en-US" dirty="0"/>
              <a:t>Click to edit Master title style</a:t>
            </a:r>
            <a:endParaRPr lang="en-CA" dirty="0"/>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chemeClr val="tx1"/>
                </a:solidFill>
              </a:defRPr>
            </a:lvl1pPr>
          </a:lstStyle>
          <a:p>
            <a:r>
              <a:rPr lang="en-US" dirty="0"/>
              <a:t>Click to edit Master title style</a:t>
            </a:r>
            <a:endParaRPr lang="en-CA" dirty="0"/>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B2E3"/>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p:blipFill>
        <p:spPr>
          <a:xfrm>
            <a:off x="732" y="518"/>
            <a:ext cx="9175333" cy="6919604"/>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rcRect/>
          <a:stretch/>
        </p:blipFill>
        <p:spPr>
          <a:xfrm>
            <a:off x="0" y="515"/>
            <a:ext cx="9143998" cy="6895972"/>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chemeClr val="tx1"/>
                </a:solidFill>
              </a:defRPr>
            </a:lvl1pPr>
          </a:lstStyle>
          <a:p>
            <a:r>
              <a:rPr lang="en-US" dirty="0"/>
              <a:t>Click to edit Master title style</a:t>
            </a:r>
            <a:endParaRPr lang="en-CA" dirty="0"/>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chemeClr val="tx1"/>
                </a:solidFill>
              </a:defRPr>
            </a:lvl1pPr>
          </a:lstStyle>
          <a:p>
            <a:r>
              <a:rPr lang="en-US" dirty="0"/>
              <a:t>Click to edit Master title style</a:t>
            </a:r>
            <a:endParaRPr lang="en-CA" dirty="0"/>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chemeClr val="tx1"/>
                </a:solidFill>
              </a:defRPr>
            </a:lvl1pPr>
          </a:lstStyle>
          <a:p>
            <a:r>
              <a:rPr lang="en-US" dirty="0"/>
              <a:t>Click to edit Master title style</a:t>
            </a:r>
            <a:endParaRPr lang="en-CA" dirty="0"/>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tx1"/>
                </a:solidFill>
              </a:defRPr>
            </a:lvl1pPr>
          </a:lstStyle>
          <a:p>
            <a:r>
              <a:rPr lang="en-US" dirty="0"/>
              <a:t>Click to edit Master title style</a:t>
            </a:r>
            <a:endParaRPr lang="en-CA" dirty="0"/>
          </a:p>
        </p:txBody>
      </p:sp>
    </p:spTree>
    <p:extLst>
      <p:ext uri="{BB962C8B-B14F-4D97-AF65-F5344CB8AC3E}">
        <p14:creationId xmlns:p14="http://schemas.microsoft.com/office/powerpoint/2010/main" val="1280466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dirty="0"/>
              <a:t>Click to edit Master title style</a:t>
            </a:r>
            <a:endParaRPr lang="en-CA" dirty="0"/>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B2E3"/>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7" name="Rectangle 6"/>
          <p:cNvSpPr/>
          <p:nvPr userDrawn="1"/>
        </p:nvSpPr>
        <p:spPr bwMode="auto">
          <a:xfrm>
            <a:off x="0" y="274638"/>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tx1"/>
                </a:solidFill>
              </a:defRPr>
            </a:lvl1pPr>
          </a:lstStyle>
          <a:p>
            <a:r>
              <a:rPr lang="en-US" dirty="0"/>
              <a:t>Click to edit Master title style</a:t>
            </a:r>
            <a:endParaRPr lang="en-CA" dirty="0"/>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chemeClr val="tx1"/>
                </a:solidFill>
              </a:defRPr>
            </a:lvl1pPr>
          </a:lstStyle>
          <a:p>
            <a:r>
              <a:rPr lang="en-US" dirty="0"/>
              <a:t>Click to edit Master title style</a:t>
            </a:r>
            <a:endParaRPr lang="en-CA" dirty="0"/>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chemeClr val="tx1"/>
                </a:solidFill>
              </a:defRPr>
            </a:lvl1pPr>
          </a:lstStyle>
          <a:p>
            <a:r>
              <a:rPr lang="en-US" dirty="0"/>
              <a:t>Click to edit Master title style</a:t>
            </a:r>
            <a:endParaRPr lang="en-CA" dirty="0"/>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47BC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chemeClr val="tx1"/>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B2E3"/>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47BC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chemeClr val="tx1"/>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47BC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chemeClr val="tx1"/>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47BC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chemeClr val="tx1"/>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B2E3"/>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2.emf"/><Relationship Id="rId5" Type="http://schemas.openxmlformats.org/officeDocument/2006/relationships/image" Target="../media/image21.jpg"/><Relationship Id="rId4" Type="http://schemas.openxmlformats.org/officeDocument/2006/relationships/image" Target="../media/image20.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35.png"/><Relationship Id="rId4" Type="http://schemas.openxmlformats.org/officeDocument/2006/relationships/hyperlink" Target="https://quorum.hqontario.ca/en/Home/Posts?tags=quality+standards+adoption"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hyperlink" Target="https://www.cihi.ca/en/quick-stat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9.sv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hqontario.ca/System-Performance/Home-Care-Performance/Wait-Times-For-Home-Care-Services" TargetMode="Externa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24.jp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4.xml"/><Relationship Id="rId7"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3.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5DB51-B068-7A43-9410-EE92A235A1C7}"/>
              </a:ext>
            </a:extLst>
          </p:cNvPr>
          <p:cNvPicPr>
            <a:picLocks noChangeAspect="1"/>
          </p:cNvPicPr>
          <p:nvPr/>
        </p:nvPicPr>
        <p:blipFill>
          <a:blip r:embed="rId4"/>
          <a:srcRect/>
          <a:stretch/>
        </p:blipFill>
        <p:spPr>
          <a:xfrm>
            <a:off x="3800558" y="1727233"/>
            <a:ext cx="5343442" cy="5130768"/>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nvSpPr>
        <p:spPr>
          <a:xfrm>
            <a:off x="332191" y="1614409"/>
            <a:ext cx="6187767" cy="1862048"/>
          </a:xfrm>
          <a:prstGeom prst="rect">
            <a:avLst/>
          </a:prstGeom>
          <a:noFill/>
        </p:spPr>
        <p:txBody>
          <a:bodyPr wrap="square" rtlCol="0" anchor="t">
            <a:spAutoFit/>
          </a:bodyPr>
          <a:lstStyle/>
          <a:p>
            <a:pPr>
              <a:lnSpc>
                <a:spcPts val="4560"/>
              </a:lnSpc>
            </a:pPr>
            <a:r>
              <a:rPr lang="en-US" sz="4800" u="none" dirty="0">
                <a:latin typeface="Arial"/>
                <a:ea typeface="Helvetica Neue Light" panose="02000403000000020004" pitchFamily="2" charset="0"/>
                <a:cs typeface="Arial"/>
              </a:rPr>
              <a:t>Transitions Between Hospital and Home </a:t>
            </a:r>
          </a:p>
          <a:p>
            <a:pPr>
              <a:lnSpc>
                <a:spcPts val="4560"/>
              </a:lnSpc>
            </a:pPr>
            <a:r>
              <a:rPr lang="en-US" sz="4800" u="none" dirty="0">
                <a:latin typeface="Arial"/>
                <a:ea typeface="Helvetica Neue Light" panose="02000403000000020004" pitchFamily="2" charset="0"/>
                <a:cs typeface="Arial"/>
              </a:rPr>
              <a:t>Quality Standard</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333225" y="3727646"/>
            <a:ext cx="4864417"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260"/>
              </a:lnSpc>
            </a:pPr>
            <a:r>
              <a:rPr lang="en-US" altLang="en-US" sz="2000" u="none" spc="80" dirty="0">
                <a:latin typeface="Arial"/>
                <a:ea typeface="MS PGothic"/>
                <a:cs typeface="Arial"/>
              </a:rPr>
              <a:t>Guiding evidence-based care for people of all ages living in Ontario</a:t>
            </a:r>
          </a:p>
        </p:txBody>
      </p:sp>
      <p:cxnSp>
        <p:nvCxnSpPr>
          <p:cNvPr id="5" name="Straight Connector 4">
            <a:extLst>
              <a:ext uri="{FF2B5EF4-FFF2-40B4-BE49-F238E27FC236}">
                <a16:creationId xmlns:a16="http://schemas.microsoft.com/office/drawing/2014/main" id="{B1749A1D-A975-0D46-926E-2C6B37486C84}"/>
              </a:ext>
            </a:extLst>
          </p:cNvPr>
          <p:cNvCxnSpPr>
            <a:cxnSpLocks/>
          </p:cNvCxnSpPr>
          <p:nvPr/>
        </p:nvCxnSpPr>
        <p:spPr bwMode="auto">
          <a:xfrm>
            <a:off x="464831" y="3593433"/>
            <a:ext cx="4107169" cy="0"/>
          </a:xfrm>
          <a:prstGeom prst="line">
            <a:avLst/>
          </a:prstGeom>
          <a:solidFill>
            <a:srgbClr val="FFFF00"/>
          </a:solidFill>
          <a:ln w="66675" cap="flat" cmpd="sng" algn="ctr">
            <a:solidFill>
              <a:srgbClr val="00B2E3"/>
            </a:solidFill>
            <a:prstDash val="solid"/>
            <a:round/>
            <a:headEnd type="none" w="med" len="med"/>
            <a:tailEnd type="none" w="med" len="med"/>
          </a:ln>
          <a:effectLst/>
        </p:spPr>
      </p:cxnSp>
      <p:pic>
        <p:nvPicPr>
          <p:cNvPr id="10" name="Picture 9">
            <a:extLst>
              <a:ext uri="{FF2B5EF4-FFF2-40B4-BE49-F238E27FC236}">
                <a16:creationId xmlns:a16="http://schemas.microsoft.com/office/drawing/2014/main" id="{23EE8BA2-F58F-E44D-81F1-CCA05B6A5C83}"/>
              </a:ext>
            </a:extLst>
          </p:cNvPr>
          <p:cNvPicPr>
            <a:picLocks noChangeAspect="1"/>
          </p:cNvPicPr>
          <p:nvPr/>
        </p:nvPicPr>
        <p:blipFill>
          <a:blip r:embed="rId5"/>
          <a:srcRect/>
          <a:stretch/>
        </p:blipFill>
        <p:spPr>
          <a:xfrm>
            <a:off x="203868" y="5830973"/>
            <a:ext cx="2539332" cy="866839"/>
          </a:xfrm>
          <a:prstGeom prst="rect">
            <a:avLst/>
          </a:prstGeom>
        </p:spPr>
      </p:pic>
      <p:pic>
        <p:nvPicPr>
          <p:cNvPr id="11" name="Picture 10">
            <a:extLst>
              <a:ext uri="{FF2B5EF4-FFF2-40B4-BE49-F238E27FC236}">
                <a16:creationId xmlns:a16="http://schemas.microsoft.com/office/drawing/2014/main" id="{0A32EF4B-33BF-DC48-9BFB-122326E6FD66}"/>
              </a:ext>
            </a:extLst>
          </p:cNvPr>
          <p:cNvPicPr>
            <a:picLocks noChangeAspect="1"/>
          </p:cNvPicPr>
          <p:nvPr/>
        </p:nvPicPr>
        <p:blipFill>
          <a:blip r:embed="rId6"/>
          <a:stretch>
            <a:fillRect/>
          </a:stretch>
        </p:blipFill>
        <p:spPr>
          <a:xfrm>
            <a:off x="418783" y="423495"/>
            <a:ext cx="822317" cy="822317"/>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Quality Standards:</a:t>
            </a:r>
            <a:br>
              <a:rPr lang="en-US" dirty="0">
                <a:highlight>
                  <a:srgbClr val="FFFF00"/>
                </a:highlight>
              </a:rPr>
            </a:br>
            <a:r>
              <a:rPr lang="en-US" dirty="0"/>
              <a:t>Quorum</a:t>
            </a:r>
          </a:p>
        </p:txBody>
      </p:sp>
      <p:sp>
        <p:nvSpPr>
          <p:cNvPr id="5" name="Content Placeholder 4"/>
          <p:cNvSpPr>
            <a:spLocks noGrp="1"/>
          </p:cNvSpPr>
          <p:nvPr>
            <p:ph idx="4294967295"/>
          </p:nvPr>
        </p:nvSpPr>
        <p:spPr>
          <a:xfrm>
            <a:off x="306281" y="1584153"/>
            <a:ext cx="3233332" cy="3715816"/>
          </a:xfrm>
        </p:spPr>
        <p:txBody>
          <a:bodyPr/>
          <a:lstStyle/>
          <a:p>
            <a:pPr marL="0" indent="0">
              <a:buNone/>
            </a:pPr>
            <a:r>
              <a:rPr lang="en-US" sz="1800" b="1"/>
              <a:t>Quorum </a:t>
            </a:r>
            <a:r>
              <a:rPr lang="en-CA" sz="1800"/>
              <a:t>is an online community dedicated to improving the quality of health care in Ontario. </a:t>
            </a:r>
            <a:br>
              <a:rPr lang="en-CA" sz="1800"/>
            </a:br>
            <a:endParaRPr lang="en-CA" sz="1800"/>
          </a:p>
          <a:p>
            <a:pPr marL="0" indent="0">
              <a:buNone/>
            </a:pPr>
            <a:r>
              <a:rPr lang="en-CA" sz="1800"/>
              <a:t>The </a:t>
            </a:r>
            <a:r>
              <a:rPr lang="en-CA" sz="1800" b="1"/>
              <a:t>Quality Standards Adoption Series </a:t>
            </a:r>
            <a:r>
              <a:rPr lang="en-CA" sz="1800"/>
              <a:t>highlights efforts in the field to implement changes and close gaps in care related to quality standard topics. </a:t>
            </a:r>
          </a:p>
          <a:p>
            <a:pPr marL="0" indent="0">
              <a:buNone/>
            </a:pPr>
            <a:endParaRPr lang="en-CA" sz="1800"/>
          </a:p>
          <a:p>
            <a:pPr marL="0" indent="0">
              <a:buNone/>
            </a:pPr>
            <a:endParaRPr lang="en-CA" sz="1800"/>
          </a:p>
        </p:txBody>
      </p:sp>
      <p:sp>
        <p:nvSpPr>
          <p:cNvPr id="8" name="TextBox 7"/>
          <p:cNvSpPr txBox="1"/>
          <p:nvPr/>
        </p:nvSpPr>
        <p:spPr>
          <a:xfrm>
            <a:off x="306281" y="5443575"/>
            <a:ext cx="8704075" cy="646331"/>
          </a:xfrm>
          <a:prstGeom prst="rect">
            <a:avLst/>
          </a:prstGeom>
          <a:noFill/>
        </p:spPr>
        <p:txBody>
          <a:bodyPr wrap="square" rtlCol="0">
            <a:spAutoFit/>
          </a:bodyPr>
          <a:lstStyle/>
          <a:p>
            <a:pPr marL="0" indent="0">
              <a:buNone/>
            </a:pPr>
            <a:r>
              <a:rPr lang="en-CA" sz="1800" u="none" dirty="0"/>
              <a:t>Visit the </a:t>
            </a:r>
            <a:r>
              <a:rPr lang="en-CA" sz="1800" u="none" dirty="0">
                <a:solidFill>
                  <a:srgbClr val="047BC1"/>
                </a:solidFill>
                <a:hlinkClick r:id="rId4">
                  <a:extLst>
                    <a:ext uri="{A12FA001-AC4F-418D-AE19-62706E023703}">
                      <ahyp:hlinkClr xmlns:ahyp="http://schemas.microsoft.com/office/drawing/2018/hyperlinkcolor" val="tx"/>
                    </a:ext>
                  </a:extLst>
                </a:hlinkClick>
              </a:rPr>
              <a:t>Quality Standards Adoption Series</a:t>
            </a:r>
            <a:r>
              <a:rPr lang="en-CA" sz="1800" u="none" dirty="0">
                <a:solidFill>
                  <a:srgbClr val="047BC1"/>
                </a:solidFill>
              </a:rPr>
              <a:t> </a:t>
            </a:r>
            <a:r>
              <a:rPr lang="en-CA" sz="1800" u="none" dirty="0"/>
              <a:t>on Quorum to learn how organizations are implementing 	quality standards.</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nvPicPr>
        <p:blipFill rotWithShape="1">
          <a:blip r:embed="rId5"/>
          <a:srcRect l="2862" t="2909" r="12466" b="2930"/>
          <a:stretch/>
        </p:blipFill>
        <p:spPr>
          <a:xfrm>
            <a:off x="3761958" y="1179290"/>
            <a:ext cx="5075761" cy="37158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1800"/>
              <a:t>The </a:t>
            </a:r>
            <a:r>
              <a:rPr lang="en-US" sz="1800" b="1"/>
              <a:t>measurement guide </a:t>
            </a:r>
            <a:r>
              <a:rPr lang="en-US" sz="1800"/>
              <a:t>has two dedicated sections:</a:t>
            </a:r>
          </a:p>
          <a:p>
            <a:pPr lvl="0"/>
            <a:r>
              <a:rPr lang="en-US" sz="1800" b="1"/>
              <a:t>Local measurement:</a:t>
            </a:r>
            <a:r>
              <a:rPr lang="en-US" sz="1800"/>
              <a:t> what you can do to assess the quality of care that you provide locally</a:t>
            </a:r>
          </a:p>
          <a:p>
            <a:pPr lvl="0"/>
            <a:r>
              <a:rPr lang="en-US" sz="1800" b="1"/>
              <a:t>Provincial measurement:</a:t>
            </a:r>
            <a:r>
              <a:rPr lang="en-US" sz="1800"/>
              <a:t> how we can measure the success of the quality standard on a provincial level</a:t>
            </a:r>
          </a:p>
          <a:p>
            <a:pPr marL="0" indent="0">
              <a:buNone/>
            </a:pPr>
            <a:endParaRPr lang="en-US" sz="1800"/>
          </a:p>
        </p:txBody>
      </p:sp>
      <p:pic>
        <p:nvPicPr>
          <p:cNvPr id="6" name="Picture 5">
            <a:extLst>
              <a:ext uri="{FF2B5EF4-FFF2-40B4-BE49-F238E27FC236}">
                <a16:creationId xmlns:a16="http://schemas.microsoft.com/office/drawing/2014/main" id="{7219D4AF-7CC5-3446-B9FB-0EB9FD3934A3}"/>
              </a:ext>
            </a:extLst>
          </p:cNvPr>
          <p:cNvPicPr>
            <a:picLocks noChangeAspect="1"/>
          </p:cNvPicPr>
          <p:nvPr/>
        </p:nvPicPr>
        <p:blipFill>
          <a:blip r:embed="rId4"/>
          <a:srcRect/>
          <a:stretch/>
        </p:blipFill>
        <p:spPr>
          <a:xfrm>
            <a:off x="5203953" y="1440547"/>
            <a:ext cx="3465767" cy="4485111"/>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800" b="0"/>
              <a:t>Quality Standards:</a:t>
            </a:r>
            <a:br>
              <a:rPr lang="en-US">
                <a:highlight>
                  <a:srgbClr val="FFFF00"/>
                </a:highlight>
              </a:rPr>
            </a:br>
            <a:r>
              <a:rPr lang="en-US"/>
              <a:t>Data Tables</a:t>
            </a:r>
          </a:p>
        </p:txBody>
      </p:sp>
      <p:sp>
        <p:nvSpPr>
          <p:cNvPr id="5" name="Content Placeholder 4"/>
          <p:cNvSpPr>
            <a:spLocks noGrp="1"/>
          </p:cNvSpPr>
          <p:nvPr>
            <p:ph idx="4294967295"/>
          </p:nvPr>
        </p:nvSpPr>
        <p:spPr>
          <a:xfrm>
            <a:off x="306281" y="1868238"/>
            <a:ext cx="3804975" cy="3715816"/>
          </a:xfrm>
        </p:spPr>
        <p:txBody>
          <a:bodyPr/>
          <a:lstStyle/>
          <a:p>
            <a:pPr marL="0" indent="0">
              <a:buNone/>
            </a:pPr>
            <a:r>
              <a:rPr lang="en-US" sz="1800" b="1"/>
              <a:t>Data tables </a:t>
            </a:r>
            <a:r>
              <a:rPr lang="en-CA" sz="1800"/>
              <a:t>can be used to examine variations in indicator results across the province. They include data on key indicators:</a:t>
            </a:r>
          </a:p>
          <a:p>
            <a:pPr>
              <a:buFontTx/>
              <a:buChar char="-"/>
            </a:pPr>
            <a:r>
              <a:rPr lang="en-CA" sz="1800"/>
              <a:t>Over time for Ontario</a:t>
            </a:r>
          </a:p>
          <a:p>
            <a:pPr>
              <a:buFontTx/>
              <a:buChar char="-"/>
            </a:pPr>
            <a:r>
              <a:rPr lang="en-CA" sz="1800"/>
              <a:t>Across regions in Ontario</a:t>
            </a:r>
          </a:p>
          <a:p>
            <a:pPr>
              <a:buFontTx/>
              <a:buChar char="-"/>
            </a:pPr>
            <a:r>
              <a:rPr lang="en-CA" sz="1800"/>
              <a:t>For specific measures of equity (age, sex, rurality, and household income)</a:t>
            </a:r>
            <a:endParaRPr lang="en-US" sz="1800"/>
          </a:p>
        </p:txBody>
      </p:sp>
      <p:pic>
        <p:nvPicPr>
          <p:cNvPr id="9" name="Picture 9" descr="A screenshot of a social media post&#10;&#10;Description generated with very high confidence">
            <a:extLst>
              <a:ext uri="{FF2B5EF4-FFF2-40B4-BE49-F238E27FC236}">
                <a16:creationId xmlns:a16="http://schemas.microsoft.com/office/drawing/2014/main" id="{0D70A8A1-7BBD-4412-8FB0-A8B74B4D3B89}"/>
              </a:ext>
            </a:extLst>
          </p:cNvPr>
          <p:cNvPicPr>
            <a:picLocks noChangeAspect="1"/>
          </p:cNvPicPr>
          <p:nvPr/>
        </p:nvPicPr>
        <p:blipFill>
          <a:blip r:embed="rId4"/>
          <a:stretch>
            <a:fillRect/>
          </a:stretch>
        </p:blipFill>
        <p:spPr>
          <a:xfrm>
            <a:off x="4195482" y="2118931"/>
            <a:ext cx="4598894" cy="1992607"/>
          </a:xfrm>
          <a:prstGeom prst="rect">
            <a:avLst/>
          </a:prstGeom>
          <a:effectLst>
            <a:outerShdw blurRad="279400" dist="50800" dir="5400000" sx="98000" sy="98000" algn="ctr" rotWithShape="0">
              <a:srgbClr val="000000">
                <a:alpha val="59000"/>
              </a:srgb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04" y="2074380"/>
            <a:ext cx="8828585" cy="1969761"/>
          </a:xfrm>
        </p:spPr>
        <p:txBody>
          <a:bodyPr/>
          <a:lstStyle/>
          <a:p>
            <a:r>
              <a:rPr lang="en-US" dirty="0">
                <a:solidFill>
                  <a:schemeClr val="tx1"/>
                </a:solidFill>
              </a:rPr>
              <a:t>Why </a:t>
            </a:r>
            <a:r>
              <a:rPr lang="en-CA" dirty="0">
                <a:solidFill>
                  <a:schemeClr val="tx1"/>
                </a:solidFill>
              </a:rPr>
              <a:t>Do We Need a Quality Standard for Transitions Between Hospital and Home? </a:t>
            </a:r>
            <a:br>
              <a:rPr lang="en-US" dirty="0">
                <a:solidFill>
                  <a:schemeClr val="tx1"/>
                </a:solidFill>
                <a:latin typeface="MS PGothic"/>
              </a:rPr>
            </a:br>
            <a:endParaRPr lang="en-US" dirty="0">
              <a:solidFill>
                <a:schemeClr val="tx1"/>
              </a:solidFill>
            </a:endParaRPr>
          </a:p>
        </p:txBody>
      </p:sp>
      <p:cxnSp>
        <p:nvCxnSpPr>
          <p:cNvPr id="4" name="Straight Connector 3">
            <a:extLst>
              <a:ext uri="{FF2B5EF4-FFF2-40B4-BE49-F238E27FC236}">
                <a16:creationId xmlns:a16="http://schemas.microsoft.com/office/drawing/2014/main" id="{842AD89C-F99C-F449-BE79-DFDD74CBE15D}"/>
              </a:ext>
            </a:extLst>
          </p:cNvPr>
          <p:cNvCxnSpPr>
            <a:cxnSpLocks/>
          </p:cNvCxnSpPr>
          <p:nvPr/>
        </p:nvCxnSpPr>
        <p:spPr bwMode="auto">
          <a:xfrm>
            <a:off x="464831" y="4208574"/>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FE262E3-AA21-4886-962C-1DD184F84A78}"/>
              </a:ext>
            </a:extLst>
          </p:cNvPr>
          <p:cNvGrpSpPr/>
          <p:nvPr/>
        </p:nvGrpSpPr>
        <p:grpSpPr>
          <a:xfrm>
            <a:off x="2984359" y="118048"/>
            <a:ext cx="6018963" cy="6039061"/>
            <a:chOff x="3044648" y="241158"/>
            <a:chExt cx="6018963" cy="6039061"/>
          </a:xfrm>
        </p:grpSpPr>
        <p:pic>
          <p:nvPicPr>
            <p:cNvPr id="5" name="Picture 4">
              <a:extLst>
                <a:ext uri="{FF2B5EF4-FFF2-40B4-BE49-F238E27FC236}">
                  <a16:creationId xmlns:a16="http://schemas.microsoft.com/office/drawing/2014/main" id="{7170ED5C-6D98-4387-ADAB-775A715E0F4A}"/>
                </a:ext>
              </a:extLst>
            </p:cNvPr>
            <p:cNvPicPr>
              <a:picLocks noChangeAspect="1"/>
            </p:cNvPicPr>
            <p:nvPr/>
          </p:nvPicPr>
          <p:blipFill>
            <a:blip r:embed="rId3"/>
            <a:stretch>
              <a:fillRect/>
            </a:stretch>
          </p:blipFill>
          <p:spPr>
            <a:xfrm>
              <a:off x="3044648" y="241158"/>
              <a:ext cx="6018963" cy="6039061"/>
            </a:xfrm>
            <a:prstGeom prst="rect">
              <a:avLst/>
            </a:prstGeom>
          </p:spPr>
        </p:pic>
        <p:cxnSp>
          <p:nvCxnSpPr>
            <p:cNvPr id="12" name="Straight Connector 11">
              <a:extLst>
                <a:ext uri="{FF2B5EF4-FFF2-40B4-BE49-F238E27FC236}">
                  <a16:creationId xmlns:a16="http://schemas.microsoft.com/office/drawing/2014/main" id="{F6F60C4C-69E2-474C-8D19-E0C834B32900}"/>
                </a:ext>
              </a:extLst>
            </p:cNvPr>
            <p:cNvCxnSpPr>
              <a:cxnSpLocks/>
            </p:cNvCxnSpPr>
            <p:nvPr/>
          </p:nvCxnSpPr>
          <p:spPr bwMode="auto">
            <a:xfrm>
              <a:off x="6961809" y="3562516"/>
              <a:ext cx="1057966" cy="0"/>
            </a:xfrm>
            <a:prstGeom prst="line">
              <a:avLst/>
            </a:prstGeom>
            <a:solidFill>
              <a:srgbClr val="FFFF00"/>
            </a:solidFill>
            <a:ln w="107950" cap="flat" cmpd="sng" algn="ctr">
              <a:solidFill>
                <a:schemeClr val="bg1"/>
              </a:solidFill>
              <a:prstDash val="solid"/>
              <a:round/>
              <a:headEnd type="none" w="med" len="med"/>
              <a:tailEnd type="none" w="med" len="med"/>
            </a:ln>
            <a:effectLst/>
          </p:spPr>
        </p:cxnSp>
      </p:grpSp>
      <p:sp>
        <p:nvSpPr>
          <p:cNvPr id="9" name="TextBox 8">
            <a:extLst>
              <a:ext uri="{FF2B5EF4-FFF2-40B4-BE49-F238E27FC236}">
                <a16:creationId xmlns:a16="http://schemas.microsoft.com/office/drawing/2014/main" id="{C4AAE45E-DC7B-4CD8-B3F7-05F831109558}"/>
              </a:ext>
            </a:extLst>
          </p:cNvPr>
          <p:cNvSpPr txBox="1"/>
          <p:nvPr/>
        </p:nvSpPr>
        <p:spPr>
          <a:xfrm>
            <a:off x="282836" y="3031708"/>
            <a:ext cx="5217741" cy="2693558"/>
          </a:xfrm>
          <a:prstGeom prst="rect">
            <a:avLst/>
          </a:prstGeom>
          <a:noFill/>
          <a:ln w="38100" cap="rnd">
            <a:solidFill>
              <a:schemeClr val="accent3"/>
            </a:solidFill>
            <a:prstDash val="sysDot"/>
          </a:ln>
        </p:spPr>
        <p:txBody>
          <a:bodyPr wrap="square" rtlCol="0">
            <a:spAutoFit/>
          </a:bodyPr>
          <a:lstStyle/>
          <a:p>
            <a:r>
              <a:rPr lang="en-CA" sz="2800" b="1" u="none" dirty="0"/>
              <a:t>Care Transitions</a:t>
            </a:r>
          </a:p>
          <a:p>
            <a:pPr>
              <a:lnSpc>
                <a:spcPct val="150000"/>
              </a:lnSpc>
            </a:pPr>
            <a:r>
              <a:rPr lang="en-CA" sz="1600" u="none" dirty="0"/>
              <a:t>When patients transfer between different </a:t>
            </a:r>
            <a:r>
              <a:rPr lang="en-CA" sz="1600" b="1" u="none" dirty="0">
                <a:solidFill>
                  <a:srgbClr val="047BC1"/>
                </a:solidFill>
              </a:rPr>
              <a:t>care settings</a:t>
            </a:r>
            <a:r>
              <a:rPr lang="en-CA" sz="1600" b="1" u="none" dirty="0">
                <a:solidFill>
                  <a:srgbClr val="00A0AF"/>
                </a:solidFill>
              </a:rPr>
              <a:t> </a:t>
            </a:r>
            <a:r>
              <a:rPr lang="en-CA" sz="1600" u="none" dirty="0"/>
              <a:t>(e.g., hospital, primary care, community care) and between different </a:t>
            </a:r>
            <a:r>
              <a:rPr lang="en-CA" sz="1600" b="1" u="none" dirty="0">
                <a:solidFill>
                  <a:srgbClr val="047BC1"/>
                </a:solidFill>
              </a:rPr>
              <a:t>health care providers</a:t>
            </a:r>
            <a:r>
              <a:rPr lang="en-CA" sz="1600" u="none" dirty="0">
                <a:solidFill>
                  <a:srgbClr val="7030A0"/>
                </a:solidFill>
              </a:rPr>
              <a:t> </a:t>
            </a:r>
            <a:r>
              <a:rPr lang="en-CA" sz="1600" u="none" dirty="0"/>
              <a:t>during the course of an </a:t>
            </a:r>
            <a:r>
              <a:rPr lang="en-CA" sz="1600" b="1" u="none" dirty="0">
                <a:solidFill>
                  <a:srgbClr val="047BC1"/>
                </a:solidFill>
              </a:rPr>
              <a:t>acute or chronic illness</a:t>
            </a:r>
            <a:r>
              <a:rPr lang="en-CA" sz="1600" u="none" dirty="0"/>
              <a:t>, these transfers are critical and vulnerable points in the provision of health care. </a:t>
            </a:r>
          </a:p>
        </p:txBody>
      </p:sp>
      <p:sp>
        <p:nvSpPr>
          <p:cNvPr id="16" name="Rectangle 15">
            <a:extLst>
              <a:ext uri="{FF2B5EF4-FFF2-40B4-BE49-F238E27FC236}">
                <a16:creationId xmlns:a16="http://schemas.microsoft.com/office/drawing/2014/main" id="{88101548-7C3F-4666-B120-3DE5D56EA49A}"/>
              </a:ext>
            </a:extLst>
          </p:cNvPr>
          <p:cNvSpPr/>
          <p:nvPr/>
        </p:nvSpPr>
        <p:spPr>
          <a:xfrm>
            <a:off x="0" y="6493731"/>
            <a:ext cx="8767187" cy="246221"/>
          </a:xfrm>
          <a:prstGeom prst="rect">
            <a:avLst/>
          </a:prstGeom>
        </p:spPr>
        <p:txBody>
          <a:bodyPr wrap="square">
            <a:spAutoFit/>
          </a:bodyPr>
          <a:lstStyle/>
          <a:p>
            <a:pPr>
              <a:spcAft>
                <a:spcPts val="0"/>
              </a:spcAft>
            </a:pPr>
            <a:r>
              <a:rPr lang="en-US" sz="1000" u="none">
                <a:latin typeface="+mn-lt"/>
              </a:rPr>
              <a:t>Source: </a:t>
            </a:r>
            <a:r>
              <a:rPr lang="en-CA" sz="1000" u="none">
                <a:latin typeface="+mn-lt"/>
                <a:cs typeface="ＭＳ Ｐゴシック" pitchFamily="68" charset="-128"/>
              </a:rPr>
              <a:t>Naylor M, Keating SA. Transitional care: Moving patients from one care setting to another. Am J </a:t>
            </a:r>
            <a:r>
              <a:rPr lang="en-CA" sz="1000" u="none" err="1">
                <a:latin typeface="+mn-lt"/>
                <a:cs typeface="ＭＳ Ｐゴシック" pitchFamily="68" charset="-128"/>
              </a:rPr>
              <a:t>Nurs</a:t>
            </a:r>
            <a:r>
              <a:rPr lang="en-CA" sz="1000" u="none">
                <a:latin typeface="+mn-lt"/>
                <a:cs typeface="ＭＳ Ｐゴシック" pitchFamily="68" charset="-128"/>
              </a:rPr>
              <a:t>. 2008;108(9 Suppl):58-63.</a:t>
            </a:r>
            <a:r>
              <a:rPr lang="en-US" sz="1000" u="none">
                <a:latin typeface="+mn-lt"/>
              </a:rPr>
              <a:t> </a:t>
            </a:r>
            <a:endParaRPr lang="en-CA" sz="1000" u="none">
              <a:latin typeface="+mn-lt"/>
            </a:endParaRPr>
          </a:p>
        </p:txBody>
      </p:sp>
    </p:spTree>
    <p:extLst>
      <p:ext uri="{BB962C8B-B14F-4D97-AF65-F5344CB8AC3E}">
        <p14:creationId xmlns:p14="http://schemas.microsoft.com/office/powerpoint/2010/main" val="81171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1734-D6F8-4DB1-8EFD-81AE483997B1}"/>
              </a:ext>
            </a:extLst>
          </p:cNvPr>
          <p:cNvSpPr>
            <a:spLocks noGrp="1"/>
          </p:cNvSpPr>
          <p:nvPr>
            <p:ph type="title"/>
          </p:nvPr>
        </p:nvSpPr>
        <p:spPr>
          <a:xfrm>
            <a:off x="396039" y="1164567"/>
            <a:ext cx="6727922" cy="4304457"/>
          </a:xfrm>
        </p:spPr>
        <p:txBody>
          <a:bodyPr/>
          <a:lstStyle/>
          <a:p>
            <a:pPr>
              <a:lnSpc>
                <a:spcPts val="1800"/>
              </a:lnSpc>
              <a:spcAft>
                <a:spcPts val="0"/>
              </a:spcAft>
            </a:pPr>
            <a:r>
              <a:rPr lang="en-US" sz="1500" b="0" i="1">
                <a:ea typeface="Calibri" panose="020F0502020204030204" pitchFamily="34" charset="0"/>
              </a:rPr>
              <a:t>We [my husband and I] had 10 discharges from hospital to home, and at no time did anyone acknowledge my role as the caregiver or give us an idea of how we were going to manage at home. I felt like I was pushed off a cliff and had to manage and figure things out on my own. I think [leaving the hospital] should be seen as a relay race — handing the baton safely to the next person, rather than just dropping it. Leaving the hospital is not a ‘discharge’, it’s a transition.</a:t>
            </a:r>
            <a:br>
              <a:rPr lang="en-CA" sz="1500" b="0" i="1">
                <a:ea typeface="Calibri" panose="020F0502020204030204" pitchFamily="34" charset="0"/>
              </a:rPr>
            </a:br>
            <a:r>
              <a:rPr lang="en-US" sz="1500" b="0" i="1">
                <a:ea typeface="Calibri" panose="020F0502020204030204" pitchFamily="34" charset="0"/>
              </a:rPr>
              <a:t> </a:t>
            </a:r>
            <a:br>
              <a:rPr lang="en-CA" sz="1500" b="0" i="1">
                <a:ea typeface="Calibri" panose="020F0502020204030204" pitchFamily="34" charset="0"/>
              </a:rPr>
            </a:br>
            <a:r>
              <a:rPr lang="en-US" sz="1500" b="0" i="1">
                <a:ea typeface="Calibri" panose="020F0502020204030204" pitchFamily="34" charset="0"/>
              </a:rPr>
              <a:t>This quality standard will help health care providers understand the important role of the caregiver, and how much patients and their caregivers take on when they leave hospital. I think it will help patients and caregivers understand not just their responsibilities, but also that they have rights, that they have access to services, that they should be asking questions and what questions to ask, and that they should be seeking out education and support before they go home.</a:t>
            </a:r>
            <a:r>
              <a:rPr lang="en-US" sz="1500" b="0">
                <a:ea typeface="Calibri" panose="020F0502020204030204" pitchFamily="34" charset="0"/>
              </a:rPr>
              <a:t> </a:t>
            </a:r>
            <a:br>
              <a:rPr lang="en-US" sz="1500" b="0">
                <a:ea typeface="Calibri" panose="020F0502020204030204" pitchFamily="34" charset="0"/>
              </a:rPr>
            </a:br>
            <a:br>
              <a:rPr lang="en-US" sz="1500" b="0">
                <a:ea typeface="Calibri" panose="020F0502020204030204" pitchFamily="34" charset="0"/>
              </a:rPr>
            </a:br>
            <a:r>
              <a:rPr lang="en-US" sz="1500" b="0" i="1">
                <a:ea typeface="MS PGothic"/>
              </a:rPr>
              <a:t>– </a:t>
            </a:r>
            <a:r>
              <a:rPr lang="en-US" sz="1500" b="0" i="1">
                <a:ea typeface="Calibri" panose="020F0502020204030204" pitchFamily="34" charset="0"/>
              </a:rPr>
              <a:t> Carole Ann Alloway, </a:t>
            </a:r>
            <a:r>
              <a:rPr lang="en-CA" sz="1500" b="0" i="1">
                <a:ea typeface="Calibri" panose="020F0502020204030204" pitchFamily="34" charset="0"/>
              </a:rPr>
              <a:t>Cofounder, Family Caregivers Voice</a:t>
            </a:r>
            <a:r>
              <a:rPr lang="en-US" sz="1500" b="0" i="1">
                <a:ea typeface="Calibri" panose="020F0502020204030204" pitchFamily="34" charset="0"/>
              </a:rPr>
              <a:t>; </a:t>
            </a:r>
            <a:r>
              <a:rPr lang="en-CA" sz="1500" b="0" i="1">
                <a:ea typeface="Calibri" panose="020F0502020204030204" pitchFamily="34" charset="0"/>
              </a:rPr>
              <a:t>Lived Experience Advisor</a:t>
            </a:r>
            <a:endParaRPr lang="en-CA" sz="1500" b="0" i="1"/>
          </a:p>
        </p:txBody>
      </p:sp>
    </p:spTree>
    <p:extLst>
      <p:ext uri="{BB962C8B-B14F-4D97-AF65-F5344CB8AC3E}">
        <p14:creationId xmlns:p14="http://schemas.microsoft.com/office/powerpoint/2010/main" val="596233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CC201F-AE96-48D5-A2AD-1DFBA0D03B96}"/>
              </a:ext>
            </a:extLst>
          </p:cNvPr>
          <p:cNvSpPr txBox="1"/>
          <p:nvPr/>
        </p:nvSpPr>
        <p:spPr>
          <a:xfrm>
            <a:off x="846054" y="4258364"/>
            <a:ext cx="7451892" cy="954107"/>
          </a:xfrm>
          <a:prstGeom prst="rect">
            <a:avLst/>
          </a:prstGeom>
          <a:noFill/>
          <a:ln w="38100" cap="rnd">
            <a:solidFill>
              <a:schemeClr val="bg1"/>
            </a:solidFill>
            <a:prstDash val="sysDot"/>
          </a:ln>
        </p:spPr>
        <p:txBody>
          <a:bodyPr wrap="square" rtlCol="0">
            <a:spAutoFit/>
          </a:bodyPr>
          <a:lstStyle/>
          <a:p>
            <a:pPr algn="ctr"/>
            <a:r>
              <a:rPr lang="en-CA" sz="2800" u="none" dirty="0"/>
              <a:t>There were over </a:t>
            </a:r>
            <a:r>
              <a:rPr lang="en-CA" sz="2800" b="1" u="none" dirty="0">
                <a:solidFill>
                  <a:srgbClr val="047BC1"/>
                </a:solidFill>
              </a:rPr>
              <a:t>1,000,000 hospitalizations </a:t>
            </a:r>
            <a:r>
              <a:rPr lang="en-CA" sz="2800" u="none" dirty="0"/>
              <a:t>in Ontario in 2017/18</a:t>
            </a:r>
            <a:endParaRPr lang="en-CA" u="none" dirty="0"/>
          </a:p>
        </p:txBody>
      </p:sp>
      <p:sp>
        <p:nvSpPr>
          <p:cNvPr id="2" name="TextBox 1">
            <a:extLst>
              <a:ext uri="{FF2B5EF4-FFF2-40B4-BE49-F238E27FC236}">
                <a16:creationId xmlns:a16="http://schemas.microsoft.com/office/drawing/2014/main" id="{CCA14A23-E9F7-46C8-8308-8049AA3B9D9F}"/>
              </a:ext>
            </a:extLst>
          </p:cNvPr>
          <p:cNvSpPr txBox="1"/>
          <p:nvPr/>
        </p:nvSpPr>
        <p:spPr>
          <a:xfrm>
            <a:off x="110359" y="6232977"/>
            <a:ext cx="8481848" cy="400110"/>
          </a:xfrm>
          <a:prstGeom prst="rect">
            <a:avLst/>
          </a:prstGeom>
          <a:noFill/>
        </p:spPr>
        <p:txBody>
          <a:bodyPr wrap="square" rtlCol="0">
            <a:spAutoFit/>
          </a:bodyPr>
          <a:lstStyle/>
          <a:p>
            <a:r>
              <a:rPr lang="en-CA" sz="1000" b="1" u="none" dirty="0"/>
              <a:t>Source: </a:t>
            </a:r>
            <a:r>
              <a:rPr lang="en-CA" sz="1000" u="none" dirty="0"/>
              <a:t>Canadian Institute for Health Information. Quick Stats: </a:t>
            </a:r>
            <a:r>
              <a:rPr lang="en-US" sz="1000" u="none" dirty="0"/>
              <a:t>Inpatient Hospitalization, Surgery and Newborn Statistics, 2017–2018. </a:t>
            </a:r>
            <a:r>
              <a:rPr lang="en-CA" sz="1000" u="none" dirty="0">
                <a:solidFill>
                  <a:srgbClr val="047BC1"/>
                </a:solidFill>
                <a:hlinkClick r:id="rId2">
                  <a:extLst>
                    <a:ext uri="{A12FA001-AC4F-418D-AE19-62706E023703}">
                      <ahyp:hlinkClr xmlns:ahyp="http://schemas.microsoft.com/office/drawing/2018/hyperlinkcolor" val="tx"/>
                    </a:ext>
                  </a:extLst>
                </a:hlinkClick>
              </a:rPr>
              <a:t>https://www.cihi.ca/en/quick-stats</a:t>
            </a:r>
            <a:endParaRPr lang="en-CA" sz="1000" u="none" dirty="0">
              <a:solidFill>
                <a:srgbClr val="047BC1"/>
              </a:solidFill>
            </a:endParaRPr>
          </a:p>
        </p:txBody>
      </p:sp>
      <p:pic>
        <p:nvPicPr>
          <p:cNvPr id="6" name="Picture 5">
            <a:extLst>
              <a:ext uri="{FF2B5EF4-FFF2-40B4-BE49-F238E27FC236}">
                <a16:creationId xmlns:a16="http://schemas.microsoft.com/office/drawing/2014/main" id="{9F266AE7-3B5F-2743-A304-C4D85DA27DD6}"/>
              </a:ext>
            </a:extLst>
          </p:cNvPr>
          <p:cNvPicPr>
            <a:picLocks noChangeAspect="1"/>
          </p:cNvPicPr>
          <p:nvPr/>
        </p:nvPicPr>
        <p:blipFill>
          <a:blip r:embed="rId3"/>
          <a:stretch>
            <a:fillRect/>
          </a:stretch>
        </p:blipFill>
        <p:spPr>
          <a:xfrm>
            <a:off x="2001944" y="931846"/>
            <a:ext cx="5554261" cy="2916523"/>
          </a:xfrm>
          <a:prstGeom prst="rect">
            <a:avLst/>
          </a:prstGeom>
        </p:spPr>
      </p:pic>
    </p:spTree>
    <p:extLst>
      <p:ext uri="{BB962C8B-B14F-4D97-AF65-F5344CB8AC3E}">
        <p14:creationId xmlns:p14="http://schemas.microsoft.com/office/powerpoint/2010/main" val="274457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nvSpPr>
        <p:spPr>
          <a:xfrm>
            <a:off x="433552" y="692061"/>
            <a:ext cx="8276896" cy="2431435"/>
          </a:xfrm>
          <a:prstGeom prst="rect">
            <a:avLst/>
          </a:prstGeom>
          <a:noFill/>
          <a:ln w="31750" cap="rnd">
            <a:solidFill>
              <a:schemeClr val="bg1"/>
            </a:solidFill>
            <a:prstDash val="sysDot"/>
          </a:ln>
        </p:spPr>
        <p:txBody>
          <a:bodyPr wrap="square" rtlCol="0" anchor="t">
            <a:spAutoFit/>
          </a:bodyPr>
          <a:lstStyle/>
          <a:p>
            <a:pPr algn="ctr"/>
            <a:r>
              <a:rPr lang="en-CA" sz="3000" u="none" dirty="0">
                <a:latin typeface="Arial"/>
                <a:ea typeface="MS PGothic"/>
                <a:cs typeface="Arial"/>
              </a:rPr>
              <a:t>In 2018, </a:t>
            </a:r>
            <a:r>
              <a:rPr lang="en-CA" sz="3000" b="1" u="none" dirty="0">
                <a:solidFill>
                  <a:srgbClr val="047BC1"/>
                </a:solidFill>
                <a:latin typeface="Arial"/>
                <a:ea typeface="MS PGothic"/>
                <a:cs typeface="Arial"/>
              </a:rPr>
              <a:t>66% of people</a:t>
            </a:r>
            <a:r>
              <a:rPr lang="en-CA" sz="3000" b="1" u="none" dirty="0">
                <a:solidFill>
                  <a:srgbClr val="00A0AF"/>
                </a:solidFill>
                <a:latin typeface="Arial"/>
                <a:ea typeface="MS PGothic"/>
                <a:cs typeface="Arial"/>
              </a:rPr>
              <a:t> </a:t>
            </a:r>
            <a:r>
              <a:rPr lang="en-CA" sz="3000" u="none" dirty="0">
                <a:latin typeface="Arial"/>
                <a:ea typeface="MS PGothic"/>
                <a:cs typeface="Arial"/>
              </a:rPr>
              <a:t>who had been hospitalized </a:t>
            </a:r>
            <a:r>
              <a:rPr lang="en-US" sz="3000" u="none" dirty="0">
                <a:latin typeface="Arial"/>
                <a:ea typeface="MS PGothic"/>
                <a:cs typeface="Arial"/>
              </a:rPr>
              <a:t>reported their provider involved them in decisions about their care and treatment as much as they wanted to be</a:t>
            </a:r>
          </a:p>
          <a:p>
            <a:pPr algn="ctr"/>
            <a:endParaRPr lang="en-CA" sz="3200" b="1" u="none" dirty="0">
              <a:latin typeface="Arial"/>
              <a:ea typeface="MS PGothic"/>
              <a:cs typeface="Arial"/>
            </a:endParaRPr>
          </a:p>
        </p:txBody>
      </p:sp>
      <p:sp>
        <p:nvSpPr>
          <p:cNvPr id="11" name="Rectangle 10">
            <a:extLst>
              <a:ext uri="{FF2B5EF4-FFF2-40B4-BE49-F238E27FC236}">
                <a16:creationId xmlns:a16="http://schemas.microsoft.com/office/drawing/2014/main" id="{56F42EF2-4D3E-4D6E-B1EB-36720EF18F39}"/>
              </a:ext>
            </a:extLst>
          </p:cNvPr>
          <p:cNvSpPr/>
          <p:nvPr/>
        </p:nvSpPr>
        <p:spPr>
          <a:xfrm>
            <a:off x="71021" y="6507012"/>
            <a:ext cx="8133776" cy="246221"/>
          </a:xfrm>
          <a:prstGeom prst="rect">
            <a:avLst/>
          </a:prstGeom>
        </p:spPr>
        <p:txBody>
          <a:bodyPr wrap="square">
            <a:spAutoFit/>
          </a:bodyPr>
          <a:lstStyle/>
          <a:p>
            <a:pPr lvl="0" eaLnBrk="0" hangingPunct="0">
              <a:spcBef>
                <a:spcPct val="30000"/>
              </a:spcBef>
              <a:defRPr/>
            </a:pPr>
            <a:r>
              <a:rPr lang="en-CA" sz="1000" u="none">
                <a:latin typeface="+mn-lt"/>
                <a:cs typeface="ＭＳ Ｐゴシック" pitchFamily="68" charset="-128"/>
              </a:rPr>
              <a:t>Source: </a:t>
            </a:r>
            <a:r>
              <a:rPr lang="en-US" sz="1000" u="none">
                <a:latin typeface="+mn-lt"/>
                <a:cs typeface="ＭＳ Ｐゴシック" pitchFamily="68" charset="-128"/>
              </a:rPr>
              <a:t>Canadian Patient Experiences Reporting System, provided by the Canadian Institute for Health Information.</a:t>
            </a:r>
            <a:endParaRPr lang="en-CA" sz="1000">
              <a:latin typeface="+mn-lt"/>
            </a:endParaRPr>
          </a:p>
        </p:txBody>
      </p:sp>
      <p:pic>
        <p:nvPicPr>
          <p:cNvPr id="10" name="Graphic 9" descr="Doctor">
            <a:extLst>
              <a:ext uri="{FF2B5EF4-FFF2-40B4-BE49-F238E27FC236}">
                <a16:creationId xmlns:a16="http://schemas.microsoft.com/office/drawing/2014/main" id="{526AD1AA-5B60-7F4E-A5E6-AF9E674E21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48116" y="2691611"/>
            <a:ext cx="3247768" cy="3247768"/>
          </a:xfrm>
          <a:prstGeom prst="rect">
            <a:avLst/>
          </a:prstGeom>
        </p:spPr>
      </p:pic>
    </p:spTree>
    <p:extLst>
      <p:ext uri="{BB962C8B-B14F-4D97-AF65-F5344CB8AC3E}">
        <p14:creationId xmlns:p14="http://schemas.microsoft.com/office/powerpoint/2010/main" val="410329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nvSpPr>
        <p:spPr>
          <a:xfrm>
            <a:off x="433552" y="549069"/>
            <a:ext cx="8276896" cy="2062103"/>
          </a:xfrm>
          <a:prstGeom prst="rect">
            <a:avLst/>
          </a:prstGeom>
          <a:noFill/>
          <a:ln w="31750" cap="rnd">
            <a:solidFill>
              <a:schemeClr val="bg1"/>
            </a:solidFill>
            <a:prstDash val="sysDot"/>
          </a:ln>
        </p:spPr>
        <p:txBody>
          <a:bodyPr wrap="square" rtlCol="0">
            <a:spAutoFit/>
          </a:bodyPr>
          <a:lstStyle/>
          <a:p>
            <a:pPr algn="ctr"/>
            <a:r>
              <a:rPr lang="en-CA" sz="3100" u="none" dirty="0"/>
              <a:t>In 2018, </a:t>
            </a:r>
            <a:r>
              <a:rPr lang="en-CA" sz="3100" b="1" u="none" dirty="0">
                <a:solidFill>
                  <a:srgbClr val="047BC1"/>
                </a:solidFill>
              </a:rPr>
              <a:t>72% of people</a:t>
            </a:r>
            <a:r>
              <a:rPr lang="en-CA" sz="3100" b="1" u="none" dirty="0">
                <a:solidFill>
                  <a:srgbClr val="00A0AF"/>
                </a:solidFill>
              </a:rPr>
              <a:t> </a:t>
            </a:r>
            <a:r>
              <a:rPr lang="en-CA" sz="3100" u="none" dirty="0"/>
              <a:t>who had been hospitalized reported that their regular care provider was </a:t>
            </a:r>
            <a:r>
              <a:rPr lang="en-CA" sz="3100" u="none" dirty="0" err="1"/>
              <a:t>i</a:t>
            </a:r>
            <a:r>
              <a:rPr lang="en-US" sz="3100" u="none" dirty="0" err="1"/>
              <a:t>nformed</a:t>
            </a:r>
            <a:r>
              <a:rPr lang="en-US" sz="3100" u="none" dirty="0"/>
              <a:t> and up to date about the care they received in hospital</a:t>
            </a:r>
            <a:endParaRPr lang="en-CA" sz="3100" u="none" dirty="0"/>
          </a:p>
        </p:txBody>
      </p:sp>
      <p:sp>
        <p:nvSpPr>
          <p:cNvPr id="15" name="Rectangle 14">
            <a:extLst>
              <a:ext uri="{FF2B5EF4-FFF2-40B4-BE49-F238E27FC236}">
                <a16:creationId xmlns:a16="http://schemas.microsoft.com/office/drawing/2014/main" id="{98D24B4F-D60A-4A01-B10C-96602E7D24B9}"/>
              </a:ext>
            </a:extLst>
          </p:cNvPr>
          <p:cNvSpPr/>
          <p:nvPr/>
        </p:nvSpPr>
        <p:spPr>
          <a:xfrm>
            <a:off x="0" y="6427113"/>
            <a:ext cx="8133776" cy="246221"/>
          </a:xfrm>
          <a:prstGeom prst="rect">
            <a:avLst/>
          </a:prstGeom>
        </p:spPr>
        <p:txBody>
          <a:bodyPr wrap="square">
            <a:spAutoFit/>
          </a:bodyPr>
          <a:lstStyle/>
          <a:p>
            <a:pPr lvl="0" eaLnBrk="0" hangingPunct="0">
              <a:spcBef>
                <a:spcPct val="30000"/>
              </a:spcBef>
              <a:defRPr/>
            </a:pPr>
            <a:r>
              <a:rPr lang="en-CA" sz="1000" u="none">
                <a:latin typeface="+mn-lt"/>
                <a:cs typeface="ＭＳ Ｐゴシック" pitchFamily="68" charset="-128"/>
              </a:rPr>
              <a:t>Source: Health Care Experience Survey 2018, provided by the Ministry of Health and Long-Term Care. </a:t>
            </a:r>
            <a:endParaRPr lang="en-CA" sz="1000">
              <a:latin typeface="+mn-lt"/>
            </a:endParaRPr>
          </a:p>
        </p:txBody>
      </p:sp>
      <p:sp>
        <p:nvSpPr>
          <p:cNvPr id="10" name="Flowchart: Data 10">
            <a:extLst>
              <a:ext uri="{FF2B5EF4-FFF2-40B4-BE49-F238E27FC236}">
                <a16:creationId xmlns:a16="http://schemas.microsoft.com/office/drawing/2014/main" id="{EF4057AF-46A0-4DBA-840B-772162874946}"/>
              </a:ext>
            </a:extLst>
          </p:cNvPr>
          <p:cNvSpPr/>
          <p:nvPr/>
        </p:nvSpPr>
        <p:spPr bwMode="auto">
          <a:xfrm>
            <a:off x="4883202" y="3697037"/>
            <a:ext cx="845674" cy="9944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3799 w 13799"/>
              <a:gd name="connsiteY0" fmla="*/ 10000 h 10000"/>
              <a:gd name="connsiteX1" fmla="*/ 18 w 13799"/>
              <a:gd name="connsiteY1" fmla="*/ 7828 h 10000"/>
              <a:gd name="connsiteX2" fmla="*/ 5799 w 13799"/>
              <a:gd name="connsiteY2" fmla="*/ 0 h 10000"/>
              <a:gd name="connsiteX3" fmla="*/ 13799 w 13799"/>
              <a:gd name="connsiteY3" fmla="*/ 0 h 10000"/>
              <a:gd name="connsiteX4" fmla="*/ 11799 w 13799"/>
              <a:gd name="connsiteY4" fmla="*/ 10000 h 10000"/>
              <a:gd name="connsiteX5" fmla="*/ 3799 w 13799"/>
              <a:gd name="connsiteY5" fmla="*/ 10000 h 10000"/>
              <a:gd name="connsiteX0" fmla="*/ 4507 w 13797"/>
              <a:gd name="connsiteY0" fmla="*/ 9429 h 10000"/>
              <a:gd name="connsiteX1" fmla="*/ 16 w 13797"/>
              <a:gd name="connsiteY1" fmla="*/ 7828 h 10000"/>
              <a:gd name="connsiteX2" fmla="*/ 5797 w 13797"/>
              <a:gd name="connsiteY2" fmla="*/ 0 h 10000"/>
              <a:gd name="connsiteX3" fmla="*/ 13797 w 13797"/>
              <a:gd name="connsiteY3" fmla="*/ 0 h 10000"/>
              <a:gd name="connsiteX4" fmla="*/ 11797 w 13797"/>
              <a:gd name="connsiteY4" fmla="*/ 10000 h 10000"/>
              <a:gd name="connsiteX5" fmla="*/ 4507 w 13797"/>
              <a:gd name="connsiteY5" fmla="*/ 9429 h 10000"/>
              <a:gd name="connsiteX0" fmla="*/ 4507 w 13797"/>
              <a:gd name="connsiteY0" fmla="*/ 9429 h 10059"/>
              <a:gd name="connsiteX1" fmla="*/ 16 w 13797"/>
              <a:gd name="connsiteY1" fmla="*/ 7828 h 10059"/>
              <a:gd name="connsiteX2" fmla="*/ 5797 w 13797"/>
              <a:gd name="connsiteY2" fmla="*/ 0 h 10059"/>
              <a:gd name="connsiteX3" fmla="*/ 13797 w 13797"/>
              <a:gd name="connsiteY3" fmla="*/ 0 h 10059"/>
              <a:gd name="connsiteX4" fmla="*/ 11797 w 13797"/>
              <a:gd name="connsiteY4" fmla="*/ 10000 h 10059"/>
              <a:gd name="connsiteX5" fmla="*/ 4507 w 13797"/>
              <a:gd name="connsiteY5" fmla="*/ 9429 h 10059"/>
              <a:gd name="connsiteX0" fmla="*/ 5392 w 13795"/>
              <a:gd name="connsiteY0" fmla="*/ 10456 h 10823"/>
              <a:gd name="connsiteX1" fmla="*/ 14 w 13795"/>
              <a:gd name="connsiteY1" fmla="*/ 7828 h 10823"/>
              <a:gd name="connsiteX2" fmla="*/ 5795 w 13795"/>
              <a:gd name="connsiteY2" fmla="*/ 0 h 10823"/>
              <a:gd name="connsiteX3" fmla="*/ 13795 w 13795"/>
              <a:gd name="connsiteY3" fmla="*/ 0 h 10823"/>
              <a:gd name="connsiteX4" fmla="*/ 11795 w 13795"/>
              <a:gd name="connsiteY4" fmla="*/ 10000 h 10823"/>
              <a:gd name="connsiteX5" fmla="*/ 5392 w 13795"/>
              <a:gd name="connsiteY5" fmla="*/ 10456 h 10823"/>
              <a:gd name="connsiteX0" fmla="*/ 5392 w 13795"/>
              <a:gd name="connsiteY0" fmla="*/ 10456 h 10461"/>
              <a:gd name="connsiteX1" fmla="*/ 14 w 13795"/>
              <a:gd name="connsiteY1" fmla="*/ 7828 h 10461"/>
              <a:gd name="connsiteX2" fmla="*/ 5795 w 13795"/>
              <a:gd name="connsiteY2" fmla="*/ 0 h 10461"/>
              <a:gd name="connsiteX3" fmla="*/ 13795 w 13795"/>
              <a:gd name="connsiteY3" fmla="*/ 0 h 10461"/>
              <a:gd name="connsiteX4" fmla="*/ 11795 w 13795"/>
              <a:gd name="connsiteY4" fmla="*/ 10000 h 10461"/>
              <a:gd name="connsiteX5" fmla="*/ 5392 w 13795"/>
              <a:gd name="connsiteY5" fmla="*/ 10456 h 10461"/>
              <a:gd name="connsiteX0" fmla="*/ 6101 w 13794"/>
              <a:gd name="connsiteY0" fmla="*/ 10114 h 10124"/>
              <a:gd name="connsiteX1" fmla="*/ 13 w 13794"/>
              <a:gd name="connsiteY1" fmla="*/ 7828 h 10124"/>
              <a:gd name="connsiteX2" fmla="*/ 5794 w 13794"/>
              <a:gd name="connsiteY2" fmla="*/ 0 h 10124"/>
              <a:gd name="connsiteX3" fmla="*/ 13794 w 13794"/>
              <a:gd name="connsiteY3" fmla="*/ 0 h 10124"/>
              <a:gd name="connsiteX4" fmla="*/ 11794 w 13794"/>
              <a:gd name="connsiteY4" fmla="*/ 10000 h 10124"/>
              <a:gd name="connsiteX5" fmla="*/ 6101 w 13794"/>
              <a:gd name="connsiteY5" fmla="*/ 10114 h 10124"/>
              <a:gd name="connsiteX0" fmla="*/ 6092 w 13785"/>
              <a:gd name="connsiteY0" fmla="*/ 10114 h 10124"/>
              <a:gd name="connsiteX1" fmla="*/ 4971 w 13785"/>
              <a:gd name="connsiteY1" fmla="*/ 9349 h 10124"/>
              <a:gd name="connsiteX2" fmla="*/ 4 w 13785"/>
              <a:gd name="connsiteY2" fmla="*/ 7828 h 10124"/>
              <a:gd name="connsiteX3" fmla="*/ 5785 w 13785"/>
              <a:gd name="connsiteY3" fmla="*/ 0 h 10124"/>
              <a:gd name="connsiteX4" fmla="*/ 13785 w 13785"/>
              <a:gd name="connsiteY4" fmla="*/ 0 h 10124"/>
              <a:gd name="connsiteX5" fmla="*/ 11785 w 13785"/>
              <a:gd name="connsiteY5" fmla="*/ 10000 h 10124"/>
              <a:gd name="connsiteX6" fmla="*/ 6092 w 13785"/>
              <a:gd name="connsiteY6" fmla="*/ 10114 h 10124"/>
              <a:gd name="connsiteX0" fmla="*/ 6092 w 14018"/>
              <a:gd name="connsiteY0" fmla="*/ 11039 h 11049"/>
              <a:gd name="connsiteX1" fmla="*/ 4971 w 14018"/>
              <a:gd name="connsiteY1" fmla="*/ 10274 h 11049"/>
              <a:gd name="connsiteX2" fmla="*/ 4 w 14018"/>
              <a:gd name="connsiteY2" fmla="*/ 8753 h 11049"/>
              <a:gd name="connsiteX3" fmla="*/ 5785 w 14018"/>
              <a:gd name="connsiteY3" fmla="*/ 925 h 11049"/>
              <a:gd name="connsiteX4" fmla="*/ 14018 w 14018"/>
              <a:gd name="connsiteY4" fmla="*/ 0 h 11049"/>
              <a:gd name="connsiteX5" fmla="*/ 13785 w 14018"/>
              <a:gd name="connsiteY5" fmla="*/ 925 h 11049"/>
              <a:gd name="connsiteX6" fmla="*/ 11785 w 14018"/>
              <a:gd name="connsiteY6" fmla="*/ 10925 h 11049"/>
              <a:gd name="connsiteX7" fmla="*/ 6092 w 14018"/>
              <a:gd name="connsiteY7" fmla="*/ 11039 h 11049"/>
              <a:gd name="connsiteX0" fmla="*/ 6092 w 14018"/>
              <a:gd name="connsiteY0" fmla="*/ 11039 h 11049"/>
              <a:gd name="connsiteX1" fmla="*/ 4971 w 14018"/>
              <a:gd name="connsiteY1" fmla="*/ 10616 h 11049"/>
              <a:gd name="connsiteX2" fmla="*/ 4 w 14018"/>
              <a:gd name="connsiteY2" fmla="*/ 8753 h 11049"/>
              <a:gd name="connsiteX3" fmla="*/ 5785 w 14018"/>
              <a:gd name="connsiteY3" fmla="*/ 925 h 11049"/>
              <a:gd name="connsiteX4" fmla="*/ 14018 w 14018"/>
              <a:gd name="connsiteY4" fmla="*/ 0 h 11049"/>
              <a:gd name="connsiteX5" fmla="*/ 13785 w 14018"/>
              <a:gd name="connsiteY5" fmla="*/ 925 h 11049"/>
              <a:gd name="connsiteX6" fmla="*/ 11785 w 14018"/>
              <a:gd name="connsiteY6" fmla="*/ 10925 h 11049"/>
              <a:gd name="connsiteX7" fmla="*/ 6092 w 14018"/>
              <a:gd name="connsiteY7" fmla="*/ 11039 h 11049"/>
              <a:gd name="connsiteX0" fmla="*/ 6092 w 14602"/>
              <a:gd name="connsiteY0" fmla="*/ 11039 h 11049"/>
              <a:gd name="connsiteX1" fmla="*/ 4971 w 14602"/>
              <a:gd name="connsiteY1" fmla="*/ 10616 h 11049"/>
              <a:gd name="connsiteX2" fmla="*/ 4 w 14602"/>
              <a:gd name="connsiteY2" fmla="*/ 8753 h 11049"/>
              <a:gd name="connsiteX3" fmla="*/ 5785 w 14602"/>
              <a:gd name="connsiteY3" fmla="*/ 925 h 11049"/>
              <a:gd name="connsiteX4" fmla="*/ 14018 w 14602"/>
              <a:gd name="connsiteY4" fmla="*/ 0 h 11049"/>
              <a:gd name="connsiteX5" fmla="*/ 13785 w 14602"/>
              <a:gd name="connsiteY5" fmla="*/ 925 h 11049"/>
              <a:gd name="connsiteX6" fmla="*/ 14551 w 14602"/>
              <a:gd name="connsiteY6" fmla="*/ 5822 h 11049"/>
              <a:gd name="connsiteX7" fmla="*/ 11785 w 14602"/>
              <a:gd name="connsiteY7" fmla="*/ 10925 h 11049"/>
              <a:gd name="connsiteX8" fmla="*/ 6092 w 14602"/>
              <a:gd name="connsiteY8" fmla="*/ 11039 h 1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2" h="11049">
                <a:moveTo>
                  <a:pt x="6092" y="11039"/>
                </a:moveTo>
                <a:cubicBezTo>
                  <a:pt x="4956" y="10893"/>
                  <a:pt x="5986" y="10997"/>
                  <a:pt x="4971" y="10616"/>
                </a:cubicBezTo>
                <a:cubicBezTo>
                  <a:pt x="3956" y="10235"/>
                  <a:pt x="-132" y="10273"/>
                  <a:pt x="4" y="8753"/>
                </a:cubicBezTo>
                <a:lnTo>
                  <a:pt x="5785" y="925"/>
                </a:lnTo>
                <a:cubicBezTo>
                  <a:pt x="6933" y="921"/>
                  <a:pt x="12870" y="4"/>
                  <a:pt x="14018" y="0"/>
                </a:cubicBezTo>
                <a:cubicBezTo>
                  <a:pt x="13940" y="308"/>
                  <a:pt x="13863" y="617"/>
                  <a:pt x="13785" y="925"/>
                </a:cubicBezTo>
                <a:cubicBezTo>
                  <a:pt x="13449" y="2481"/>
                  <a:pt x="14887" y="4266"/>
                  <a:pt x="14551" y="5822"/>
                </a:cubicBezTo>
                <a:lnTo>
                  <a:pt x="11785" y="10925"/>
                </a:lnTo>
                <a:cubicBezTo>
                  <a:pt x="9355" y="10735"/>
                  <a:pt x="11183" y="11115"/>
                  <a:pt x="6092" y="1103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a:ln>
                <a:noFill/>
              </a:ln>
              <a:solidFill>
                <a:schemeClr val="tx1"/>
              </a:solidFill>
              <a:effectLst/>
              <a:latin typeface="Arial" charset="0"/>
              <a:ea typeface="ＭＳ Ｐゴシック" pitchFamily="68" charset="-128"/>
            </a:endParaRPr>
          </a:p>
        </p:txBody>
      </p:sp>
      <p:pic>
        <p:nvPicPr>
          <p:cNvPr id="7" name="Picture 6">
            <a:extLst>
              <a:ext uri="{FF2B5EF4-FFF2-40B4-BE49-F238E27FC236}">
                <a16:creationId xmlns:a16="http://schemas.microsoft.com/office/drawing/2014/main" id="{83B1346E-DE4A-E84B-897A-54F03F171584}"/>
              </a:ext>
            </a:extLst>
          </p:cNvPr>
          <p:cNvPicPr>
            <a:picLocks noChangeAspect="1"/>
          </p:cNvPicPr>
          <p:nvPr/>
        </p:nvPicPr>
        <p:blipFill>
          <a:blip r:embed="rId3"/>
          <a:stretch>
            <a:fillRect/>
          </a:stretch>
        </p:blipFill>
        <p:spPr>
          <a:xfrm>
            <a:off x="3064610" y="3258625"/>
            <a:ext cx="3014780" cy="2298625"/>
          </a:xfrm>
          <a:prstGeom prst="rect">
            <a:avLst/>
          </a:prstGeom>
        </p:spPr>
      </p:pic>
    </p:spTree>
    <p:extLst>
      <p:ext uri="{BB962C8B-B14F-4D97-AF65-F5344CB8AC3E}">
        <p14:creationId xmlns:p14="http://schemas.microsoft.com/office/powerpoint/2010/main" val="318087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nvSpPr>
        <p:spPr>
          <a:xfrm>
            <a:off x="289184" y="285300"/>
            <a:ext cx="8639503" cy="1015663"/>
          </a:xfrm>
          <a:prstGeom prst="rect">
            <a:avLst/>
          </a:prstGeom>
          <a:noFill/>
          <a:ln w="31750" cap="rnd">
            <a:solidFill>
              <a:schemeClr val="bg1"/>
            </a:solidFill>
            <a:prstDash val="sysDot"/>
          </a:ln>
        </p:spPr>
        <p:txBody>
          <a:bodyPr wrap="square" rtlCol="0">
            <a:spAutoFit/>
          </a:bodyPr>
          <a:lstStyle/>
          <a:p>
            <a:pPr algn="ctr"/>
            <a:r>
              <a:rPr lang="en-CA" sz="2000" b="1" u="none" dirty="0"/>
              <a:t>The percentage of people who reported that </a:t>
            </a:r>
            <a:r>
              <a:rPr lang="en-US" sz="2000" b="1" u="none" dirty="0"/>
              <a:t>the doctors or staff at the place where they usually get medical care </a:t>
            </a:r>
            <a:r>
              <a:rPr lang="en-CA" sz="2000" b="1" u="none" dirty="0"/>
              <a:t>seemed informed about their hospital discharge varied across regions</a:t>
            </a:r>
          </a:p>
        </p:txBody>
      </p:sp>
      <p:sp>
        <p:nvSpPr>
          <p:cNvPr id="15" name="Rectangle 14">
            <a:extLst>
              <a:ext uri="{FF2B5EF4-FFF2-40B4-BE49-F238E27FC236}">
                <a16:creationId xmlns:a16="http://schemas.microsoft.com/office/drawing/2014/main" id="{98D24B4F-D60A-4A01-B10C-96602E7D24B9}"/>
              </a:ext>
            </a:extLst>
          </p:cNvPr>
          <p:cNvSpPr/>
          <p:nvPr/>
        </p:nvSpPr>
        <p:spPr>
          <a:xfrm>
            <a:off x="127591" y="6427113"/>
            <a:ext cx="8133776" cy="246221"/>
          </a:xfrm>
          <a:prstGeom prst="rect">
            <a:avLst/>
          </a:prstGeom>
        </p:spPr>
        <p:txBody>
          <a:bodyPr wrap="square">
            <a:spAutoFit/>
          </a:bodyPr>
          <a:lstStyle/>
          <a:p>
            <a:pPr lvl="0" eaLnBrk="0" hangingPunct="0">
              <a:spcBef>
                <a:spcPct val="30000"/>
              </a:spcBef>
              <a:defRPr/>
            </a:pPr>
            <a:r>
              <a:rPr lang="en-CA" sz="1000" u="none">
                <a:latin typeface="+mn-lt"/>
                <a:cs typeface="ＭＳ Ｐゴシック" pitchFamily="68" charset="-128"/>
              </a:rPr>
              <a:t>Source: Health Care Experience Survey 2018, provided by the Ministry of Health and Long-Term Care. </a:t>
            </a:r>
            <a:endParaRPr lang="en-CA" sz="1000">
              <a:latin typeface="+mn-lt"/>
            </a:endParaRPr>
          </a:p>
        </p:txBody>
      </p:sp>
      <p:sp>
        <p:nvSpPr>
          <p:cNvPr id="2" name="Rectangle 1">
            <a:extLst>
              <a:ext uri="{FF2B5EF4-FFF2-40B4-BE49-F238E27FC236}">
                <a16:creationId xmlns:a16="http://schemas.microsoft.com/office/drawing/2014/main" id="{AB9D4F90-539F-47E5-85BD-3F1775D8AEE7}"/>
              </a:ext>
            </a:extLst>
          </p:cNvPr>
          <p:cNvSpPr/>
          <p:nvPr/>
        </p:nvSpPr>
        <p:spPr>
          <a:xfrm>
            <a:off x="297915" y="1397679"/>
            <a:ext cx="8406278" cy="523220"/>
          </a:xfrm>
          <a:prstGeom prst="rect">
            <a:avLst/>
          </a:prstGeom>
        </p:spPr>
        <p:txBody>
          <a:bodyPr wrap="square">
            <a:spAutoFit/>
          </a:bodyPr>
          <a:lstStyle/>
          <a:p>
            <a:r>
              <a:rPr lang="en-CA" u="none"/>
              <a:t>Percentage of adults (aged 16 and older) in Ontario who reported that </a:t>
            </a:r>
            <a:r>
              <a:rPr lang="en-US" u="none"/>
              <a:t>the doctors or staff at the place where they usually get medical care</a:t>
            </a:r>
            <a:r>
              <a:rPr lang="en-CA" u="none"/>
              <a:t> seemed informed following discharge from hospital, by region, 2018</a:t>
            </a:r>
          </a:p>
        </p:txBody>
      </p:sp>
      <p:graphicFrame>
        <p:nvGraphicFramePr>
          <p:cNvPr id="7" name="Chart 6">
            <a:extLst>
              <a:ext uri="{FF2B5EF4-FFF2-40B4-BE49-F238E27FC236}">
                <a16:creationId xmlns:a16="http://schemas.microsoft.com/office/drawing/2014/main" id="{04785995-30C3-4FBC-88E0-A10898D23802}"/>
              </a:ext>
            </a:extLst>
          </p:cNvPr>
          <p:cNvGraphicFramePr>
            <a:graphicFrameLocks/>
          </p:cNvGraphicFramePr>
          <p:nvPr>
            <p:extLst>
              <p:ext uri="{D42A27DB-BD31-4B8C-83A1-F6EECF244321}">
                <p14:modId xmlns:p14="http://schemas.microsoft.com/office/powerpoint/2010/main" val="105639638"/>
              </p:ext>
            </p:extLst>
          </p:nvPr>
        </p:nvGraphicFramePr>
        <p:xfrm>
          <a:off x="42465" y="2114330"/>
          <a:ext cx="8661728" cy="4162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841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Objectives</a:t>
            </a:r>
          </a:p>
        </p:txBody>
      </p:sp>
      <p:sp>
        <p:nvSpPr>
          <p:cNvPr id="3" name="Content Placeholder 2"/>
          <p:cNvSpPr>
            <a:spLocks noGrp="1"/>
          </p:cNvSpPr>
          <p:nvPr>
            <p:ph idx="1"/>
          </p:nvPr>
        </p:nvSpPr>
        <p:spPr/>
        <p:txBody>
          <a:bodyPr/>
          <a:lstStyle/>
          <a:p>
            <a:pPr>
              <a:buClr>
                <a:srgbClr val="00B2E3"/>
              </a:buClr>
            </a:pPr>
            <a:r>
              <a:rPr lang="en-US" sz="2000" b="1" dirty="0">
                <a:ea typeface="MS PGothic"/>
              </a:rPr>
              <a:t>Overview of quality standards </a:t>
            </a:r>
            <a:br>
              <a:rPr lang="en-US" sz="2000" b="1" dirty="0"/>
            </a:br>
            <a:r>
              <a:rPr lang="en-US" sz="2000" dirty="0">
                <a:ea typeface="MS PGothic"/>
              </a:rPr>
              <a:t>What are they? How are they used?​</a:t>
            </a:r>
          </a:p>
          <a:p>
            <a:pPr>
              <a:buClr>
                <a:srgbClr val="00B2E3"/>
              </a:buClr>
            </a:pPr>
            <a:r>
              <a:rPr lang="en-US" sz="2000" b="1" dirty="0">
                <a:ea typeface="MS PGothic"/>
              </a:rPr>
              <a:t>Why this quality standard is needed </a:t>
            </a:r>
            <a:br>
              <a:rPr lang="en-US" sz="2000" b="1" dirty="0"/>
            </a:br>
            <a:r>
              <a:rPr lang="en-US" sz="2000" dirty="0">
                <a:ea typeface="MS PGothic"/>
              </a:rPr>
              <a:t>Gaps and variations in quality of care for people transitioning between hospital and home in Ontario</a:t>
            </a:r>
          </a:p>
          <a:p>
            <a:pPr>
              <a:buClr>
                <a:srgbClr val="00B2E3"/>
              </a:buClr>
            </a:pPr>
            <a:r>
              <a:rPr lang="en-US" sz="2000" b="1" dirty="0">
                <a:ea typeface="MS PGothic"/>
              </a:rPr>
              <a:t>How success can be measured </a:t>
            </a:r>
            <a:br>
              <a:rPr lang="en-US" sz="2000" b="1" dirty="0"/>
            </a:br>
            <a:r>
              <a:rPr lang="en-US" sz="2000" dirty="0">
                <a:ea typeface="MS PGothic"/>
              </a:rPr>
              <a:t>Indicators that can help measure your quality improvement efforts</a:t>
            </a:r>
            <a:endParaRPr lang="en-US" sz="2000" b="1" dirty="0">
              <a:ea typeface="MS PGothic"/>
            </a:endParaRPr>
          </a:p>
          <a:p>
            <a:pPr>
              <a:buClr>
                <a:srgbClr val="00B2E3"/>
              </a:buClr>
            </a:pPr>
            <a:r>
              <a:rPr lang="en-US" sz="2000" b="1" dirty="0">
                <a:ea typeface="MS PGothic"/>
              </a:rPr>
              <a:t>Quality statements in brief</a:t>
            </a:r>
            <a:br>
              <a:rPr lang="en-US" sz="2000" b="1" dirty="0"/>
            </a:br>
            <a:r>
              <a:rPr lang="en-US" sz="2000" dirty="0">
                <a:ea typeface="MS PGothic"/>
              </a:rPr>
              <a:t>The key statements in the transitions between hospital and home quality standard </a:t>
            </a:r>
          </a:p>
          <a:p>
            <a:pPr>
              <a:buClr>
                <a:srgbClr val="00B2E3"/>
              </a:buClr>
            </a:pPr>
            <a:endParaRPr lang="en-US" sz="2000" dirty="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nvSpPr>
        <p:spPr>
          <a:xfrm>
            <a:off x="301532" y="286719"/>
            <a:ext cx="8528570" cy="1015663"/>
          </a:xfrm>
          <a:prstGeom prst="rect">
            <a:avLst/>
          </a:prstGeom>
          <a:noFill/>
          <a:ln w="31750" cap="rnd">
            <a:solidFill>
              <a:schemeClr val="bg1"/>
            </a:solidFill>
            <a:prstDash val="sysDot"/>
          </a:ln>
        </p:spPr>
        <p:txBody>
          <a:bodyPr wrap="square" rtlCol="0">
            <a:spAutoFit/>
          </a:bodyPr>
          <a:lstStyle/>
          <a:p>
            <a:pPr algn="ctr"/>
            <a:r>
              <a:rPr lang="en-CA" sz="2000" b="1" u="none" dirty="0"/>
              <a:t>The percentage of people who reported that the </a:t>
            </a:r>
            <a:r>
              <a:rPr lang="en-US" sz="2000" b="1" u="none" dirty="0"/>
              <a:t>doctors or staff at the place where they usually get medical care </a:t>
            </a:r>
            <a:r>
              <a:rPr lang="en-CA" sz="2000" b="1" u="none" dirty="0"/>
              <a:t>seemed informed about their hospital discharge was higher in rural areas</a:t>
            </a:r>
          </a:p>
        </p:txBody>
      </p:sp>
      <p:sp>
        <p:nvSpPr>
          <p:cNvPr id="15" name="Rectangle 14">
            <a:extLst>
              <a:ext uri="{FF2B5EF4-FFF2-40B4-BE49-F238E27FC236}">
                <a16:creationId xmlns:a16="http://schemas.microsoft.com/office/drawing/2014/main" id="{98D24B4F-D60A-4A01-B10C-96602E7D24B9}"/>
              </a:ext>
            </a:extLst>
          </p:cNvPr>
          <p:cNvSpPr/>
          <p:nvPr/>
        </p:nvSpPr>
        <p:spPr>
          <a:xfrm>
            <a:off x="0" y="6427113"/>
            <a:ext cx="8133776" cy="246221"/>
          </a:xfrm>
          <a:prstGeom prst="rect">
            <a:avLst/>
          </a:prstGeom>
        </p:spPr>
        <p:txBody>
          <a:bodyPr wrap="square">
            <a:spAutoFit/>
          </a:bodyPr>
          <a:lstStyle/>
          <a:p>
            <a:pPr lvl="0" eaLnBrk="0" hangingPunct="0">
              <a:spcBef>
                <a:spcPct val="30000"/>
              </a:spcBef>
              <a:defRPr/>
            </a:pPr>
            <a:r>
              <a:rPr lang="en-CA" sz="1000" u="none" dirty="0">
                <a:latin typeface="+mn-lt"/>
                <a:cs typeface="ＭＳ Ｐゴシック" pitchFamily="68" charset="-128"/>
              </a:rPr>
              <a:t>Source: Health Care Experience Survey 2018, provided by the Ministry of Health. </a:t>
            </a:r>
            <a:endParaRPr lang="en-CA" sz="1000" dirty="0">
              <a:latin typeface="+mn-lt"/>
            </a:endParaRPr>
          </a:p>
        </p:txBody>
      </p:sp>
      <p:graphicFrame>
        <p:nvGraphicFramePr>
          <p:cNvPr id="5" name="Chart 4">
            <a:extLst>
              <a:ext uri="{FF2B5EF4-FFF2-40B4-BE49-F238E27FC236}">
                <a16:creationId xmlns:a16="http://schemas.microsoft.com/office/drawing/2014/main" id="{83727FBC-28F3-4A8C-A05B-A7DD27728417}"/>
              </a:ext>
            </a:extLst>
          </p:cNvPr>
          <p:cNvGraphicFramePr>
            <a:graphicFrameLocks/>
          </p:cNvGraphicFramePr>
          <p:nvPr>
            <p:extLst>
              <p:ext uri="{D42A27DB-BD31-4B8C-83A1-F6EECF244321}">
                <p14:modId xmlns:p14="http://schemas.microsoft.com/office/powerpoint/2010/main" val="327034123"/>
              </p:ext>
            </p:extLst>
          </p:nvPr>
        </p:nvGraphicFramePr>
        <p:xfrm>
          <a:off x="463296" y="2299317"/>
          <a:ext cx="8244514" cy="400394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D7F54309-548B-4407-A1BE-2055B8D9D16B}"/>
              </a:ext>
            </a:extLst>
          </p:cNvPr>
          <p:cNvSpPr/>
          <p:nvPr/>
        </p:nvSpPr>
        <p:spPr>
          <a:xfrm>
            <a:off x="301532" y="1418076"/>
            <a:ext cx="8406278" cy="738664"/>
          </a:xfrm>
          <a:prstGeom prst="rect">
            <a:avLst/>
          </a:prstGeom>
        </p:spPr>
        <p:txBody>
          <a:bodyPr wrap="square">
            <a:spAutoFit/>
          </a:bodyPr>
          <a:lstStyle/>
          <a:p>
            <a:r>
              <a:rPr lang="en-CA" u="none"/>
              <a:t>Percentage of adults (aged 16 and older) in Ontario who reported that the </a:t>
            </a:r>
            <a:r>
              <a:rPr lang="en-US" u="none"/>
              <a:t>doctors or staff at the place where they usually get medical care</a:t>
            </a:r>
            <a:r>
              <a:rPr lang="en-CA" u="none"/>
              <a:t> seemed informed following discharge from hospital, by urban/rural status, January 2018 to December 2018</a:t>
            </a:r>
          </a:p>
        </p:txBody>
      </p:sp>
    </p:spTree>
    <p:extLst>
      <p:ext uri="{BB962C8B-B14F-4D97-AF65-F5344CB8AC3E}">
        <p14:creationId xmlns:p14="http://schemas.microsoft.com/office/powerpoint/2010/main" val="1642730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Rectangle 3"/>
          <p:cNvSpPr txBox="1"/>
          <p:nvPr/>
        </p:nvSpPr>
        <p:spPr>
          <a:xfrm>
            <a:off x="5060857" y="2201514"/>
            <a:ext cx="3795981" cy="3046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342900" indent="-342900">
              <a:buFont typeface="Arial" panose="020B0604020202020204" pitchFamily="34" charset="0"/>
              <a:buChar char="•"/>
              <a:defRPr sz="3200" b="1" u="none">
                <a:solidFill>
                  <a:schemeClr val="accent2"/>
                </a:solidFill>
                <a:latin typeface="Arial"/>
                <a:ea typeface="Arial"/>
                <a:cs typeface="Arial"/>
                <a:sym typeface="Arial"/>
              </a:defRPr>
            </a:pPr>
            <a:r>
              <a:rPr lang="en-CA" sz="2400" dirty="0">
                <a:solidFill>
                  <a:schemeClr val="tx2"/>
                </a:solidFill>
                <a:latin typeface="+mn-lt"/>
              </a:rPr>
              <a:t>5% </a:t>
            </a:r>
            <a:r>
              <a:rPr lang="en-CA" sz="2400" dirty="0">
                <a:solidFill>
                  <a:schemeClr val="tx2"/>
                </a:solidFill>
                <a:latin typeface="+mn-lt"/>
                <a:cs typeface="Arial"/>
              </a:rPr>
              <a:t>of </a:t>
            </a:r>
            <a:r>
              <a:rPr lang="en-CA" sz="2400" dirty="0">
                <a:solidFill>
                  <a:schemeClr val="tx2"/>
                </a:solidFill>
                <a:latin typeface="+mn-lt"/>
              </a:rPr>
              <a:t>people returned to the hospital within 30 days of discharge</a:t>
            </a:r>
          </a:p>
          <a:p>
            <a:pPr marL="342900" indent="-342900">
              <a:buFont typeface="Arial" panose="020B0604020202020204" pitchFamily="34" charset="0"/>
              <a:buChar char="•"/>
              <a:defRPr sz="3200" b="1" u="none">
                <a:solidFill>
                  <a:schemeClr val="accent2"/>
                </a:solidFill>
                <a:latin typeface="Arial"/>
                <a:ea typeface="Arial"/>
                <a:cs typeface="Arial"/>
                <a:sym typeface="Arial"/>
              </a:defRPr>
            </a:pPr>
            <a:endParaRPr lang="en-CA" sz="2400" dirty="0">
              <a:solidFill>
                <a:schemeClr val="tx2"/>
              </a:solidFill>
              <a:latin typeface="+mn-lt"/>
            </a:endParaRPr>
          </a:p>
          <a:p>
            <a:pPr marL="342900" indent="-342900">
              <a:buFont typeface="Arial" panose="020B0604020202020204" pitchFamily="34" charset="0"/>
              <a:buChar char="•"/>
              <a:defRPr sz="3200" b="1" u="none">
                <a:solidFill>
                  <a:schemeClr val="accent2"/>
                </a:solidFill>
                <a:latin typeface="Arial"/>
                <a:ea typeface="Arial"/>
                <a:cs typeface="Arial"/>
                <a:sym typeface="Arial"/>
              </a:defRPr>
            </a:pPr>
            <a:r>
              <a:rPr lang="en-US" sz="2400" dirty="0">
                <a:solidFill>
                  <a:schemeClr val="tx2"/>
                </a:solidFill>
                <a:latin typeface="+mn-lt"/>
              </a:rPr>
              <a:t>13% </a:t>
            </a:r>
            <a:r>
              <a:rPr lang="en-US" sz="2400" dirty="0">
                <a:solidFill>
                  <a:schemeClr val="tx2"/>
                </a:solidFill>
                <a:latin typeface="+mn-lt"/>
                <a:cs typeface="Arial"/>
              </a:rPr>
              <a:t>of people </a:t>
            </a:r>
            <a:r>
              <a:rPr lang="en-US" sz="2400" dirty="0">
                <a:solidFill>
                  <a:schemeClr val="tx2"/>
                </a:solidFill>
                <a:latin typeface="+mn-lt"/>
              </a:rPr>
              <a:t>went to the emergency department within 30 days of discharge</a:t>
            </a:r>
            <a:endParaRPr lang="en-US" sz="1600" dirty="0">
              <a:solidFill>
                <a:schemeClr val="tx2"/>
              </a:solidFill>
              <a:latin typeface="+mn-lt"/>
            </a:endParaRPr>
          </a:p>
        </p:txBody>
      </p:sp>
      <p:sp>
        <p:nvSpPr>
          <p:cNvPr id="521" name="Connector: Elbow 16"/>
          <p:cNvSpPr/>
          <p:nvPr/>
        </p:nvSpPr>
        <p:spPr>
          <a:xfrm>
            <a:off x="2720947" y="5237893"/>
            <a:ext cx="275889" cy="127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78" y="0"/>
                </a:lnTo>
                <a:lnTo>
                  <a:pt x="19178" y="21600"/>
                </a:lnTo>
                <a:lnTo>
                  <a:pt x="21600" y="21600"/>
                </a:lnTo>
              </a:path>
            </a:pathLst>
          </a:custGeom>
          <a:ln w="117475">
            <a:solidFill>
              <a:srgbClr val="FFFFFF"/>
            </a:solidFill>
          </a:ln>
        </p:spPr>
        <p:txBody>
          <a:bodyPr lIns="45718" tIns="45718" rIns="45718" bIns="45718"/>
          <a:lstStyle/>
          <a:p>
            <a:pPr>
              <a:defRPr>
                <a:latin typeface="Arial"/>
                <a:ea typeface="Arial"/>
                <a:cs typeface="Arial"/>
                <a:sym typeface="Arial"/>
              </a:defRPr>
            </a:pPr>
            <a:endParaRPr/>
          </a:p>
        </p:txBody>
      </p:sp>
      <p:sp>
        <p:nvSpPr>
          <p:cNvPr id="14" name="Rectangle 3">
            <a:extLst>
              <a:ext uri="{FF2B5EF4-FFF2-40B4-BE49-F238E27FC236}">
                <a16:creationId xmlns:a16="http://schemas.microsoft.com/office/drawing/2014/main" id="{EE243D33-BC9A-4BFB-9277-EC083B5F48DC}"/>
              </a:ext>
            </a:extLst>
          </p:cNvPr>
          <p:cNvSpPr txBox="1"/>
          <p:nvPr/>
        </p:nvSpPr>
        <p:spPr>
          <a:xfrm>
            <a:off x="5478318" y="3972105"/>
            <a:ext cx="3272928"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3200" b="1" u="none">
                <a:solidFill>
                  <a:schemeClr val="accent2"/>
                </a:solidFill>
                <a:latin typeface="Arial"/>
                <a:ea typeface="Arial"/>
                <a:cs typeface="Arial"/>
                <a:sym typeface="Arial"/>
              </a:defRPr>
            </a:pPr>
            <a:endParaRPr sz="1600" b="0"/>
          </a:p>
        </p:txBody>
      </p:sp>
      <p:sp>
        <p:nvSpPr>
          <p:cNvPr id="15" name="Rectangle 3">
            <a:extLst>
              <a:ext uri="{FF2B5EF4-FFF2-40B4-BE49-F238E27FC236}">
                <a16:creationId xmlns:a16="http://schemas.microsoft.com/office/drawing/2014/main" id="{E10E2C5A-E4A1-4A28-9E19-3BB1CAE58939}"/>
              </a:ext>
            </a:extLst>
          </p:cNvPr>
          <p:cNvSpPr txBox="1"/>
          <p:nvPr/>
        </p:nvSpPr>
        <p:spPr>
          <a:xfrm>
            <a:off x="4380943" y="1109930"/>
            <a:ext cx="4370303"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3200" b="1" u="none">
                <a:solidFill>
                  <a:schemeClr val="accent2"/>
                </a:solidFill>
                <a:latin typeface="Arial"/>
                <a:ea typeface="Arial"/>
                <a:cs typeface="Arial"/>
                <a:sym typeface="Arial"/>
              </a:defRPr>
            </a:pPr>
            <a:r>
              <a:rPr lang="en-CA" sz="2400">
                <a:solidFill>
                  <a:schemeClr val="tx2"/>
                </a:solidFill>
              </a:rPr>
              <a:t>In 2018, of the over 1,000,000 hospital admissions:</a:t>
            </a:r>
            <a:endParaRPr sz="1600">
              <a:solidFill>
                <a:schemeClr val="tx2"/>
              </a:solidFill>
            </a:endParaRPr>
          </a:p>
        </p:txBody>
      </p:sp>
      <p:sp>
        <p:nvSpPr>
          <p:cNvPr id="12" name="Rectangle 11">
            <a:extLst>
              <a:ext uri="{FF2B5EF4-FFF2-40B4-BE49-F238E27FC236}">
                <a16:creationId xmlns:a16="http://schemas.microsoft.com/office/drawing/2014/main" id="{0E747F31-A693-4201-8234-535324DAB309}"/>
              </a:ext>
            </a:extLst>
          </p:cNvPr>
          <p:cNvSpPr/>
          <p:nvPr/>
        </p:nvSpPr>
        <p:spPr>
          <a:xfrm>
            <a:off x="117230" y="6252471"/>
            <a:ext cx="8133776" cy="430887"/>
          </a:xfrm>
          <a:prstGeom prst="rect">
            <a:avLst/>
          </a:prstGeom>
        </p:spPr>
        <p:txBody>
          <a:bodyPr wrap="square">
            <a:spAutoFit/>
          </a:bodyPr>
          <a:lstStyle/>
          <a:p>
            <a:pPr lvl="0" eaLnBrk="0" hangingPunct="0">
              <a:spcBef>
                <a:spcPct val="30000"/>
              </a:spcBef>
              <a:defRPr/>
            </a:pPr>
            <a:r>
              <a:rPr lang="en-CA" sz="1100" u="none">
                <a:latin typeface="+mn-lt"/>
                <a:cs typeface="ＭＳ Ｐゴシック" pitchFamily="68" charset="-128"/>
              </a:rPr>
              <a:t>Source: Discharge Abstract Database (DAD) and National Ambulatory Care Reporting System (NACRS), provided by the Institute for Clinical Evaluative Sciences (ICES).</a:t>
            </a:r>
            <a:endParaRPr lang="en-CA" sz="1100">
              <a:latin typeface="+mn-lt"/>
            </a:endParaRPr>
          </a:p>
        </p:txBody>
      </p:sp>
      <p:grpSp>
        <p:nvGrpSpPr>
          <p:cNvPr id="21" name="Group 20">
            <a:extLst>
              <a:ext uri="{FF2B5EF4-FFF2-40B4-BE49-F238E27FC236}">
                <a16:creationId xmlns:a16="http://schemas.microsoft.com/office/drawing/2014/main" id="{07B6408A-8F55-4B4F-91E3-591C12AB6ABE}"/>
              </a:ext>
            </a:extLst>
          </p:cNvPr>
          <p:cNvGrpSpPr/>
          <p:nvPr/>
        </p:nvGrpSpPr>
        <p:grpSpPr>
          <a:xfrm>
            <a:off x="109901" y="1899176"/>
            <a:ext cx="4736488" cy="2568238"/>
            <a:chOff x="3610616" y="3340100"/>
            <a:chExt cx="5711019" cy="3096652"/>
          </a:xfrm>
        </p:grpSpPr>
        <p:pic>
          <p:nvPicPr>
            <p:cNvPr id="22" name="Picture 21">
              <a:extLst>
                <a:ext uri="{FF2B5EF4-FFF2-40B4-BE49-F238E27FC236}">
                  <a16:creationId xmlns:a16="http://schemas.microsoft.com/office/drawing/2014/main" id="{4574B9C4-6E8D-9044-B802-D3AAD951A981}"/>
                </a:ext>
              </a:extLst>
            </p:cNvPr>
            <p:cNvPicPr>
              <a:picLocks noChangeAspect="1"/>
            </p:cNvPicPr>
            <p:nvPr/>
          </p:nvPicPr>
          <p:blipFill rotWithShape="1">
            <a:blip r:embed="rId3">
              <a:alphaModFix amt="63000"/>
            </a:blip>
            <a:srcRect r="61331" b="67244"/>
            <a:stretch/>
          </p:blipFill>
          <p:spPr>
            <a:xfrm>
              <a:off x="3610616" y="4256201"/>
              <a:ext cx="2643081" cy="2082087"/>
            </a:xfrm>
            <a:prstGeom prst="rect">
              <a:avLst/>
            </a:prstGeom>
          </p:spPr>
        </p:pic>
        <p:grpSp>
          <p:nvGrpSpPr>
            <p:cNvPr id="23" name="Group 22">
              <a:extLst>
                <a:ext uri="{FF2B5EF4-FFF2-40B4-BE49-F238E27FC236}">
                  <a16:creationId xmlns:a16="http://schemas.microsoft.com/office/drawing/2014/main" id="{8754629B-807B-3C49-B551-780F17F91C3D}"/>
                </a:ext>
              </a:extLst>
            </p:cNvPr>
            <p:cNvGrpSpPr/>
            <p:nvPr/>
          </p:nvGrpSpPr>
          <p:grpSpPr>
            <a:xfrm>
              <a:off x="5889523" y="3340100"/>
              <a:ext cx="3432112" cy="3096652"/>
              <a:chOff x="5889523" y="3340100"/>
              <a:chExt cx="3432112" cy="3096652"/>
            </a:xfrm>
          </p:grpSpPr>
          <p:pic>
            <p:nvPicPr>
              <p:cNvPr id="24" name="Picture 23">
                <a:extLst>
                  <a:ext uri="{FF2B5EF4-FFF2-40B4-BE49-F238E27FC236}">
                    <a16:creationId xmlns:a16="http://schemas.microsoft.com/office/drawing/2014/main" id="{00AD3279-F5B6-854E-B8E2-77912681D74C}"/>
                  </a:ext>
                </a:extLst>
              </p:cNvPr>
              <p:cNvPicPr>
                <a:picLocks noChangeAspect="1"/>
              </p:cNvPicPr>
              <p:nvPr/>
            </p:nvPicPr>
            <p:blipFill rotWithShape="1">
              <a:blip r:embed="rId3">
                <a:alphaModFix amt="63000"/>
              </a:blip>
              <a:srcRect l="63709" r="3571" b="66667"/>
              <a:stretch/>
            </p:blipFill>
            <p:spPr>
              <a:xfrm>
                <a:off x="6052966" y="3340100"/>
                <a:ext cx="3268669" cy="3096652"/>
              </a:xfrm>
              <a:prstGeom prst="rect">
                <a:avLst/>
              </a:prstGeom>
            </p:spPr>
          </p:pic>
          <p:sp>
            <p:nvSpPr>
              <p:cNvPr id="25" name="Rectangle 24">
                <a:extLst>
                  <a:ext uri="{FF2B5EF4-FFF2-40B4-BE49-F238E27FC236}">
                    <a16:creationId xmlns:a16="http://schemas.microsoft.com/office/drawing/2014/main" id="{C47A474A-D891-0548-B15D-F626F10BED2C}"/>
                  </a:ext>
                </a:extLst>
              </p:cNvPr>
              <p:cNvSpPr/>
              <p:nvPr/>
            </p:nvSpPr>
            <p:spPr bwMode="auto">
              <a:xfrm>
                <a:off x="5889523" y="4230396"/>
                <a:ext cx="381434" cy="2821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a:ln>
                    <a:noFill/>
                  </a:ln>
                  <a:solidFill>
                    <a:schemeClr val="tx1"/>
                  </a:solidFill>
                  <a:effectLst/>
                  <a:latin typeface="Arial" charset="0"/>
                  <a:ea typeface="ＭＳ Ｐゴシック" pitchFamily="68" charset="-128"/>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nvSpPr>
        <p:spPr>
          <a:xfrm>
            <a:off x="268156" y="341416"/>
            <a:ext cx="8729608" cy="954107"/>
          </a:xfrm>
          <a:prstGeom prst="rect">
            <a:avLst/>
          </a:prstGeom>
          <a:noFill/>
          <a:ln w="31750" cap="rnd">
            <a:solidFill>
              <a:schemeClr val="bg1"/>
            </a:solidFill>
            <a:prstDash val="sysDot"/>
          </a:ln>
        </p:spPr>
        <p:txBody>
          <a:bodyPr wrap="square" rtlCol="0">
            <a:spAutoFit/>
          </a:bodyPr>
          <a:lstStyle/>
          <a:p>
            <a:pPr algn="ctr"/>
            <a:r>
              <a:rPr lang="en-CA" sz="2800" b="1" u="none" dirty="0"/>
              <a:t>Readmissions and Emergency Department visits post-discharge were highest in medical patients </a:t>
            </a:r>
          </a:p>
        </p:txBody>
      </p:sp>
      <p:sp>
        <p:nvSpPr>
          <p:cNvPr id="15" name="Rectangle 14">
            <a:extLst>
              <a:ext uri="{FF2B5EF4-FFF2-40B4-BE49-F238E27FC236}">
                <a16:creationId xmlns:a16="http://schemas.microsoft.com/office/drawing/2014/main" id="{98D24B4F-D60A-4A01-B10C-96602E7D24B9}"/>
              </a:ext>
            </a:extLst>
          </p:cNvPr>
          <p:cNvSpPr/>
          <p:nvPr/>
        </p:nvSpPr>
        <p:spPr>
          <a:xfrm>
            <a:off x="117230" y="6207053"/>
            <a:ext cx="8133776" cy="600164"/>
          </a:xfrm>
          <a:prstGeom prst="rect">
            <a:avLst/>
          </a:prstGeom>
        </p:spPr>
        <p:txBody>
          <a:bodyPr wrap="square">
            <a:spAutoFit/>
          </a:bodyPr>
          <a:lstStyle/>
          <a:p>
            <a:pPr lvl="0" eaLnBrk="0" hangingPunct="0">
              <a:spcBef>
                <a:spcPct val="30000"/>
              </a:spcBef>
              <a:defRPr/>
            </a:pPr>
            <a:r>
              <a:rPr lang="en-CA" sz="1000" u="none">
                <a:latin typeface="+mn-lt"/>
                <a:cs typeface="ＭＳ Ｐゴシック" pitchFamily="68" charset="-128"/>
              </a:rPr>
              <a:t>Note: Rates are age and sex standardized.</a:t>
            </a:r>
          </a:p>
          <a:p>
            <a:pPr lvl="0" eaLnBrk="0" hangingPunct="0">
              <a:spcBef>
                <a:spcPct val="30000"/>
              </a:spcBef>
              <a:defRPr/>
            </a:pPr>
            <a:r>
              <a:rPr lang="en-CA" sz="1000" u="none">
                <a:latin typeface="+mn-lt"/>
                <a:cs typeface="ＭＳ Ｐゴシック" pitchFamily="68" charset="-128"/>
              </a:rPr>
              <a:t>Source: Discharge Abstract Database (DAD) and National Ambulatory Care Reporting System (NACRS), provided by the Institute for Clinical Evaluative Sciences (ICES).</a:t>
            </a:r>
            <a:endParaRPr lang="en-CA" sz="1000">
              <a:latin typeface="+mn-lt"/>
            </a:endParaRPr>
          </a:p>
        </p:txBody>
      </p:sp>
      <p:sp>
        <p:nvSpPr>
          <p:cNvPr id="2" name="Rectangle 1">
            <a:extLst>
              <a:ext uri="{FF2B5EF4-FFF2-40B4-BE49-F238E27FC236}">
                <a16:creationId xmlns:a16="http://schemas.microsoft.com/office/drawing/2014/main" id="{AB9D4F90-539F-47E5-85BD-3F1775D8AEE7}"/>
              </a:ext>
            </a:extLst>
          </p:cNvPr>
          <p:cNvSpPr/>
          <p:nvPr/>
        </p:nvSpPr>
        <p:spPr>
          <a:xfrm>
            <a:off x="272502" y="1521179"/>
            <a:ext cx="8133776" cy="521122"/>
          </a:xfrm>
          <a:prstGeom prst="rect">
            <a:avLst/>
          </a:prstGeom>
        </p:spPr>
        <p:txBody>
          <a:bodyPr wrap="square">
            <a:spAutoFit/>
          </a:bodyPr>
          <a:lstStyle/>
          <a:p>
            <a:r>
              <a:rPr lang="en-CA" u="none"/>
              <a:t>Percentage of people in Ontario who were readmitted to any hospital or visited the emergency department within 30 days of discharge, 2018</a:t>
            </a:r>
          </a:p>
        </p:txBody>
      </p:sp>
      <p:graphicFrame>
        <p:nvGraphicFramePr>
          <p:cNvPr id="6" name="Chart 5">
            <a:extLst>
              <a:ext uri="{FF2B5EF4-FFF2-40B4-BE49-F238E27FC236}">
                <a16:creationId xmlns:a16="http://schemas.microsoft.com/office/drawing/2014/main" id="{F7914CF1-CBFD-4356-90E5-EB2D7ECBC64D}"/>
              </a:ext>
            </a:extLst>
          </p:cNvPr>
          <p:cNvGraphicFramePr>
            <a:graphicFrameLocks/>
          </p:cNvGraphicFramePr>
          <p:nvPr>
            <p:extLst>
              <p:ext uri="{D42A27DB-BD31-4B8C-83A1-F6EECF244321}">
                <p14:modId xmlns:p14="http://schemas.microsoft.com/office/powerpoint/2010/main" val="3230230209"/>
              </p:ext>
            </p:extLst>
          </p:nvPr>
        </p:nvGraphicFramePr>
        <p:xfrm>
          <a:off x="706581" y="2367839"/>
          <a:ext cx="7544425" cy="3569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6726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nvSpPr>
        <p:spPr>
          <a:xfrm>
            <a:off x="272502" y="249712"/>
            <a:ext cx="8729608" cy="1200329"/>
          </a:xfrm>
          <a:prstGeom prst="rect">
            <a:avLst/>
          </a:prstGeom>
          <a:noFill/>
          <a:ln w="31750" cap="rnd">
            <a:solidFill>
              <a:schemeClr val="bg1"/>
            </a:solidFill>
            <a:prstDash val="sysDot"/>
          </a:ln>
        </p:spPr>
        <p:txBody>
          <a:bodyPr wrap="square" rtlCol="0">
            <a:spAutoFit/>
          </a:bodyPr>
          <a:lstStyle/>
          <a:p>
            <a:pPr algn="ctr"/>
            <a:r>
              <a:rPr lang="en-CA" sz="2400" b="1" u="none" dirty="0"/>
              <a:t>Readmissions to hospital were consistent across regions in the province. Emergency department visits after a hospitalization showed more variation across regions.</a:t>
            </a:r>
          </a:p>
        </p:txBody>
      </p:sp>
      <p:sp>
        <p:nvSpPr>
          <p:cNvPr id="2" name="Rectangle 1">
            <a:extLst>
              <a:ext uri="{FF2B5EF4-FFF2-40B4-BE49-F238E27FC236}">
                <a16:creationId xmlns:a16="http://schemas.microsoft.com/office/drawing/2014/main" id="{AB9D4F90-539F-47E5-85BD-3F1775D8AEE7}"/>
              </a:ext>
            </a:extLst>
          </p:cNvPr>
          <p:cNvSpPr/>
          <p:nvPr/>
        </p:nvSpPr>
        <p:spPr>
          <a:xfrm>
            <a:off x="272502" y="1500824"/>
            <a:ext cx="8133776" cy="521122"/>
          </a:xfrm>
          <a:prstGeom prst="rect">
            <a:avLst/>
          </a:prstGeom>
        </p:spPr>
        <p:txBody>
          <a:bodyPr wrap="square">
            <a:spAutoFit/>
          </a:bodyPr>
          <a:lstStyle/>
          <a:p>
            <a:r>
              <a:rPr lang="en-CA" u="none"/>
              <a:t>Percentage of people in Ontario who were readmitted to any hospital or visited the emergency department within 30 days of discharge, 2018</a:t>
            </a:r>
          </a:p>
        </p:txBody>
      </p:sp>
      <p:sp>
        <p:nvSpPr>
          <p:cNvPr id="6" name="Rectangle 5">
            <a:extLst>
              <a:ext uri="{FF2B5EF4-FFF2-40B4-BE49-F238E27FC236}">
                <a16:creationId xmlns:a16="http://schemas.microsoft.com/office/drawing/2014/main" id="{58A3646D-0EC5-4099-95C1-1F0FE0BDB647}"/>
              </a:ext>
            </a:extLst>
          </p:cNvPr>
          <p:cNvSpPr/>
          <p:nvPr/>
        </p:nvSpPr>
        <p:spPr>
          <a:xfrm>
            <a:off x="117230" y="6207053"/>
            <a:ext cx="8133776" cy="600164"/>
          </a:xfrm>
          <a:prstGeom prst="rect">
            <a:avLst/>
          </a:prstGeom>
        </p:spPr>
        <p:txBody>
          <a:bodyPr wrap="square">
            <a:spAutoFit/>
          </a:bodyPr>
          <a:lstStyle/>
          <a:p>
            <a:pPr lvl="0" eaLnBrk="0" hangingPunct="0">
              <a:spcBef>
                <a:spcPct val="30000"/>
              </a:spcBef>
              <a:defRPr/>
            </a:pPr>
            <a:r>
              <a:rPr lang="en-CA" sz="1000" u="none">
                <a:latin typeface="+mn-lt"/>
                <a:cs typeface="ＭＳ Ｐゴシック" pitchFamily="68" charset="-128"/>
              </a:rPr>
              <a:t>Note: Rates are age and sex standardized.</a:t>
            </a:r>
          </a:p>
          <a:p>
            <a:pPr lvl="0" eaLnBrk="0" hangingPunct="0">
              <a:spcBef>
                <a:spcPct val="30000"/>
              </a:spcBef>
              <a:defRPr/>
            </a:pPr>
            <a:r>
              <a:rPr lang="en-CA" sz="1000" u="none">
                <a:latin typeface="+mn-lt"/>
                <a:cs typeface="ＭＳ Ｐゴシック" pitchFamily="68" charset="-128"/>
              </a:rPr>
              <a:t>Source: Discharge Abstract Database (DAD) and National Ambulatory Care Reporting System (NACRS), provided by the Institute for Clinical Evaluative Sciences (ICES).</a:t>
            </a:r>
            <a:endParaRPr lang="en-CA" sz="1000">
              <a:latin typeface="+mn-lt"/>
            </a:endParaRPr>
          </a:p>
        </p:txBody>
      </p:sp>
      <p:graphicFrame>
        <p:nvGraphicFramePr>
          <p:cNvPr id="7" name="Chart 6">
            <a:extLst>
              <a:ext uri="{FF2B5EF4-FFF2-40B4-BE49-F238E27FC236}">
                <a16:creationId xmlns:a16="http://schemas.microsoft.com/office/drawing/2014/main" id="{E442687A-2AB0-4146-AFFC-D1010C059C0E}"/>
              </a:ext>
            </a:extLst>
          </p:cNvPr>
          <p:cNvGraphicFramePr>
            <a:graphicFrameLocks/>
          </p:cNvGraphicFramePr>
          <p:nvPr>
            <p:extLst>
              <p:ext uri="{D42A27DB-BD31-4B8C-83A1-F6EECF244321}">
                <p14:modId xmlns:p14="http://schemas.microsoft.com/office/powerpoint/2010/main" val="966383701"/>
              </p:ext>
            </p:extLst>
          </p:nvPr>
        </p:nvGraphicFramePr>
        <p:xfrm>
          <a:off x="272502" y="2021946"/>
          <a:ext cx="8598996" cy="4185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8137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2AF7C8F-328D-4237-A995-E9E1DACA86C3}"/>
              </a:ext>
            </a:extLst>
          </p:cNvPr>
          <p:cNvSpPr txBox="1"/>
          <p:nvPr/>
        </p:nvSpPr>
        <p:spPr>
          <a:xfrm>
            <a:off x="262055" y="362680"/>
            <a:ext cx="8619890" cy="954107"/>
          </a:xfrm>
          <a:prstGeom prst="rect">
            <a:avLst/>
          </a:prstGeom>
          <a:noFill/>
        </p:spPr>
        <p:txBody>
          <a:bodyPr wrap="square" rtlCol="0">
            <a:spAutoFit/>
          </a:bodyPr>
          <a:lstStyle/>
          <a:p>
            <a:r>
              <a:rPr lang="en-CA" sz="2800" b="1" u="none" dirty="0"/>
              <a:t>Wait times for a first home care visit after a hospital discharge varied across the province</a:t>
            </a:r>
          </a:p>
        </p:txBody>
      </p:sp>
      <p:sp>
        <p:nvSpPr>
          <p:cNvPr id="13" name="TextBox 12">
            <a:extLst>
              <a:ext uri="{FF2B5EF4-FFF2-40B4-BE49-F238E27FC236}">
                <a16:creationId xmlns:a16="http://schemas.microsoft.com/office/drawing/2014/main" id="{4BAA7465-8B76-46A8-827A-1DD1C019D68F}"/>
              </a:ext>
            </a:extLst>
          </p:cNvPr>
          <p:cNvSpPr txBox="1"/>
          <p:nvPr/>
        </p:nvSpPr>
        <p:spPr>
          <a:xfrm>
            <a:off x="10274" y="6400888"/>
            <a:ext cx="8442064" cy="246221"/>
          </a:xfrm>
          <a:prstGeom prst="rect">
            <a:avLst/>
          </a:prstGeom>
          <a:noFill/>
        </p:spPr>
        <p:txBody>
          <a:bodyPr wrap="square" rtlCol="0">
            <a:spAutoFit/>
          </a:bodyPr>
          <a:lstStyle/>
          <a:p>
            <a:pPr lvl="0">
              <a:defRPr/>
            </a:pPr>
            <a:r>
              <a:rPr kumimoji="0" lang="en-US" sz="1000" b="0" i="0" u="none" strike="noStrike" kern="1200" cap="none" spc="0" normalizeH="0" baseline="0" noProof="0" dirty="0">
                <a:ln>
                  <a:noFill/>
                </a:ln>
                <a:solidFill>
                  <a:srgbClr val="000000"/>
                </a:solidFill>
                <a:effectLst/>
                <a:uLnTx/>
                <a:uFillTx/>
                <a:cs typeface="Arial" panose="020B0604020202020204" pitchFamily="34" charset="0"/>
              </a:rPr>
              <a:t>Data Source: </a:t>
            </a:r>
            <a:r>
              <a:rPr lang="en-US" sz="1000" u="none" dirty="0">
                <a:cs typeface="Arial" panose="020B0604020202020204" pitchFamily="34" charset="0"/>
              </a:rPr>
              <a:t>Data source: Home Care Database provided by the Ministry of Health. For more information please visit </a:t>
            </a:r>
            <a:r>
              <a:rPr lang="en-US" sz="1000" u="none" dirty="0">
                <a:solidFill>
                  <a:srgbClr val="047BC1"/>
                </a:solidFill>
                <a:cs typeface="Arial" panose="020B0604020202020204" pitchFamily="34" charset="0"/>
                <a:hlinkClick r:id="rId2">
                  <a:extLst>
                    <a:ext uri="{A12FA001-AC4F-418D-AE19-62706E023703}">
                      <ahyp:hlinkClr xmlns:ahyp="http://schemas.microsoft.com/office/drawing/2018/hyperlinkcolor" val="tx"/>
                    </a:ext>
                  </a:extLst>
                </a:hlinkClick>
              </a:rPr>
              <a:t>HQO Home Care Reporting</a:t>
            </a:r>
            <a:r>
              <a:rPr lang="en-US" sz="1000" u="none" dirty="0">
                <a:cs typeface="Arial" panose="020B0604020202020204" pitchFamily="34" charset="0"/>
              </a:rPr>
              <a:t>.</a:t>
            </a:r>
            <a:endParaRPr kumimoji="0" lang="en-US" sz="1000" b="0" i="0" u="none" strike="noStrike" kern="1200" cap="none" spc="0" normalizeH="0" baseline="0" noProof="0" dirty="0">
              <a:ln>
                <a:noFill/>
              </a:ln>
              <a:solidFill>
                <a:srgbClr val="000000"/>
              </a:solidFill>
              <a:effectLst/>
              <a:uLnTx/>
              <a:uFillTx/>
              <a:cs typeface="Arial" panose="020B0604020202020204" pitchFamily="34" charset="0"/>
            </a:endParaRPr>
          </a:p>
        </p:txBody>
      </p:sp>
      <p:sp>
        <p:nvSpPr>
          <p:cNvPr id="2" name="Rectangle 1">
            <a:extLst>
              <a:ext uri="{FF2B5EF4-FFF2-40B4-BE49-F238E27FC236}">
                <a16:creationId xmlns:a16="http://schemas.microsoft.com/office/drawing/2014/main" id="{DF8430B1-150D-4975-933F-1F4259D99BE6}"/>
              </a:ext>
            </a:extLst>
          </p:cNvPr>
          <p:cNvSpPr/>
          <p:nvPr/>
        </p:nvSpPr>
        <p:spPr>
          <a:xfrm>
            <a:off x="151675" y="1488402"/>
            <a:ext cx="8840649" cy="523220"/>
          </a:xfrm>
          <a:prstGeom prst="rect">
            <a:avLst/>
          </a:prstGeom>
        </p:spPr>
        <p:txBody>
          <a:bodyPr wrap="square">
            <a:spAutoFit/>
          </a:bodyPr>
          <a:lstStyle/>
          <a:p>
            <a:r>
              <a:rPr lang="en-US" u="none"/>
              <a:t>Median number of days that new patients of home care waited from hospital discharge to their first home </a:t>
            </a:r>
            <a:br>
              <a:rPr lang="en-US" u="none"/>
            </a:br>
            <a:r>
              <a:rPr lang="en-US" u="none"/>
              <a:t>visit, for either nursing and personal support services for complex needs, in Ontario, 2018/19</a:t>
            </a:r>
          </a:p>
        </p:txBody>
      </p:sp>
      <p:graphicFrame>
        <p:nvGraphicFramePr>
          <p:cNvPr id="11" name="Chart 10">
            <a:extLst>
              <a:ext uri="{FF2B5EF4-FFF2-40B4-BE49-F238E27FC236}">
                <a16:creationId xmlns:a16="http://schemas.microsoft.com/office/drawing/2014/main" id="{A7BC37A2-A70A-4140-8749-C9456595555F}"/>
              </a:ext>
            </a:extLst>
          </p:cNvPr>
          <p:cNvGraphicFramePr>
            <a:graphicFrameLocks/>
          </p:cNvGraphicFramePr>
          <p:nvPr>
            <p:extLst>
              <p:ext uri="{D42A27DB-BD31-4B8C-83A1-F6EECF244321}">
                <p14:modId xmlns:p14="http://schemas.microsoft.com/office/powerpoint/2010/main" val="166273992"/>
              </p:ext>
            </p:extLst>
          </p:nvPr>
        </p:nvGraphicFramePr>
        <p:xfrm>
          <a:off x="580266" y="2109927"/>
          <a:ext cx="8145126" cy="3947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193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30" y="1137029"/>
            <a:ext cx="6081935" cy="2383411"/>
          </a:xfrm>
        </p:spPr>
        <p:txBody>
          <a:bodyPr/>
          <a:lstStyle/>
          <a:p>
            <a:br>
              <a:rPr lang="en-CA" sz="4800" dirty="0"/>
            </a:br>
            <a:r>
              <a:rPr lang="en-US" sz="4800" dirty="0"/>
              <a:t>Quality Statements </a:t>
            </a:r>
            <a:br>
              <a:rPr lang="en-US" sz="4800" dirty="0"/>
            </a:br>
            <a:r>
              <a:rPr lang="en-US" sz="4800" dirty="0"/>
              <a:t>to Improve Care</a:t>
            </a:r>
          </a:p>
        </p:txBody>
      </p:sp>
      <p:cxnSp>
        <p:nvCxnSpPr>
          <p:cNvPr id="3" name="Straight Connector 2">
            <a:extLst>
              <a:ext uri="{FF2B5EF4-FFF2-40B4-BE49-F238E27FC236}">
                <a16:creationId xmlns:a16="http://schemas.microsoft.com/office/drawing/2014/main" id="{1CF48EDD-EE93-2A45-9B34-2BFC036D1759}"/>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dirty="0">
                <a:ea typeface="MS PGothic"/>
              </a:rPr>
              <a:t>Scope</a:t>
            </a:r>
            <a:r>
              <a:rPr lang="en-CA" b="0" dirty="0">
                <a:ea typeface="MS PGothic"/>
              </a:rPr>
              <a:t> </a:t>
            </a:r>
            <a:r>
              <a:rPr lang="en-CA" dirty="0">
                <a:ea typeface="MS PGothic"/>
              </a:rPr>
              <a:t>of the Transitions Between Hospital and Home Quality Standard</a:t>
            </a:r>
          </a:p>
        </p:txBody>
      </p:sp>
      <p:sp>
        <p:nvSpPr>
          <p:cNvPr id="4" name="Content Placeholder 3"/>
          <p:cNvSpPr>
            <a:spLocks noGrp="1"/>
          </p:cNvSpPr>
          <p:nvPr>
            <p:ph idx="1"/>
          </p:nvPr>
        </p:nvSpPr>
        <p:spPr>
          <a:xfrm>
            <a:off x="457199" y="1969936"/>
            <a:ext cx="8229600" cy="4248472"/>
          </a:xfrm>
        </p:spPr>
        <p:txBody>
          <a:bodyPr/>
          <a:lstStyle/>
          <a:p>
            <a:pPr>
              <a:spcAft>
                <a:spcPts val="0"/>
              </a:spcAft>
            </a:pPr>
            <a:r>
              <a:rPr lang="en-CA" sz="2000">
                <a:solidFill>
                  <a:srgbClr val="000000"/>
                </a:solidFill>
                <a:latin typeface="Arial" panose="020B0604020202020204" pitchFamily="34" charset="0"/>
                <a:ea typeface="Times New Roman" panose="02020603050405020304" pitchFamily="18" charset="0"/>
                <a:cs typeface="Helvetica 55 Roman"/>
              </a:rPr>
              <a:t>This quality standard addresses care for people of all ages transitioning (moving) between hospital and home after a hospital admission. This includes people who have been admitted as inpatients to any type of hospital, including complex continuing care facilities and rehabilitation hospitals. “Home” is broadly defined as a person’s usual place of residence </a:t>
            </a:r>
            <a:r>
              <a:rPr lang="en-CA" sz="2000">
                <a:latin typeface="Arial" panose="020B0604020202020204" pitchFamily="34" charset="0"/>
                <a:ea typeface="Times New Roman" panose="02020603050405020304" pitchFamily="18" charset="0"/>
                <a:cs typeface="Times New Roman" panose="02020603050405020304" pitchFamily="18" charset="0"/>
              </a:rPr>
              <a:t>and may include personal residences, retirement residences, assisted-living facilities, long-term care facilities, hospices, and shelters. </a:t>
            </a:r>
          </a:p>
          <a:p>
            <a:pPr>
              <a:spcAft>
                <a:spcPts val="0"/>
              </a:spcAft>
            </a:pPr>
            <a:endParaRPr lang="en-CA" sz="200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CA" sz="2000">
                <a:latin typeface="Arial" panose="020B0604020202020204" pitchFamily="34" charset="0"/>
                <a:ea typeface="Times New Roman" panose="02020603050405020304" pitchFamily="18" charset="0"/>
                <a:cs typeface="Times New Roman" panose="02020603050405020304" pitchFamily="18" charset="0"/>
              </a:rPr>
              <a:t>This standard includes all clinical populations, including groups that often face challenges with transitions, such as people with complex care, mental health issues, addictions, palliative care, or end-of-life care needs. The scope also includes all health care providers.</a:t>
            </a:r>
          </a:p>
          <a:p>
            <a:pPr marL="0" indent="0">
              <a:spcBef>
                <a:spcPts val="0"/>
              </a:spcBef>
              <a:spcAft>
                <a:spcPts val="0"/>
              </a:spcAft>
              <a:buNone/>
            </a:pPr>
            <a:endParaRPr lang="en-CA">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1230746" y="1440548"/>
            <a:ext cx="7693250" cy="4912127"/>
          </a:xfrm>
          <a:prstGeom prst="rect">
            <a:avLst/>
          </a:prstGeom>
        </p:spPr>
        <p:txBody>
          <a:bodyPr/>
          <a:lstStyle/>
          <a:p>
            <a:pPr>
              <a:lnSpc>
                <a:spcPts val="3400"/>
              </a:lnSpc>
              <a:spcBef>
                <a:spcPts val="400"/>
              </a:spcBef>
              <a:buClr>
                <a:schemeClr val="tx1"/>
              </a:buClr>
              <a:buAutoNum type="arabicPeriod"/>
              <a:defRPr sz="1800"/>
            </a:pPr>
            <a:r>
              <a:rPr dirty="0"/>
              <a:t>Information-</a:t>
            </a:r>
            <a:r>
              <a:rPr lang="en-US" dirty="0"/>
              <a:t>S</a:t>
            </a:r>
            <a:r>
              <a:rPr dirty="0"/>
              <a:t>haring on </a:t>
            </a:r>
            <a:r>
              <a:rPr lang="en-US" dirty="0"/>
              <a:t>A</a:t>
            </a:r>
            <a:r>
              <a:rPr dirty="0"/>
              <a:t>dmission</a:t>
            </a:r>
          </a:p>
          <a:p>
            <a:pPr>
              <a:lnSpc>
                <a:spcPts val="3400"/>
              </a:lnSpc>
              <a:spcBef>
                <a:spcPts val="400"/>
              </a:spcBef>
              <a:buClr>
                <a:schemeClr val="tx1"/>
              </a:buClr>
              <a:buAutoNum type="arabicPeriod"/>
              <a:defRPr sz="1800"/>
            </a:pPr>
            <a:r>
              <a:rPr dirty="0"/>
              <a:t>Comprehensive </a:t>
            </a:r>
            <a:r>
              <a:rPr lang="en-US" dirty="0"/>
              <a:t>A</a:t>
            </a:r>
            <a:r>
              <a:rPr dirty="0"/>
              <a:t>ssessment</a:t>
            </a:r>
          </a:p>
          <a:p>
            <a:pPr>
              <a:lnSpc>
                <a:spcPts val="3400"/>
              </a:lnSpc>
              <a:spcBef>
                <a:spcPts val="400"/>
              </a:spcBef>
              <a:buClr>
                <a:schemeClr val="tx1"/>
              </a:buClr>
              <a:buAutoNum type="arabicPeriod"/>
              <a:defRPr sz="1800"/>
            </a:pPr>
            <a:r>
              <a:rPr dirty="0"/>
              <a:t>Patient, </a:t>
            </a:r>
            <a:r>
              <a:rPr lang="en-US" dirty="0"/>
              <a:t>F</a:t>
            </a:r>
            <a:r>
              <a:rPr dirty="0"/>
              <a:t>amily, and </a:t>
            </a:r>
            <a:r>
              <a:rPr lang="en-US" dirty="0"/>
              <a:t>C</a:t>
            </a:r>
            <a:r>
              <a:rPr dirty="0"/>
              <a:t>aregiver </a:t>
            </a:r>
            <a:r>
              <a:rPr lang="en-US" dirty="0"/>
              <a:t>I</a:t>
            </a:r>
            <a:r>
              <a:rPr dirty="0"/>
              <a:t>nvolvement in </a:t>
            </a:r>
            <a:r>
              <a:rPr lang="en-US" dirty="0"/>
              <a:t>T</a:t>
            </a:r>
            <a:r>
              <a:rPr dirty="0"/>
              <a:t>ransition </a:t>
            </a:r>
            <a:r>
              <a:rPr lang="en-US" dirty="0"/>
              <a:t>P</a:t>
            </a:r>
            <a:r>
              <a:rPr dirty="0"/>
              <a:t>lanning</a:t>
            </a:r>
          </a:p>
          <a:p>
            <a:pPr>
              <a:lnSpc>
                <a:spcPts val="3400"/>
              </a:lnSpc>
              <a:spcBef>
                <a:spcPts val="400"/>
              </a:spcBef>
              <a:buClr>
                <a:schemeClr val="tx1"/>
              </a:buClr>
              <a:buAutoNum type="arabicPeriod"/>
              <a:defRPr sz="1800"/>
            </a:pPr>
            <a:r>
              <a:rPr dirty="0"/>
              <a:t>Patient, </a:t>
            </a:r>
            <a:r>
              <a:rPr lang="en-US" dirty="0"/>
              <a:t>F</a:t>
            </a:r>
            <a:r>
              <a:rPr dirty="0"/>
              <a:t>amily, and </a:t>
            </a:r>
            <a:r>
              <a:rPr lang="en-US" dirty="0"/>
              <a:t>C</a:t>
            </a:r>
            <a:r>
              <a:rPr dirty="0"/>
              <a:t>aregiver </a:t>
            </a:r>
            <a:r>
              <a:rPr lang="en-US" dirty="0"/>
              <a:t>E</a:t>
            </a:r>
            <a:r>
              <a:rPr dirty="0"/>
              <a:t>ducation, </a:t>
            </a:r>
            <a:r>
              <a:rPr lang="en-US" dirty="0"/>
              <a:t>T</a:t>
            </a:r>
            <a:r>
              <a:rPr dirty="0"/>
              <a:t>raining, and </a:t>
            </a:r>
            <a:r>
              <a:rPr lang="en-US" dirty="0"/>
              <a:t>S</a:t>
            </a:r>
            <a:r>
              <a:rPr dirty="0"/>
              <a:t>upport</a:t>
            </a:r>
          </a:p>
          <a:p>
            <a:pPr>
              <a:lnSpc>
                <a:spcPts val="3400"/>
              </a:lnSpc>
              <a:spcBef>
                <a:spcPts val="400"/>
              </a:spcBef>
              <a:buClr>
                <a:schemeClr val="tx1"/>
              </a:buClr>
              <a:buAutoNum type="arabicPeriod"/>
              <a:defRPr sz="1800"/>
            </a:pPr>
            <a:r>
              <a:rPr dirty="0"/>
              <a:t>Transition </a:t>
            </a:r>
            <a:r>
              <a:rPr lang="en-US" dirty="0"/>
              <a:t>P</a:t>
            </a:r>
            <a:r>
              <a:rPr dirty="0"/>
              <a:t>lans</a:t>
            </a:r>
          </a:p>
          <a:p>
            <a:pPr>
              <a:lnSpc>
                <a:spcPts val="3400"/>
              </a:lnSpc>
              <a:spcBef>
                <a:spcPts val="400"/>
              </a:spcBef>
              <a:buClr>
                <a:schemeClr val="tx1"/>
              </a:buClr>
              <a:buAutoNum type="arabicPeriod"/>
              <a:defRPr sz="1800"/>
            </a:pPr>
            <a:r>
              <a:rPr dirty="0"/>
              <a:t>Coordinated </a:t>
            </a:r>
            <a:r>
              <a:rPr lang="en-US" dirty="0"/>
              <a:t>T</a:t>
            </a:r>
            <a:r>
              <a:rPr dirty="0"/>
              <a:t>ransitions</a:t>
            </a:r>
          </a:p>
          <a:p>
            <a:pPr>
              <a:lnSpc>
                <a:spcPts val="3400"/>
              </a:lnSpc>
              <a:spcBef>
                <a:spcPts val="400"/>
              </a:spcBef>
              <a:buClr>
                <a:schemeClr val="tx1"/>
              </a:buClr>
              <a:buAutoNum type="arabicPeriod"/>
              <a:defRPr sz="1800"/>
            </a:pPr>
            <a:r>
              <a:rPr dirty="0"/>
              <a:t>Medication </a:t>
            </a:r>
            <a:r>
              <a:rPr lang="en-US" dirty="0"/>
              <a:t>R</a:t>
            </a:r>
            <a:r>
              <a:rPr dirty="0"/>
              <a:t>eview and </a:t>
            </a:r>
            <a:r>
              <a:rPr lang="en-US" dirty="0"/>
              <a:t>S</a:t>
            </a:r>
            <a:r>
              <a:rPr dirty="0"/>
              <a:t>upport</a:t>
            </a:r>
          </a:p>
          <a:p>
            <a:pPr>
              <a:lnSpc>
                <a:spcPts val="3400"/>
              </a:lnSpc>
              <a:spcBef>
                <a:spcPts val="400"/>
              </a:spcBef>
              <a:buClr>
                <a:schemeClr val="tx1"/>
              </a:buClr>
              <a:buAutoNum type="arabicPeriod"/>
              <a:defRPr sz="1800"/>
            </a:pPr>
            <a:r>
              <a:rPr dirty="0"/>
              <a:t>Coordinated </a:t>
            </a:r>
            <a:r>
              <a:rPr lang="en-US" dirty="0"/>
              <a:t>F</a:t>
            </a:r>
            <a:r>
              <a:rPr dirty="0"/>
              <a:t>ollow-</a:t>
            </a:r>
            <a:r>
              <a:rPr lang="en-US" dirty="0"/>
              <a:t>U</a:t>
            </a:r>
            <a:r>
              <a:rPr dirty="0"/>
              <a:t>p </a:t>
            </a:r>
            <a:r>
              <a:rPr lang="en-US" dirty="0"/>
              <a:t>M</a:t>
            </a:r>
            <a:r>
              <a:rPr dirty="0"/>
              <a:t>edical </a:t>
            </a:r>
            <a:r>
              <a:rPr lang="en-US" dirty="0"/>
              <a:t>C</a:t>
            </a:r>
            <a:r>
              <a:rPr dirty="0"/>
              <a:t>are</a:t>
            </a:r>
          </a:p>
          <a:p>
            <a:pPr>
              <a:lnSpc>
                <a:spcPts val="3400"/>
              </a:lnSpc>
              <a:spcBef>
                <a:spcPts val="400"/>
              </a:spcBef>
              <a:buClr>
                <a:schemeClr val="tx1"/>
              </a:buClr>
              <a:buAutoNum type="arabicPeriod"/>
              <a:defRPr sz="1800"/>
            </a:pPr>
            <a:r>
              <a:rPr dirty="0"/>
              <a:t>Appropriate and </a:t>
            </a:r>
            <a:r>
              <a:rPr lang="en-US" dirty="0"/>
              <a:t>T</a:t>
            </a:r>
            <a:r>
              <a:rPr dirty="0"/>
              <a:t>imely </a:t>
            </a:r>
            <a:r>
              <a:rPr lang="en-US" dirty="0"/>
              <a:t>S</a:t>
            </a:r>
            <a:r>
              <a:rPr dirty="0"/>
              <a:t>upport for </a:t>
            </a:r>
            <a:r>
              <a:rPr lang="en-US" dirty="0"/>
              <a:t>H</a:t>
            </a:r>
            <a:r>
              <a:rPr dirty="0"/>
              <a:t>ome and </a:t>
            </a:r>
            <a:r>
              <a:rPr lang="en-US" dirty="0"/>
              <a:t>C</a:t>
            </a:r>
            <a:r>
              <a:rPr dirty="0"/>
              <a:t>ommunity </a:t>
            </a:r>
            <a:r>
              <a:rPr lang="en-US" dirty="0"/>
              <a:t>C</a:t>
            </a:r>
            <a:r>
              <a:rPr dirty="0"/>
              <a:t>are</a:t>
            </a:r>
          </a:p>
          <a:p>
            <a:pPr>
              <a:lnSpc>
                <a:spcPts val="3400"/>
              </a:lnSpc>
              <a:spcBef>
                <a:spcPts val="400"/>
              </a:spcBef>
              <a:buClr>
                <a:schemeClr val="tx1"/>
              </a:buClr>
              <a:buAutoNum type="arabicPeriod"/>
              <a:defRPr sz="1800"/>
            </a:pPr>
            <a:r>
              <a:rPr lang="en-US" dirty="0"/>
              <a:t>Out-of-Pocket Costs and Limits of Funded Services</a:t>
            </a:r>
            <a:endParaRPr dirty="0"/>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dirty="0"/>
              <a:t>Quality </a:t>
            </a:r>
            <a:r>
              <a:rPr dirty="0"/>
              <a:t>Statement </a:t>
            </a:r>
            <a:r>
              <a:rPr lang="en-US" dirty="0"/>
              <a:t>Topics</a:t>
            </a:r>
            <a:endParaRPr dirty="0"/>
          </a:p>
        </p:txBody>
      </p:sp>
      <p:pic>
        <p:nvPicPr>
          <p:cNvPr id="630" name="Graphic 5" descr="Graphic 5"/>
          <p:cNvPicPr>
            <a:picLocks noChangeAspect="1"/>
          </p:cNvPicPr>
          <p:nvPr/>
        </p:nvPicPr>
        <p:blipFill>
          <a:blip r:embed="rId3"/>
          <a:stretch>
            <a:fillRect/>
          </a:stretch>
        </p:blipFill>
        <p:spPr>
          <a:xfrm>
            <a:off x="369171" y="1379892"/>
            <a:ext cx="559406" cy="559405"/>
          </a:xfrm>
          <a:prstGeom prst="rect">
            <a:avLst/>
          </a:prstGeom>
          <a:solidFill>
            <a:schemeClr val="bg1"/>
          </a:solidFill>
          <a:ln w="12700">
            <a:miter lim="400000"/>
          </a:ln>
        </p:spPr>
      </p:pic>
      <p:pic>
        <p:nvPicPr>
          <p:cNvPr id="631" name="Graphic 7" descr="Graphic 7"/>
          <p:cNvPicPr>
            <a:picLocks noChangeAspect="1"/>
          </p:cNvPicPr>
          <p:nvPr/>
        </p:nvPicPr>
        <p:blipFill>
          <a:blip r:embed="rId4"/>
          <a:stretch>
            <a:fillRect/>
          </a:stretch>
        </p:blipFill>
        <p:spPr>
          <a:xfrm>
            <a:off x="464059" y="1964009"/>
            <a:ext cx="369629" cy="369629"/>
          </a:xfrm>
          <a:prstGeom prst="rect">
            <a:avLst/>
          </a:prstGeom>
          <a:solidFill>
            <a:schemeClr val="bg1"/>
          </a:solidFill>
          <a:ln w="12700">
            <a:miter lim="400000"/>
          </a:ln>
        </p:spPr>
      </p:pic>
      <p:pic>
        <p:nvPicPr>
          <p:cNvPr id="632" name="Graphic 9" descr="Graphic 9"/>
          <p:cNvPicPr>
            <a:picLocks noChangeAspect="1"/>
          </p:cNvPicPr>
          <p:nvPr/>
        </p:nvPicPr>
        <p:blipFill>
          <a:blip r:embed="rId5"/>
          <a:stretch>
            <a:fillRect/>
          </a:stretch>
        </p:blipFill>
        <p:spPr>
          <a:xfrm>
            <a:off x="370590" y="3795061"/>
            <a:ext cx="556569" cy="556571"/>
          </a:xfrm>
          <a:prstGeom prst="rect">
            <a:avLst/>
          </a:prstGeom>
          <a:solidFill>
            <a:schemeClr val="bg1"/>
          </a:solidFill>
          <a:ln w="12700">
            <a:miter lim="400000"/>
          </a:ln>
        </p:spPr>
      </p:pic>
      <p:pic>
        <p:nvPicPr>
          <p:cNvPr id="633" name="Graphic 11" descr="Graphic 11"/>
          <p:cNvPicPr>
            <a:picLocks noChangeAspect="1"/>
          </p:cNvPicPr>
          <p:nvPr/>
        </p:nvPicPr>
        <p:blipFill>
          <a:blip r:embed="rId6"/>
          <a:stretch>
            <a:fillRect/>
          </a:stretch>
        </p:blipFill>
        <p:spPr>
          <a:xfrm>
            <a:off x="465268" y="4362536"/>
            <a:ext cx="448494" cy="448494"/>
          </a:xfrm>
          <a:prstGeom prst="rect">
            <a:avLst/>
          </a:prstGeom>
          <a:solidFill>
            <a:schemeClr val="bg1"/>
          </a:solidFill>
          <a:ln w="12700">
            <a:miter lim="400000"/>
          </a:ln>
        </p:spPr>
      </p:pic>
      <p:pic>
        <p:nvPicPr>
          <p:cNvPr id="634" name="Graphic 13" descr="Graphic 13"/>
          <p:cNvPicPr>
            <a:picLocks noChangeAspect="1"/>
          </p:cNvPicPr>
          <p:nvPr/>
        </p:nvPicPr>
        <p:blipFill>
          <a:blip r:embed="rId7"/>
          <a:stretch>
            <a:fillRect/>
          </a:stretch>
        </p:blipFill>
        <p:spPr>
          <a:xfrm>
            <a:off x="457199" y="4866885"/>
            <a:ext cx="383351" cy="383351"/>
          </a:xfrm>
          <a:prstGeom prst="rect">
            <a:avLst/>
          </a:prstGeom>
          <a:solidFill>
            <a:schemeClr val="bg1"/>
          </a:solidFill>
          <a:ln w="12700">
            <a:miter lim="400000"/>
          </a:ln>
        </p:spPr>
      </p:pic>
      <p:pic>
        <p:nvPicPr>
          <p:cNvPr id="635" name="Graphic 15" descr="Graphic 15"/>
          <p:cNvPicPr>
            <a:picLocks noChangeAspect="1"/>
          </p:cNvPicPr>
          <p:nvPr/>
        </p:nvPicPr>
        <p:blipFill>
          <a:blip r:embed="rId8"/>
          <a:stretch>
            <a:fillRect/>
          </a:stretch>
        </p:blipFill>
        <p:spPr>
          <a:xfrm>
            <a:off x="457199" y="5340965"/>
            <a:ext cx="383352" cy="383352"/>
          </a:xfrm>
          <a:prstGeom prst="rect">
            <a:avLst/>
          </a:prstGeom>
          <a:solidFill>
            <a:schemeClr val="bg1"/>
          </a:solidFill>
          <a:ln w="12700">
            <a:miter lim="400000"/>
          </a:ln>
        </p:spPr>
      </p:pic>
      <p:pic>
        <p:nvPicPr>
          <p:cNvPr id="636" name="Graphic 17" descr="Graphic 17"/>
          <p:cNvPicPr>
            <a:picLocks noChangeAspect="1"/>
          </p:cNvPicPr>
          <p:nvPr/>
        </p:nvPicPr>
        <p:blipFill>
          <a:blip r:embed="rId9"/>
          <a:stretch>
            <a:fillRect/>
          </a:stretch>
        </p:blipFill>
        <p:spPr>
          <a:xfrm>
            <a:off x="552508" y="5874016"/>
            <a:ext cx="192733" cy="330398"/>
          </a:xfrm>
          <a:prstGeom prst="rect">
            <a:avLst/>
          </a:prstGeom>
          <a:solidFill>
            <a:schemeClr val="bg1"/>
          </a:solidFill>
          <a:ln w="12700">
            <a:miter lim="400000"/>
          </a:ln>
        </p:spPr>
      </p:pic>
      <p:pic>
        <p:nvPicPr>
          <p:cNvPr id="637" name="Picture 18" descr="Picture 18"/>
          <p:cNvPicPr>
            <a:picLocks noChangeAspect="1"/>
          </p:cNvPicPr>
          <p:nvPr/>
        </p:nvPicPr>
        <p:blipFill>
          <a:blip r:embed="rId10"/>
          <a:stretch>
            <a:fillRect/>
          </a:stretch>
        </p:blipFill>
        <p:spPr>
          <a:xfrm>
            <a:off x="419779" y="2396329"/>
            <a:ext cx="458191" cy="446445"/>
          </a:xfrm>
          <a:prstGeom prst="rect">
            <a:avLst/>
          </a:prstGeom>
          <a:solidFill>
            <a:schemeClr val="bg1"/>
          </a:solidFill>
          <a:ln w="12700">
            <a:miter lim="400000"/>
          </a:ln>
        </p:spPr>
      </p:pic>
      <p:pic>
        <p:nvPicPr>
          <p:cNvPr id="638" name="Graphic 20" descr="Graphic 20"/>
          <p:cNvPicPr>
            <a:picLocks noChangeAspect="1"/>
          </p:cNvPicPr>
          <p:nvPr/>
        </p:nvPicPr>
        <p:blipFill>
          <a:blip r:embed="rId11"/>
          <a:stretch>
            <a:fillRect/>
          </a:stretch>
        </p:blipFill>
        <p:spPr>
          <a:xfrm>
            <a:off x="365192" y="2873732"/>
            <a:ext cx="567365" cy="567367"/>
          </a:xfrm>
          <a:prstGeom prst="rect">
            <a:avLst/>
          </a:prstGeom>
          <a:solidFill>
            <a:schemeClr val="bg1"/>
          </a:solidFill>
          <a:ln w="12700">
            <a:miter lim="400000"/>
          </a:ln>
        </p:spPr>
      </p:pic>
      <p:pic>
        <p:nvPicPr>
          <p:cNvPr id="639" name="Graphic 22" descr="Graphic 22"/>
          <p:cNvPicPr>
            <a:picLocks noChangeAspect="1"/>
          </p:cNvPicPr>
          <p:nvPr/>
        </p:nvPicPr>
        <p:blipFill>
          <a:blip r:embed="rId12"/>
          <a:stretch>
            <a:fillRect/>
          </a:stretch>
        </p:blipFill>
        <p:spPr>
          <a:xfrm>
            <a:off x="442458" y="3404383"/>
            <a:ext cx="412833" cy="412834"/>
          </a:xfrm>
          <a:prstGeom prst="rect">
            <a:avLst/>
          </a:prstGeom>
          <a:solidFill>
            <a:schemeClr val="bg1"/>
          </a:solidFill>
          <a:ln w="12700">
            <a:miter lim="400000"/>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554"/>
            <a:ext cx="8244584" cy="1165909"/>
          </a:xfrm>
        </p:spPr>
        <p:txBody>
          <a:bodyPr anchor="t"/>
          <a:lstStyle/>
          <a:p>
            <a:pPr>
              <a:lnSpc>
                <a:spcPct val="90000"/>
              </a:lnSpc>
            </a:pPr>
            <a:r>
              <a:rPr lang="en-CA" sz="2400" b="0"/>
              <a:t>Quality Statement 1:</a:t>
            </a:r>
            <a:br>
              <a:rPr lang="en-CA" sz="2400"/>
            </a:br>
            <a:r>
              <a:rPr lang="en-CA" sz="2400"/>
              <a:t>Information-Sharing on Admissio</a:t>
            </a:r>
            <a:r>
              <a:rPr lang="en-CA" sz="2400" b="0"/>
              <a:t>n</a:t>
            </a:r>
            <a:endParaRPr lang="en-CA" sz="2625" b="0"/>
          </a:p>
        </p:txBody>
      </p:sp>
      <p:sp>
        <p:nvSpPr>
          <p:cNvPr id="3" name="Rectangle 2"/>
          <p:cNvSpPr/>
          <p:nvPr/>
        </p:nvSpPr>
        <p:spPr>
          <a:xfrm>
            <a:off x="1646521" y="2412580"/>
            <a:ext cx="5850957" cy="253676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a:latin typeface="Arial"/>
                <a:ea typeface="MS PGothic"/>
                <a:cs typeface="Arial"/>
              </a:rPr>
              <a:t>When a person is admitted to hospital, the hospital shares information about the admission with their primary care and home and community care providers, as well as any relevant specialist physicians, soon after admission via real-time electronic notification. These providers in the community then share all relevant information with the admitting team in a timely manner.</a:t>
            </a:r>
            <a:r>
              <a:rPr lang="en-US" sz="1800">
                <a:latin typeface="Arial"/>
                <a:ea typeface="MS PGothic"/>
                <a:cs typeface="Arial"/>
              </a:rPr>
              <a:t>​</a:t>
            </a:r>
            <a:endParaRPr lang="en-CA" sz="1800" u="none">
              <a:solidFill>
                <a:srgbClr val="000000"/>
              </a:solidFill>
              <a:latin typeface="Arial"/>
              <a:ea typeface="MS PGothic"/>
              <a:cs typeface="Arial"/>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465"/>
            <a:ext cx="8244584" cy="1165909"/>
          </a:xfrm>
        </p:spPr>
        <p:txBody>
          <a:bodyPr anchor="t"/>
          <a:lstStyle/>
          <a:p>
            <a:pPr>
              <a:lnSpc>
                <a:spcPct val="90000"/>
              </a:lnSpc>
            </a:pPr>
            <a:r>
              <a:rPr lang="en-CA" sz="2400" b="0"/>
              <a:t>Quality Statement 2:</a:t>
            </a:r>
            <a:br>
              <a:rPr lang="en-CA" sz="2400"/>
            </a:br>
            <a:r>
              <a:rPr lang="en-CA" sz="2400"/>
              <a:t>Comprehensive Assessment</a:t>
            </a:r>
            <a:br>
              <a:rPr lang="en-CA" sz="2400"/>
            </a:br>
            <a:br>
              <a:rPr lang="en-CA" sz="2625"/>
            </a:br>
            <a:endParaRPr lang="en-CA" sz="2625" b="0"/>
          </a:p>
        </p:txBody>
      </p:sp>
      <p:sp>
        <p:nvSpPr>
          <p:cNvPr id="3" name="Rectangle 2"/>
          <p:cNvSpPr/>
          <p:nvPr/>
        </p:nvSpPr>
        <p:spPr>
          <a:xfrm>
            <a:off x="1866606" y="2385473"/>
            <a:ext cx="5651792" cy="208705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a:solidFill>
                  <a:srgbClr val="000000"/>
                </a:solidFill>
                <a:latin typeface="Arial"/>
                <a:ea typeface="MS PGothic"/>
                <a:cs typeface="Arial"/>
              </a:rPr>
              <a:t>People receive a comprehensive assessment of their current and evolving health care and social support needs. This assessment is started early upon admission, and is updated regularly throughout the hospital stay, to inform the transition plan and optimize the transition process.</a:t>
            </a:r>
            <a:endParaRPr lang="en-CA" sz="1800" u="none">
              <a:solidFill>
                <a:srgbClr val="000000"/>
              </a:solidFill>
              <a:latin typeface="Arial"/>
              <a:ea typeface="MS PGothic"/>
              <a:cs typeface="Arial"/>
            </a:endParaRP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Quality Standards</a:t>
            </a:r>
          </a:p>
        </p:txBody>
      </p:sp>
      <p:sp>
        <p:nvSpPr>
          <p:cNvPr id="3" name="Content Placeholder 2"/>
          <p:cNvSpPr>
            <a:spLocks noGrp="1"/>
          </p:cNvSpPr>
          <p:nvPr>
            <p:ph idx="1"/>
          </p:nvPr>
        </p:nvSpPr>
        <p:spPr>
          <a:xfrm>
            <a:off x="472184" y="1440547"/>
            <a:ext cx="5171379" cy="3143979"/>
          </a:xfrm>
        </p:spPr>
        <p:txBody>
          <a:bodyPr/>
          <a:lstStyle/>
          <a:p>
            <a:pPr>
              <a:lnSpc>
                <a:spcPct val="90000"/>
              </a:lnSpc>
              <a:spcAft>
                <a:spcPts val="1200"/>
              </a:spcAft>
            </a:pPr>
            <a:r>
              <a:rPr lang="en-CA"/>
              <a:t>Inform clinicians and patients what quality care looks like</a:t>
            </a:r>
          </a:p>
          <a:p>
            <a:pPr>
              <a:lnSpc>
                <a:spcPct val="90000"/>
              </a:lnSpc>
              <a:spcAft>
                <a:spcPts val="1200"/>
              </a:spcAft>
            </a:pPr>
            <a:r>
              <a:rPr lang="en-CA"/>
              <a:t>Focus on conditions or processes where there are large variations in how care is delivered, or where there are gaps between the care provided in Ontario and the care patients should receive</a:t>
            </a:r>
          </a:p>
          <a:p>
            <a:pPr>
              <a:lnSpc>
                <a:spcPct val="90000"/>
              </a:lnSpc>
              <a:spcAft>
                <a:spcPts val="1200"/>
              </a:spcAft>
            </a:pPr>
            <a:r>
              <a:rPr lang="en-CA"/>
              <a:t>Are grounded in the best available evidence</a:t>
            </a:r>
          </a:p>
          <a:p>
            <a:pPr marL="360363" indent="-360363">
              <a:lnSpc>
                <a:spcPct val="90000"/>
              </a:lnSpc>
              <a:spcAft>
                <a:spcPts val="1200"/>
              </a:spcAft>
              <a:buFont typeface="Arial" panose="020B0604020202020204" pitchFamily="34" charset="0"/>
              <a:buChar char="•"/>
            </a:pPr>
            <a:endParaRPr lang="en-CA"/>
          </a:p>
          <a:p>
            <a:endParaRPr lang="en-CA"/>
          </a:p>
        </p:txBody>
      </p:sp>
      <p:pic>
        <p:nvPicPr>
          <p:cNvPr id="7" name="Picture 6">
            <a:extLst>
              <a:ext uri="{FF2B5EF4-FFF2-40B4-BE49-F238E27FC236}">
                <a16:creationId xmlns:a16="http://schemas.microsoft.com/office/drawing/2014/main" id="{30544F81-F818-E942-AB1A-A018EFFB4C9E}"/>
              </a:ext>
            </a:extLst>
          </p:cNvPr>
          <p:cNvPicPr>
            <a:picLocks noChangeAspect="1"/>
          </p:cNvPicPr>
          <p:nvPr/>
        </p:nvPicPr>
        <p:blipFill>
          <a:blip r:embed="rId4"/>
          <a:stretch>
            <a:fillRect/>
          </a:stretch>
        </p:blipFill>
        <p:spPr>
          <a:xfrm rot="20624600">
            <a:off x="5830000" y="989080"/>
            <a:ext cx="2270386" cy="226758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F8614BA-4440-6C4A-9A23-2C94E1EA120F}"/>
              </a:ext>
            </a:extLst>
          </p:cNvPr>
          <p:cNvPicPr>
            <a:picLocks noChangeAspect="1"/>
          </p:cNvPicPr>
          <p:nvPr/>
        </p:nvPicPr>
        <p:blipFill>
          <a:blip r:embed="rId5"/>
          <a:stretch>
            <a:fillRect/>
          </a:stretch>
        </p:blipFill>
        <p:spPr>
          <a:xfrm rot="826864">
            <a:off x="6071828" y="3449333"/>
            <a:ext cx="2270386" cy="227038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875"/>
            <a:ext cx="8244584" cy="1165909"/>
          </a:xfrm>
        </p:spPr>
        <p:txBody>
          <a:bodyPr anchor="t"/>
          <a:lstStyle/>
          <a:p>
            <a:pPr>
              <a:lnSpc>
                <a:spcPct val="90000"/>
              </a:lnSpc>
            </a:pPr>
            <a:r>
              <a:rPr lang="en-CA" sz="2400" b="0"/>
              <a:t>Quality Statement 3:</a:t>
            </a:r>
            <a:br>
              <a:rPr lang="en-CA" sz="2400"/>
            </a:br>
            <a:r>
              <a:rPr lang="en-US" sz="2400"/>
              <a:t>Patient, Family, and Caregiver Involvement</a:t>
            </a:r>
            <a:br>
              <a:rPr lang="en-US" sz="2400"/>
            </a:br>
            <a:r>
              <a:rPr lang="en-US" sz="2400"/>
              <a:t>in Transition Planning</a:t>
            </a:r>
            <a:br>
              <a:rPr lang="en-CA" sz="2400"/>
            </a:br>
            <a:br>
              <a:rPr lang="en-CA" sz="2625"/>
            </a:br>
            <a:endParaRPr lang="en-CA" sz="2625" b="0"/>
          </a:p>
        </p:txBody>
      </p:sp>
      <p:sp>
        <p:nvSpPr>
          <p:cNvPr id="3" name="Rectangle 2"/>
          <p:cNvSpPr/>
          <p:nvPr/>
        </p:nvSpPr>
        <p:spPr>
          <a:xfrm>
            <a:off x="1929034" y="2477044"/>
            <a:ext cx="5518052" cy="158500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dirty="0">
                <a:solidFill>
                  <a:srgbClr val="000000"/>
                </a:solidFill>
              </a:rPr>
              <a:t>People transitioning from hospital to home are involved in transition planning and developing a written transition plan. If people consent to include them in their circle of care, family members and caregivers are also involved.</a:t>
            </a:r>
            <a:endParaRPr lang="en-CA" sz="1800" u="none" dirty="0">
              <a:solidFill>
                <a:srgbClr val="000000"/>
              </a:solidFill>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51322"/>
            <a:ext cx="7729219" cy="874432"/>
          </a:xfrm>
        </p:spPr>
        <p:txBody>
          <a:bodyPr anchor="t"/>
          <a:lstStyle/>
          <a:p>
            <a:pPr>
              <a:lnSpc>
                <a:spcPct val="90000"/>
              </a:lnSpc>
            </a:pPr>
            <a:r>
              <a:rPr lang="en-CA" sz="2400" b="0"/>
              <a:t>Quality Statement 4:</a:t>
            </a:r>
            <a:br>
              <a:rPr lang="en-CA"/>
            </a:br>
            <a:r>
              <a:rPr lang="en-US" sz="2400"/>
              <a:t>Patient, Family, and Caregiver Education,</a:t>
            </a:r>
            <a:br>
              <a:rPr lang="en-US" sz="2400"/>
            </a:br>
            <a:r>
              <a:rPr lang="en-US" sz="2400"/>
              <a:t>Training, and Support</a:t>
            </a:r>
            <a:br>
              <a:rPr lang="en-US" sz="2400"/>
            </a:br>
            <a:br>
              <a:rPr lang="en-US" sz="2400"/>
            </a:br>
            <a:br>
              <a:rPr lang="en-US" sz="2400"/>
            </a:br>
            <a:br>
              <a:rPr lang="en-US" sz="2400"/>
            </a:br>
            <a:endParaRPr lang="en-CA" sz="2625" b="0"/>
          </a:p>
        </p:txBody>
      </p:sp>
      <p:sp>
        <p:nvSpPr>
          <p:cNvPr id="3" name="Rectangle 2"/>
          <p:cNvSpPr/>
          <p:nvPr/>
        </p:nvSpPr>
        <p:spPr>
          <a:xfrm>
            <a:off x="1847663" y="2533569"/>
            <a:ext cx="5591075" cy="245838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dirty="0">
                <a:solidFill>
                  <a:srgbClr val="000000"/>
                </a:solidFill>
              </a:rPr>
              <a:t>People transitioning from hospital to home, and their families and caregivers, have the information and support they need to manage their health care needs after the hospital stay. Before transitioning from hospital to home, they are offered education and training to manage their health care needs at home, including guidance on community-based resources, medications, and medical equipment.</a:t>
            </a:r>
            <a:endParaRPr lang="en-CA" sz="1800" b="1" u="none" dirty="0">
              <a:solidFill>
                <a:srgbClr val="000000"/>
              </a:solidFill>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20" y="462732"/>
            <a:ext cx="6183438" cy="874432"/>
          </a:xfrm>
        </p:spPr>
        <p:txBody>
          <a:bodyPr anchor="t"/>
          <a:lstStyle/>
          <a:p>
            <a:pPr>
              <a:lnSpc>
                <a:spcPct val="90000"/>
              </a:lnSpc>
            </a:pPr>
            <a:r>
              <a:rPr lang="en-CA" sz="2400" b="0"/>
              <a:t>Quality Statement 5:</a:t>
            </a:r>
            <a:br>
              <a:rPr lang="en-CA"/>
            </a:br>
            <a:r>
              <a:rPr lang="en-CA" sz="2400"/>
              <a:t>Transition Plans</a:t>
            </a:r>
            <a:br>
              <a:rPr lang="en-CA" sz="2400"/>
            </a:br>
            <a:br>
              <a:rPr lang="en-US" sz="2400"/>
            </a:br>
            <a:br>
              <a:rPr lang="en-US" sz="2400"/>
            </a:br>
            <a:br>
              <a:rPr lang="en-CA" sz="2400"/>
            </a:br>
            <a:br>
              <a:rPr lang="en-CA" sz="2625"/>
            </a:br>
            <a:endParaRPr lang="en-CA" sz="2625" b="0"/>
          </a:p>
        </p:txBody>
      </p:sp>
      <p:sp>
        <p:nvSpPr>
          <p:cNvPr id="3" name="Rectangle 2"/>
          <p:cNvSpPr/>
          <p:nvPr/>
        </p:nvSpPr>
        <p:spPr>
          <a:xfrm>
            <a:off x="1657350" y="2247670"/>
            <a:ext cx="5829300" cy="262678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US" sz="1800" u="none" dirty="0">
                <a:latin typeface="Arial"/>
                <a:ea typeface="MS PGothic"/>
                <a:cs typeface="Arial"/>
              </a:rPr>
              <a:t>People transitioning from hospital to home are given a written transition plan, developed by and agreed upon in partnership with the patient, any involved caregivers, the hospital team, and primary care and home and community care providers before leaving hospital. Transition plans are shared with the person’s primary care and home and community care providers and any relevant specialist providers within 48 hours of discharge.</a:t>
            </a:r>
            <a:endParaRPr lang="en-CA" sz="1800" u="none" dirty="0">
              <a:latin typeface="Arial"/>
              <a:ea typeface="MS PGothic"/>
              <a:cs typeface="Arial"/>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60353"/>
            <a:ext cx="8244584" cy="1165909"/>
          </a:xfrm>
        </p:spPr>
        <p:txBody>
          <a:bodyPr anchor="t"/>
          <a:lstStyle/>
          <a:p>
            <a:pPr>
              <a:lnSpc>
                <a:spcPct val="90000"/>
              </a:lnSpc>
            </a:pPr>
            <a:r>
              <a:rPr lang="en-CA" sz="2400" b="0"/>
              <a:t>Quality Statement 6:</a:t>
            </a:r>
            <a:br>
              <a:rPr lang="en-CA"/>
            </a:br>
            <a:r>
              <a:rPr lang="en-CA" sz="2400">
                <a:latin typeface="Arial" panose="020B0604020202020204" pitchFamily="34" charset="0"/>
                <a:ea typeface="Times New Roman" panose="02020603050405020304" pitchFamily="18" charset="0"/>
                <a:cs typeface="Times New Roman" panose="02020603050405020304" pitchFamily="18" charset="0"/>
              </a:rPr>
              <a:t>Coordinated Transitions</a:t>
            </a: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716984" y="2517598"/>
            <a:ext cx="5710031" cy="209216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5" name="Rectangle 4"/>
          <p:cNvSpPr/>
          <p:nvPr/>
        </p:nvSpPr>
        <p:spPr>
          <a:xfrm>
            <a:off x="1716984" y="2659285"/>
            <a:ext cx="5360069" cy="1754326"/>
          </a:xfrm>
          <a:prstGeom prst="rect">
            <a:avLst/>
          </a:prstGeom>
        </p:spPr>
        <p:txBody>
          <a:bodyPr wrap="square">
            <a:spAutoFit/>
          </a:bodyPr>
          <a:lstStyle/>
          <a:p>
            <a:pPr defTabSz="342900"/>
            <a:r>
              <a:rPr lang="en-US" sz="1800" u="none">
                <a:solidFill>
                  <a:srgbClr val="000000"/>
                </a:solidFill>
                <a:latin typeface="Arial"/>
              </a:rPr>
              <a:t>People admitted to hospital have a named health care professional who is responsible for timely transition planning, coordination, and communication. Before people leave hospital, this person ensures an effective transfer of transition plans and information related to people’s care.</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465"/>
            <a:ext cx="8244584" cy="1165909"/>
          </a:xfrm>
        </p:spPr>
        <p:txBody>
          <a:bodyPr anchor="t"/>
          <a:lstStyle/>
          <a:p>
            <a:pPr>
              <a:lnSpc>
                <a:spcPct val="90000"/>
              </a:lnSpc>
            </a:pPr>
            <a:r>
              <a:rPr lang="en-CA" sz="2400" b="0"/>
              <a:t>Quality Statement 7:</a:t>
            </a:r>
            <a:br>
              <a:rPr lang="en-CA" sz="2400"/>
            </a:br>
            <a:r>
              <a:rPr lang="en-CA" sz="2400">
                <a:latin typeface="Arial" panose="020B0604020202020204" pitchFamily="34" charset="0"/>
                <a:ea typeface="Times New Roman" panose="02020603050405020304" pitchFamily="18" charset="0"/>
                <a:cs typeface="Times New Roman" panose="02020603050405020304" pitchFamily="18" charset="0"/>
              </a:rPr>
              <a:t>Medication Review and Support</a:t>
            </a:r>
            <a:br>
              <a:rPr lang="en-CA" sz="2400"/>
            </a:br>
            <a:br>
              <a:rPr lang="en-US" sz="2400"/>
            </a:br>
            <a:br>
              <a:rPr lang="en-US" sz="2400"/>
            </a:br>
            <a:br>
              <a:rPr lang="en-CA" sz="2400"/>
            </a:br>
            <a:br>
              <a:rPr lang="en-CA" sz="2625"/>
            </a:br>
            <a:endParaRPr lang="en-CA" sz="2625" b="0"/>
          </a:p>
        </p:txBody>
      </p:sp>
      <p:sp>
        <p:nvSpPr>
          <p:cNvPr id="3" name="Rectangle 2"/>
          <p:cNvSpPr/>
          <p:nvPr/>
        </p:nvSpPr>
        <p:spPr>
          <a:xfrm>
            <a:off x="1733994" y="2264720"/>
            <a:ext cx="5898874" cy="291664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827840" y="2374107"/>
            <a:ext cx="5805027" cy="2585323"/>
          </a:xfrm>
          <a:prstGeom prst="rect">
            <a:avLst/>
          </a:prstGeom>
        </p:spPr>
        <p:txBody>
          <a:bodyPr wrap="square">
            <a:spAutoFit/>
          </a:bodyPr>
          <a:lstStyle/>
          <a:p>
            <a:pPr defTabSz="342900"/>
            <a:r>
              <a:rPr lang="en-US" sz="1800" u="none" dirty="0">
                <a:solidFill>
                  <a:srgbClr val="000000"/>
                </a:solidFill>
                <a:latin typeface="Arial"/>
              </a:rPr>
              <a:t>People transitioning between hospital and home have medication reviews on admission, before returning home, and once they are home. These reviews include information regarding medication reconciliation, adherence, and optimization, as well as how to use their medications and how to access their medications in the community. People’s ability to afford out-of-pocket medication costs are considered, and options are provided for those unable to afford these costs.</a:t>
            </a:r>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113"/>
            <a:ext cx="8244584" cy="1165909"/>
          </a:xfrm>
        </p:spPr>
        <p:txBody>
          <a:bodyPr anchor="t"/>
          <a:lstStyle/>
          <a:p>
            <a:pPr>
              <a:lnSpc>
                <a:spcPct val="90000"/>
              </a:lnSpc>
            </a:pPr>
            <a:r>
              <a:rPr lang="en-CA" sz="2400" b="0"/>
              <a:t>Quality Statement 8:</a:t>
            </a:r>
            <a:br>
              <a:rPr lang="en-CA" sz="2400"/>
            </a:br>
            <a:r>
              <a:rPr lang="en-CA" sz="2400">
                <a:latin typeface="Arial" panose="020B0604020202020204" pitchFamily="34" charset="0"/>
                <a:ea typeface="Times New Roman" panose="02020603050405020304" pitchFamily="18" charset="0"/>
                <a:cs typeface="Times New Roman" panose="02020603050405020304" pitchFamily="18" charset="0"/>
              </a:rPr>
              <a:t>Coordinated Follow-Up Medical Care</a:t>
            </a: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485900" y="2434840"/>
            <a:ext cx="6254601" cy="183735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79747" y="2544227"/>
            <a:ext cx="6078353" cy="1477328"/>
          </a:xfrm>
          <a:prstGeom prst="rect">
            <a:avLst/>
          </a:prstGeom>
        </p:spPr>
        <p:txBody>
          <a:bodyPr wrap="square" anchor="t">
            <a:spAutoFit/>
          </a:bodyPr>
          <a:lstStyle/>
          <a:p>
            <a:pPr defTabSz="342900"/>
            <a:r>
              <a:rPr lang="en-US" sz="1800" u="none">
                <a:solidFill>
                  <a:srgbClr val="000000"/>
                </a:solidFill>
                <a:latin typeface="Arial"/>
                <a:ea typeface="MS PGothic"/>
              </a:rPr>
              <a:t>People transitioning from hospital to home have follow-up medical care with their primary care provider and/or a medical specialist coordinated and booked before leaving hospital. People with no primary care provider are provided with assistance to find one.</a:t>
            </a:r>
            <a:endParaRPr lang="en-US">
              <a:ea typeface="MS PGothic"/>
            </a:endParaRPr>
          </a:p>
        </p:txBody>
      </p:sp>
    </p:spTree>
    <p:custDataLst>
      <p:tags r:id="rId1"/>
    </p:custDataLst>
    <p:extLst>
      <p:ext uri="{BB962C8B-B14F-4D97-AF65-F5344CB8AC3E}">
        <p14:creationId xmlns:p14="http://schemas.microsoft.com/office/powerpoint/2010/main" val="1505742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345"/>
            <a:ext cx="8244584" cy="1165909"/>
          </a:xfrm>
        </p:spPr>
        <p:txBody>
          <a:bodyPr anchor="t"/>
          <a:lstStyle/>
          <a:p>
            <a:pPr>
              <a:lnSpc>
                <a:spcPct val="90000"/>
              </a:lnSpc>
            </a:pPr>
            <a:r>
              <a:rPr lang="en-CA" sz="2400" b="0"/>
              <a:t>Quality Statement 9:</a:t>
            </a:r>
            <a:br>
              <a:rPr lang="en-CA" sz="2400"/>
            </a:br>
            <a:r>
              <a:rPr lang="en-US" sz="2400">
                <a:latin typeface="Arial" panose="020B0604020202020204" pitchFamily="34" charset="0"/>
                <a:ea typeface="Times New Roman" panose="02020603050405020304" pitchFamily="18" charset="0"/>
                <a:cs typeface="Times New Roman" panose="02020603050405020304" pitchFamily="18" charset="0"/>
              </a:rPr>
              <a:t>Appropriate and Timely Support for Home</a:t>
            </a:r>
            <a:br>
              <a:rPr lang="en-US" sz="2400">
                <a:latin typeface="Arial" panose="020B0604020202020204" pitchFamily="34" charset="0"/>
                <a:ea typeface="Times New Roman" panose="02020603050405020304" pitchFamily="18" charset="0"/>
                <a:cs typeface="Times New Roman" panose="02020603050405020304" pitchFamily="18" charset="0"/>
              </a:rPr>
            </a:br>
            <a:r>
              <a:rPr lang="en-US" sz="2400">
                <a:latin typeface="Arial" panose="020B0604020202020204" pitchFamily="34" charset="0"/>
                <a:ea typeface="Times New Roman" panose="02020603050405020304" pitchFamily="18" charset="0"/>
                <a:cs typeface="Times New Roman" panose="02020603050405020304" pitchFamily="18" charset="0"/>
              </a:rPr>
              <a:t>and Community Care </a:t>
            </a: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622563" y="2569520"/>
            <a:ext cx="5898874" cy="206220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716409" y="2678906"/>
            <a:ext cx="5805027" cy="1754326"/>
          </a:xfrm>
          <a:prstGeom prst="rect">
            <a:avLst/>
          </a:prstGeom>
        </p:spPr>
        <p:txBody>
          <a:bodyPr wrap="square">
            <a:spAutoFit/>
          </a:bodyPr>
          <a:lstStyle/>
          <a:p>
            <a:pPr defTabSz="342900"/>
            <a:r>
              <a:rPr lang="en-US" sz="1800" u="none">
                <a:solidFill>
                  <a:srgbClr val="000000"/>
                </a:solidFill>
                <a:latin typeface="Arial"/>
              </a:rPr>
              <a:t>People transitioning from hospital to home are assessed for the type, amount, and appropriate timing of home care and community support services they and their caregivers need. When these services are needed, they are arranged before people leave hospital and are in place when they return home.</a:t>
            </a:r>
          </a:p>
        </p:txBody>
      </p:sp>
    </p:spTree>
    <p:custDataLst>
      <p:tags r:id="rId1"/>
    </p:custDataLst>
    <p:extLst>
      <p:ext uri="{BB962C8B-B14F-4D97-AF65-F5344CB8AC3E}">
        <p14:creationId xmlns:p14="http://schemas.microsoft.com/office/powerpoint/2010/main" val="2634543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554"/>
            <a:ext cx="8244584" cy="1165909"/>
          </a:xfrm>
        </p:spPr>
        <p:txBody>
          <a:bodyPr anchor="t"/>
          <a:lstStyle/>
          <a:p>
            <a:pPr>
              <a:lnSpc>
                <a:spcPct val="90000"/>
              </a:lnSpc>
            </a:pPr>
            <a:r>
              <a:rPr lang="en-CA" sz="2400" b="0"/>
              <a:t>Quality Statement 10:</a:t>
            </a:r>
            <a:br>
              <a:rPr lang="en-CA" sz="2400"/>
            </a:br>
            <a:r>
              <a:rPr lang="en-US" sz="2400">
                <a:latin typeface="Arial" panose="020B0604020202020204" pitchFamily="34" charset="0"/>
                <a:ea typeface="Times New Roman" panose="02020603050405020304" pitchFamily="18" charset="0"/>
                <a:cs typeface="Times New Roman" panose="02020603050405020304" pitchFamily="18" charset="0"/>
              </a:rPr>
              <a:t>Out-of-Pocket Costs and Limits of Funded Services</a:t>
            </a:r>
            <a:br>
              <a:rPr lang="en-CA" sz="2400"/>
            </a:br>
            <a:br>
              <a:rPr lang="en-US" sz="2400"/>
            </a:br>
            <a:br>
              <a:rPr lang="en-US" sz="2400"/>
            </a:br>
            <a:br>
              <a:rPr lang="en-CA" sz="2400"/>
            </a:br>
            <a:br>
              <a:rPr lang="en-CA" sz="2625"/>
            </a:br>
            <a:endParaRPr lang="en-CA" sz="2625" b="0"/>
          </a:p>
        </p:txBody>
      </p:sp>
      <p:sp>
        <p:nvSpPr>
          <p:cNvPr id="4" name="Rectangle 3"/>
          <p:cNvSpPr/>
          <p:nvPr/>
        </p:nvSpPr>
        <p:spPr>
          <a:xfrm>
            <a:off x="1579747" y="2544228"/>
            <a:ext cx="5805027" cy="369332"/>
          </a:xfrm>
          <a:prstGeom prst="rect">
            <a:avLst/>
          </a:prstGeom>
        </p:spPr>
        <p:txBody>
          <a:bodyPr wrap="square">
            <a:spAutoFit/>
          </a:bodyPr>
          <a:lstStyle/>
          <a:p>
            <a:pPr defTabSz="342900"/>
            <a:endParaRPr lang="en-US" sz="1800" u="none">
              <a:solidFill>
                <a:srgbClr val="000000"/>
              </a:solidFill>
              <a:latin typeface="Arial"/>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759226" y="2413575"/>
            <a:ext cx="5898874" cy="234702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853072" y="2522962"/>
            <a:ext cx="5805027" cy="2031325"/>
          </a:xfrm>
          <a:prstGeom prst="rect">
            <a:avLst/>
          </a:prstGeom>
        </p:spPr>
        <p:txBody>
          <a:bodyPr wrap="square">
            <a:spAutoFit/>
          </a:bodyPr>
          <a:lstStyle/>
          <a:p>
            <a:pPr defTabSz="342900"/>
            <a:r>
              <a:rPr lang="en-US" sz="1800" u="none">
                <a:solidFill>
                  <a:srgbClr val="000000"/>
                </a:solidFill>
                <a:latin typeface="Arial"/>
              </a:rPr>
              <a:t>People transitioning from hospital to home have their ability to pay for any out-of-pocket health care costs considered by the health care team, and information and alternatives for unaffordable costs are included in transition plans. The health care team explains to people what publicly funded services are available to them and what services they will need to pay for.</a:t>
            </a:r>
          </a:p>
        </p:txBody>
      </p:sp>
    </p:spTree>
    <p:custDataLst>
      <p:tags r:id="rId1"/>
    </p:custDataLst>
    <p:extLst>
      <p:ext uri="{BB962C8B-B14F-4D97-AF65-F5344CB8AC3E}">
        <p14:creationId xmlns:p14="http://schemas.microsoft.com/office/powerpoint/2010/main" val="356587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1734-D6F8-4DB1-8EFD-81AE483997B1}"/>
              </a:ext>
            </a:extLst>
          </p:cNvPr>
          <p:cNvSpPr>
            <a:spLocks noGrp="1"/>
          </p:cNvSpPr>
          <p:nvPr>
            <p:ph type="title"/>
          </p:nvPr>
        </p:nvSpPr>
        <p:spPr>
          <a:xfrm>
            <a:off x="396039" y="1177430"/>
            <a:ext cx="6504382" cy="4304457"/>
          </a:xfrm>
        </p:spPr>
        <p:txBody>
          <a:bodyPr/>
          <a:lstStyle/>
          <a:p>
            <a:pPr>
              <a:lnSpc>
                <a:spcPts val="2000"/>
              </a:lnSpc>
              <a:spcAft>
                <a:spcPts val="0"/>
              </a:spcAft>
            </a:pPr>
            <a:r>
              <a:rPr lang="en-US" sz="1500" b="0" i="1" dirty="0">
                <a:ea typeface="MS PGothic"/>
              </a:rPr>
              <a:t>Setting standards at the provincial level really changes the conversation of the importance of transitions in care and sets the direction for quality. This quality standard can set a pathway for Ontario Health Teams to make sure we see the transition from hospital to home and community as one continuous journey. We need to prepare and involve every person who participates in the handover/transition points with patients and caregivers upon entry to hospital and anticipate the family and caregiver’s needs as much as we can. It is important to take a much more holistic view that considers the personal and financial resources a patient might have, as well, and what then the system is responsible for. As family doctors, we never really discharge patients from our care, so every transition point contains critical quality of care elements. </a:t>
            </a:r>
            <a:br>
              <a:rPr lang="en-US" sz="1500" b="0" i="1" dirty="0">
                <a:latin typeface="Arial" panose="020B0604020202020204" pitchFamily="34" charset="0"/>
                <a:cs typeface="Arial" panose="020B0604020202020204" pitchFamily="34" charset="0"/>
              </a:rPr>
            </a:br>
            <a:r>
              <a:rPr lang="en-US" sz="1500" b="0" dirty="0">
                <a:ea typeface="Calibri" panose="020F0502020204030204" pitchFamily="34" charset="0"/>
              </a:rPr>
              <a:t> </a:t>
            </a:r>
            <a:br>
              <a:rPr lang="en-US" sz="1500" b="0" dirty="0">
                <a:ea typeface="Calibri" panose="020F0502020204030204" pitchFamily="34" charset="0"/>
              </a:rPr>
            </a:br>
            <a:r>
              <a:rPr lang="en-US" sz="1500" b="0" i="1" dirty="0">
                <a:ea typeface="MS PGothic"/>
              </a:rPr>
              <a:t>– Thuy-Nga (Tia) Pham, Physician Lead, South East Toronto Family Health Team</a:t>
            </a:r>
            <a:endParaRPr lang="en-CA" sz="1500" b="0" i="1" dirty="0">
              <a:ea typeface="MS PGothic"/>
            </a:endParaRPr>
          </a:p>
        </p:txBody>
      </p:sp>
    </p:spTree>
    <p:extLst>
      <p:ext uri="{BB962C8B-B14F-4D97-AF65-F5344CB8AC3E}">
        <p14:creationId xmlns:p14="http://schemas.microsoft.com/office/powerpoint/2010/main" val="19905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29" y="1170739"/>
            <a:ext cx="6081935" cy="1969761"/>
          </a:xfrm>
        </p:spPr>
        <p:txBody>
          <a:bodyPr/>
          <a:lstStyle/>
          <a:p>
            <a:br>
              <a:rPr lang="en-CA" sz="4800" dirty="0">
                <a:solidFill>
                  <a:schemeClr val="tx1"/>
                </a:solidFill>
              </a:rPr>
            </a:br>
            <a:r>
              <a:rPr lang="en-US" sz="4800" dirty="0">
                <a:solidFill>
                  <a:schemeClr val="tx1"/>
                </a:solidFill>
              </a:rPr>
              <a:t>How to Measure Overall Success</a:t>
            </a:r>
            <a:br>
              <a:rPr lang="en-US" sz="4800" dirty="0">
                <a:solidFill>
                  <a:schemeClr val="tx1"/>
                </a:solidFill>
                <a:latin typeface="MS PGothic"/>
              </a:rPr>
            </a:br>
            <a:endParaRPr lang="en-US" sz="4800" dirty="0">
              <a:solidFill>
                <a:schemeClr val="tx1"/>
              </a:solidFill>
            </a:endParaRPr>
          </a:p>
        </p:txBody>
      </p:sp>
      <p:cxnSp>
        <p:nvCxnSpPr>
          <p:cNvPr id="3" name="Straight Connector 2">
            <a:extLst>
              <a:ext uri="{FF2B5EF4-FFF2-40B4-BE49-F238E27FC236}">
                <a16:creationId xmlns:a16="http://schemas.microsoft.com/office/drawing/2014/main" id="{7F57F20D-3835-4446-A0DA-6861C31ADA11}"/>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a:t>Quality Standards</a:t>
            </a:r>
          </a:p>
        </p:txBody>
      </p:sp>
      <p:graphicFrame>
        <p:nvGraphicFramePr>
          <p:cNvPr id="4" name="Diagram 3"/>
          <p:cNvGraphicFramePr/>
          <p:nvPr>
            <p:extLst>
              <p:ext uri="{D42A27DB-BD31-4B8C-83A1-F6EECF244321}">
                <p14:modId xmlns:p14="http://schemas.microsoft.com/office/powerpoint/2010/main" val="1568868902"/>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563812" y="219739"/>
            <a:ext cx="8244584" cy="1165909"/>
          </a:xfrm>
        </p:spPr>
        <p:txBody>
          <a:bodyPr/>
          <a:lstStyle/>
          <a:p>
            <a:r>
              <a:rPr lang="en-US" sz="2800"/>
              <a:t>Indicators That Can Be Measured</a:t>
            </a:r>
            <a:br>
              <a:rPr lang="en-US" sz="2800"/>
            </a:br>
            <a:r>
              <a:rPr lang="en-US" sz="2800"/>
              <a:t>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28209" y="1009883"/>
            <a:ext cx="8915791" cy="4838234"/>
          </a:xfrm>
        </p:spPr>
        <p:txBody>
          <a:bodyPr/>
          <a:lstStyle/>
          <a:p>
            <a:pPr marL="0" indent="0">
              <a:spcBef>
                <a:spcPts val="1100"/>
              </a:spcBef>
              <a:buNone/>
            </a:pPr>
            <a:endParaRPr lang="en-CA" sz="1600"/>
          </a:p>
          <a:p>
            <a:pPr lvl="0"/>
            <a:r>
              <a:rPr lang="en-US" sz="1600"/>
              <a:t>Percentage of people discharged from hospital to home who report feeling that they were involved in decisions about their care and treatment as much as they wanted to be</a:t>
            </a:r>
          </a:p>
          <a:p>
            <a:pPr lvl="0"/>
            <a:r>
              <a:rPr lang="en-US" sz="1600"/>
              <a:t>Percentage of people discharged from hospital to home who report that the doctors or staff where they usually get medical care seem informed and up to date about the care they received in hospital</a:t>
            </a:r>
          </a:p>
          <a:p>
            <a:pPr lvl="0"/>
            <a:r>
              <a:rPr lang="en-US" sz="1600"/>
              <a:t>Percentage of people discharged from hospital to home who received home care and community support services who report that their home care started when they needed it </a:t>
            </a:r>
          </a:p>
          <a:p>
            <a:pPr lvl="0"/>
            <a:r>
              <a:rPr lang="en-US" sz="1600"/>
              <a:t>Median and mean wait times from hospital discharge to first home care service date for people newly approved for home care services</a:t>
            </a:r>
          </a:p>
          <a:p>
            <a:pPr lvl="0"/>
            <a:r>
              <a:rPr lang="en-US" sz="1600"/>
              <a:t>Percentage of people discharged from hospital whose primary informal caregiver reports feeling prepared for the role of caregiving (measurable for caregivers of home care clients only)</a:t>
            </a:r>
          </a:p>
          <a:p>
            <a:pPr lvl="0"/>
            <a:r>
              <a:rPr lang="en-US" sz="1600"/>
              <a:t>Percentage of people discharged from hospital to home who visit the emergency department within 7 or 30 days after discharge</a:t>
            </a:r>
          </a:p>
          <a:p>
            <a:pPr lvl="0"/>
            <a:r>
              <a:rPr lang="en-US" sz="1600"/>
              <a:t>Percentage of people discharged from hospital to home who are readmitted to hospital within 7 or 30 days after discharge</a:t>
            </a:r>
          </a:p>
          <a:p>
            <a:pPr marL="0" indent="0">
              <a:buNone/>
            </a:pPr>
            <a:endParaRPr lang="en-US" sz="1600" b="1"/>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563812" y="269358"/>
            <a:ext cx="8244584" cy="1165909"/>
          </a:xfrm>
        </p:spPr>
        <p:txBody>
          <a:bodyPr/>
          <a:lstStyle/>
          <a:p>
            <a:r>
              <a:rPr lang="en-US" sz="2800"/>
              <a:t>Indicator That Can Be Measured</a:t>
            </a:r>
            <a:br>
              <a:rPr lang="en-US" sz="2800"/>
            </a:br>
            <a:r>
              <a:rPr lang="en-US" sz="2800"/>
              <a:t>Using Only Local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563812" y="1279241"/>
            <a:ext cx="8915791" cy="4838234"/>
          </a:xfrm>
        </p:spPr>
        <p:txBody>
          <a:bodyPr/>
          <a:lstStyle/>
          <a:p>
            <a:pPr marL="0" indent="0">
              <a:spcBef>
                <a:spcPts val="1100"/>
              </a:spcBef>
              <a:buNone/>
            </a:pPr>
            <a:endParaRPr lang="en-CA" sz="2000"/>
          </a:p>
          <a:p>
            <a:pPr lvl="0"/>
            <a:r>
              <a:rPr lang="en-CA" sz="2000"/>
              <a:t>Percentage of people discharged from hospital for whom discharge summaries are delivered to primary care providers within 48 hours after discharge from hospital</a:t>
            </a:r>
          </a:p>
          <a:p>
            <a:pPr marL="0" indent="0">
              <a:buNone/>
            </a:pPr>
            <a:endParaRPr lang="en-US" sz="2000" b="1"/>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5906426"/>
            <a:ext cx="4639734"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dirty="0">
                <a:solidFill>
                  <a:srgbClr val="FFFFFF"/>
                </a:solidFill>
                <a:latin typeface="Arial"/>
                <a:cs typeface="Arial"/>
              </a:rPr>
            </a:br>
            <a:endParaRPr lang="en-CA" sz="2800" b="1" u="none" dirty="0">
              <a:solidFill>
                <a:srgbClr val="FFFFFF"/>
              </a:solidFill>
              <a:latin typeface="Arial"/>
              <a:cs typeface="Arial"/>
            </a:endParaRPr>
          </a:p>
          <a:p>
            <a:pPr eaLnBrk="0" hangingPunct="0"/>
            <a:endParaRPr lang="en-CA" sz="2800" b="1" u="none" dirty="0">
              <a:solidFill>
                <a:srgbClr val="FFFFFF"/>
              </a:solidFill>
              <a:latin typeface="Arial"/>
              <a:cs typeface="Arial"/>
            </a:endParaRPr>
          </a:p>
          <a:p>
            <a:pPr eaLnBrk="0" hangingPunct="0"/>
            <a:br>
              <a:rPr lang="en-CA" sz="2800" b="1" u="none" dirty="0">
                <a:solidFill>
                  <a:srgbClr val="FFFFFF"/>
                </a:solidFill>
                <a:latin typeface="Arial"/>
                <a:cs typeface="Arial"/>
              </a:rPr>
            </a:br>
            <a:r>
              <a:rPr lang="en-CA" sz="2400" u="none" dirty="0">
                <a:solidFill>
                  <a:srgbClr val="FFFFFF"/>
                </a:solidFill>
                <a:latin typeface="Arial"/>
                <a:cs typeface="Arial"/>
              </a:rPr>
              <a:t>Connect with us:</a:t>
            </a:r>
            <a:br>
              <a:rPr lang="en-CA" sz="2400" u="none" dirty="0">
                <a:solidFill>
                  <a:srgbClr val="FFFFFF"/>
                </a:solidFill>
                <a:latin typeface="Arial"/>
                <a:cs typeface="Arial"/>
              </a:rPr>
            </a:br>
            <a:r>
              <a:rPr lang="en-CA" sz="2400" b="1" u="none" dirty="0">
                <a:solidFill>
                  <a:srgbClr val="FFFFFF"/>
                </a:solidFill>
                <a:latin typeface="Arial"/>
                <a:cs typeface="Arial"/>
              </a:rPr>
              <a:t>https://</a:t>
            </a:r>
            <a:r>
              <a:rPr lang="en-CA" sz="2400" b="1" u="none" dirty="0" err="1">
                <a:solidFill>
                  <a:srgbClr val="FFFFFF"/>
                </a:solidFill>
                <a:latin typeface="Arial"/>
                <a:cs typeface="Arial"/>
              </a:rPr>
              <a:t>quorum.hqontario.ca</a:t>
            </a:r>
            <a:endParaRPr lang="en-CA" sz="2400" b="1" u="none" dirty="0">
              <a:solidFill>
                <a:srgbClr val="FFFFFF"/>
              </a:solidFill>
              <a:latin typeface="Arial"/>
              <a:cs typeface="Arial"/>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86376"/>
            <a:ext cx="8921937" cy="369332"/>
          </a:xfrm>
          <a:prstGeom prst="rect">
            <a:avLst/>
          </a:prstGeom>
        </p:spPr>
        <p:txBody>
          <a:bodyPr wrap="square" anchor="t">
            <a:spAutoFit/>
          </a:bodyPr>
          <a:lstStyle/>
          <a:p>
            <a:r>
              <a:rPr lang="en-US" sz="900" b="1" u="none" dirty="0"/>
              <a:t>Find these resources here:</a:t>
            </a:r>
            <a:br>
              <a:rPr lang="en-US" sz="900" u="none" dirty="0">
                <a:highlight>
                  <a:srgbClr val="FFFF00"/>
                </a:highlight>
                <a:cs typeface="Arial"/>
              </a:rPr>
            </a:br>
            <a:r>
              <a:rPr lang="en-US" sz="900" u="none" dirty="0">
                <a:cs typeface="Arial"/>
              </a:rPr>
              <a:t>https://</a:t>
            </a:r>
            <a:r>
              <a:rPr lang="en-US" sz="900" u="none" dirty="0" err="1">
                <a:cs typeface="Arial"/>
              </a:rPr>
              <a:t>hqontario.ca</a:t>
            </a:r>
            <a:r>
              <a:rPr lang="en-US" sz="900" u="none" dirty="0">
                <a:cs typeface="Arial"/>
              </a:rPr>
              <a:t>/evidence-to-improve-care/quality-standards/view-all-quality-standards/transitions-between-inpatient-mental-health-settings-and-home</a:t>
            </a:r>
            <a:endParaRPr lang="en-US" sz="900" u="none" dirty="0">
              <a:highlight>
                <a:srgbClr val="FFFF00"/>
              </a:highlight>
              <a:cs typeface="Arial"/>
            </a:endParaRPr>
          </a:p>
        </p:txBody>
      </p:sp>
      <p:pic>
        <p:nvPicPr>
          <p:cNvPr id="19" name="Picture 18">
            <a:extLst>
              <a:ext uri="{FF2B5EF4-FFF2-40B4-BE49-F238E27FC236}">
                <a16:creationId xmlns:a16="http://schemas.microsoft.com/office/drawing/2014/main" id="{82B5C1D2-7C5C-43F1-95F5-C3169B2961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723" y="4048682"/>
            <a:ext cx="2164710" cy="1675904"/>
          </a:xfrm>
          <a:prstGeom prst="rect">
            <a:avLst/>
          </a:prstGeom>
          <a:effectLst>
            <a:outerShdw blurRad="76200" algn="ctr" rotWithShape="0">
              <a:prstClr val="black">
                <a:alpha val="40000"/>
              </a:prstClr>
            </a:outerShdw>
          </a:effectLst>
        </p:spPr>
      </p:pic>
      <p:sp>
        <p:nvSpPr>
          <p:cNvPr id="20" name="TextBox 19">
            <a:extLst>
              <a:ext uri="{FF2B5EF4-FFF2-40B4-BE49-F238E27FC236}">
                <a16:creationId xmlns:a16="http://schemas.microsoft.com/office/drawing/2014/main" id="{932F9474-44BB-48D5-8696-942CBEC16F43}"/>
              </a:ext>
            </a:extLst>
          </p:cNvPr>
          <p:cNvSpPr txBox="1"/>
          <p:nvPr/>
        </p:nvSpPr>
        <p:spPr>
          <a:xfrm>
            <a:off x="711378" y="5922028"/>
            <a:ext cx="2135401" cy="484005"/>
          </a:xfrm>
          <a:prstGeom prst="rect">
            <a:avLst/>
          </a:prstGeom>
          <a:noFill/>
        </p:spPr>
        <p:txBody>
          <a:bodyPr wrap="none" rtlCol="0">
            <a:spAutoFit/>
          </a:bodyPr>
          <a:lstStyle/>
          <a:p>
            <a:r>
              <a:rPr lang="en-US" b="1" u="none" dirty="0">
                <a:solidFill>
                  <a:srgbClr val="000000"/>
                </a:solidFill>
              </a:rPr>
              <a:t>Getting Started Guide</a:t>
            </a:r>
          </a:p>
        </p:txBody>
      </p:sp>
      <p:sp>
        <p:nvSpPr>
          <p:cNvPr id="7" name="Title 6"/>
          <p:cNvSpPr>
            <a:spLocks noGrp="1"/>
          </p:cNvSpPr>
          <p:nvPr>
            <p:ph type="title"/>
          </p:nvPr>
        </p:nvSpPr>
        <p:spPr>
          <a:xfrm>
            <a:off x="436829" y="118737"/>
            <a:ext cx="8244584" cy="1165909"/>
          </a:xfrm>
        </p:spPr>
        <p:txBody>
          <a:bodyPr/>
          <a:lstStyle/>
          <a:p>
            <a:r>
              <a:rPr lang="en-US" sz="2800"/>
              <a:t>Quality Standard Resources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4714975" y="3435789"/>
            <a:ext cx="2529860" cy="307777"/>
          </a:xfrm>
          <a:prstGeom prst="rect">
            <a:avLst/>
          </a:prstGeom>
          <a:noFill/>
        </p:spPr>
        <p:txBody>
          <a:bodyPr wrap="none" rtlCol="0">
            <a:spAutoFit/>
          </a:bodyPr>
          <a:lstStyle/>
          <a:p>
            <a:r>
              <a:rPr lang="en-US" b="1" u="none" dirty="0">
                <a:solidFill>
                  <a:srgbClr val="000000"/>
                </a:solidFill>
              </a:rPr>
              <a:t>Patient Conversation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470322" y="3424454"/>
            <a:ext cx="1616148" cy="307777"/>
          </a:xfrm>
          <a:prstGeom prst="rect">
            <a:avLst/>
          </a:prstGeom>
          <a:noFill/>
        </p:spPr>
        <p:txBody>
          <a:bodyPr wrap="none" rtlCol="0">
            <a:spAutoFit/>
          </a:bodyPr>
          <a:lstStyle/>
          <a:p>
            <a:r>
              <a:rPr lang="en-US" b="1" u="none" dirty="0">
                <a:solidFill>
                  <a:srgbClr val="000000"/>
                </a:solidFill>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417567" y="5924526"/>
            <a:ext cx="1895071" cy="307777"/>
          </a:xfrm>
          <a:prstGeom prst="rect">
            <a:avLst/>
          </a:prstGeom>
          <a:noFill/>
        </p:spPr>
        <p:txBody>
          <a:bodyPr wrap="none" rtlCol="0" anchor="t">
            <a:spAutoFit/>
          </a:bodyPr>
          <a:lstStyle/>
          <a:p>
            <a:r>
              <a:rPr lang="en-US" b="1" u="none" dirty="0">
                <a:solidFill>
                  <a:srgbClr val="000000"/>
                </a:solidFill>
              </a:rPr>
              <a:t>Measurement Guide</a:t>
            </a:r>
          </a:p>
        </p:txBody>
      </p:sp>
      <p:pic>
        <p:nvPicPr>
          <p:cNvPr id="15" name="Picture 14">
            <a:extLst>
              <a:ext uri="{FF2B5EF4-FFF2-40B4-BE49-F238E27FC236}">
                <a16:creationId xmlns:a16="http://schemas.microsoft.com/office/drawing/2014/main" id="{E967BF73-77E2-1B46-B2BF-B9FD79850384}"/>
              </a:ext>
            </a:extLst>
          </p:cNvPr>
          <p:cNvPicPr>
            <a:picLocks noChangeAspect="1"/>
          </p:cNvPicPr>
          <p:nvPr/>
        </p:nvPicPr>
        <p:blipFill>
          <a:blip r:embed="rId5"/>
          <a:srcRect/>
          <a:stretch/>
        </p:blipFill>
        <p:spPr>
          <a:xfrm>
            <a:off x="2474455" y="1194545"/>
            <a:ext cx="1607881" cy="2093922"/>
          </a:xfrm>
          <a:prstGeom prst="rect">
            <a:avLst/>
          </a:prstGeom>
          <a:effectLst>
            <a:outerShdw blurRad="76200" algn="ctr" rotWithShape="0">
              <a:prstClr val="black">
                <a:alpha val="40000"/>
              </a:prstClr>
            </a:outerShdw>
          </a:effectLst>
        </p:spPr>
      </p:pic>
      <p:pic>
        <p:nvPicPr>
          <p:cNvPr id="16" name="Picture 15">
            <a:extLst>
              <a:ext uri="{FF2B5EF4-FFF2-40B4-BE49-F238E27FC236}">
                <a16:creationId xmlns:a16="http://schemas.microsoft.com/office/drawing/2014/main" id="{AFC10135-BF1E-734D-ACD5-C8896FF57F73}"/>
              </a:ext>
            </a:extLst>
          </p:cNvPr>
          <p:cNvPicPr>
            <a:picLocks noChangeAspect="1"/>
          </p:cNvPicPr>
          <p:nvPr/>
        </p:nvPicPr>
        <p:blipFill>
          <a:blip r:embed="rId6"/>
          <a:srcRect/>
          <a:stretch/>
        </p:blipFill>
        <p:spPr>
          <a:xfrm>
            <a:off x="5167700" y="1194362"/>
            <a:ext cx="1624408" cy="2109122"/>
          </a:xfrm>
          <a:prstGeom prst="rect">
            <a:avLst/>
          </a:prstGeom>
          <a:effectLst>
            <a:outerShdw blurRad="76200" algn="ctr" rotWithShape="0">
              <a:prstClr val="black">
                <a:alpha val="40000"/>
              </a:prstClr>
            </a:outerShdw>
          </a:effectLst>
        </p:spPr>
      </p:pic>
      <p:pic>
        <p:nvPicPr>
          <p:cNvPr id="17" name="Picture 9" descr="A screenshot of a social media post&#10;&#10;Description generated with very high confidence">
            <a:extLst>
              <a:ext uri="{FF2B5EF4-FFF2-40B4-BE49-F238E27FC236}">
                <a16:creationId xmlns:a16="http://schemas.microsoft.com/office/drawing/2014/main" id="{107D0BBA-AB53-B74C-B898-5DC6B7DE3DFC}"/>
              </a:ext>
            </a:extLst>
          </p:cNvPr>
          <p:cNvPicPr>
            <a:picLocks noChangeAspect="1"/>
          </p:cNvPicPr>
          <p:nvPr/>
        </p:nvPicPr>
        <p:blipFill>
          <a:blip r:embed="rId7"/>
          <a:stretch>
            <a:fillRect/>
          </a:stretch>
        </p:blipFill>
        <p:spPr>
          <a:xfrm>
            <a:off x="3259012" y="4332519"/>
            <a:ext cx="2747778" cy="1190556"/>
          </a:xfrm>
          <a:prstGeom prst="rect">
            <a:avLst/>
          </a:prstGeom>
          <a:effectLst>
            <a:outerShdw blurRad="304800" dist="88900" dir="2340000" sx="88000" sy="88000" algn="ctr" rotWithShape="0">
              <a:srgbClr val="000000">
                <a:alpha val="43000"/>
              </a:srgbClr>
            </a:outerShdw>
          </a:effectLst>
        </p:spPr>
      </p:pic>
      <p:sp>
        <p:nvSpPr>
          <p:cNvPr id="21" name="TextBox 20">
            <a:extLst>
              <a:ext uri="{FF2B5EF4-FFF2-40B4-BE49-F238E27FC236}">
                <a16:creationId xmlns:a16="http://schemas.microsoft.com/office/drawing/2014/main" id="{1652C3E5-BFDF-E340-B5CF-77B034A4E060}"/>
              </a:ext>
            </a:extLst>
          </p:cNvPr>
          <p:cNvSpPr txBox="1"/>
          <p:nvPr/>
        </p:nvSpPr>
        <p:spPr>
          <a:xfrm>
            <a:off x="4045497" y="5924526"/>
            <a:ext cx="1174809" cy="307777"/>
          </a:xfrm>
          <a:prstGeom prst="rect">
            <a:avLst/>
          </a:prstGeom>
          <a:noFill/>
        </p:spPr>
        <p:txBody>
          <a:bodyPr wrap="none" rtlCol="0" anchor="t">
            <a:spAutoFit/>
          </a:bodyPr>
          <a:lstStyle/>
          <a:p>
            <a:r>
              <a:rPr lang="en-US" b="1" u="none" dirty="0">
                <a:solidFill>
                  <a:srgbClr val="000000"/>
                </a:solidFill>
              </a:rPr>
              <a:t>Data Tables</a:t>
            </a:r>
          </a:p>
        </p:txBody>
      </p:sp>
      <p:pic>
        <p:nvPicPr>
          <p:cNvPr id="23" name="Picture 22">
            <a:extLst>
              <a:ext uri="{FF2B5EF4-FFF2-40B4-BE49-F238E27FC236}">
                <a16:creationId xmlns:a16="http://schemas.microsoft.com/office/drawing/2014/main" id="{655A08F0-FAB5-2340-9CDD-0CA0190C2746}"/>
              </a:ext>
            </a:extLst>
          </p:cNvPr>
          <p:cNvPicPr>
            <a:picLocks noChangeAspect="1"/>
          </p:cNvPicPr>
          <p:nvPr/>
        </p:nvPicPr>
        <p:blipFill>
          <a:blip r:embed="rId8"/>
          <a:srcRect/>
          <a:stretch/>
        </p:blipFill>
        <p:spPr>
          <a:xfrm>
            <a:off x="6605383" y="4016597"/>
            <a:ext cx="1451268" cy="1878112"/>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55451" y="922895"/>
            <a:ext cx="1598515" cy="338554"/>
          </a:xfrm>
          <a:prstGeom prst="rect">
            <a:avLst/>
          </a:prstGeom>
          <a:solidFill>
            <a:srgbClr val="047BC1"/>
          </a:solidFill>
          <a:ln>
            <a:noFill/>
          </a:ln>
        </p:spPr>
        <p:txBody>
          <a:bodyPr wrap="none" rtlCol="0">
            <a:spAutoFit/>
          </a:bodyPr>
          <a:lstStyle/>
          <a:p>
            <a:r>
              <a:rPr lang="en-CA" sz="1600" b="1" u="none">
                <a:solidFill>
                  <a:schemeClr val="bg1"/>
                </a:solidFill>
              </a:rPr>
              <a:t>The Statement</a:t>
            </a:r>
          </a:p>
        </p:txBody>
      </p:sp>
      <p:sp>
        <p:nvSpPr>
          <p:cNvPr id="14" name="TextBox 13"/>
          <p:cNvSpPr txBox="1"/>
          <p:nvPr/>
        </p:nvSpPr>
        <p:spPr>
          <a:xfrm>
            <a:off x="5705236" y="916755"/>
            <a:ext cx="1520353" cy="338554"/>
          </a:xfrm>
          <a:prstGeom prst="rect">
            <a:avLst/>
          </a:prstGeom>
          <a:solidFill>
            <a:srgbClr val="047BC1"/>
          </a:solidFill>
          <a:ln>
            <a:noFill/>
          </a:ln>
        </p:spPr>
        <p:txBody>
          <a:bodyPr wrap="none" rtlCol="0">
            <a:spAutoFit/>
          </a:bodyPr>
          <a:lstStyle/>
          <a:p>
            <a:r>
              <a:rPr lang="en-CA" sz="1600" b="1" u="none">
                <a:solidFill>
                  <a:schemeClr val="bg1"/>
                </a:solidFill>
              </a:rPr>
              <a:t>The Audience</a:t>
            </a:r>
          </a:p>
        </p:txBody>
      </p:sp>
      <p:sp>
        <p:nvSpPr>
          <p:cNvPr id="15" name="TextBox 14"/>
          <p:cNvSpPr txBox="1"/>
          <p:nvPr/>
        </p:nvSpPr>
        <p:spPr>
          <a:xfrm>
            <a:off x="4274292" y="5249734"/>
            <a:ext cx="1587294" cy="338554"/>
          </a:xfrm>
          <a:prstGeom prst="rect">
            <a:avLst/>
          </a:prstGeom>
          <a:solidFill>
            <a:srgbClr val="047BC1"/>
          </a:solidFill>
          <a:ln>
            <a:solidFill>
              <a:srgbClr val="FFFFFF"/>
            </a:solidFill>
          </a:ln>
        </p:spPr>
        <p:txBody>
          <a:bodyPr wrap="none" rtlCol="0">
            <a:spAutoFit/>
          </a:bodyPr>
          <a:lstStyle/>
          <a:p>
            <a:r>
              <a:rPr lang="en-CA" sz="1600" b="1" u="none" dirty="0">
                <a:solidFill>
                  <a:schemeClr val="bg1"/>
                </a:solidFill>
              </a:rPr>
              <a:t>The Indicators</a:t>
            </a:r>
          </a:p>
        </p:txBody>
      </p:sp>
      <p:sp>
        <p:nvSpPr>
          <p:cNvPr id="16" name="TextBox 15"/>
          <p:cNvSpPr txBox="1"/>
          <p:nvPr/>
        </p:nvSpPr>
        <p:spPr>
          <a:xfrm>
            <a:off x="1985060" y="4194459"/>
            <a:ext cx="1245854" cy="338554"/>
          </a:xfrm>
          <a:prstGeom prst="rect">
            <a:avLst/>
          </a:prstGeom>
          <a:solidFill>
            <a:srgbClr val="047BC1"/>
          </a:solidFill>
          <a:ln>
            <a:solidFill>
              <a:srgbClr val="FFFFFF"/>
            </a:solidFill>
          </a:ln>
        </p:spPr>
        <p:txBody>
          <a:bodyPr wrap="none" rtlCol="0">
            <a:spAutoFit/>
          </a:bodyPr>
          <a:lstStyle/>
          <a:p>
            <a:r>
              <a:rPr lang="en-CA" sz="1600" b="1" u="none" dirty="0">
                <a:solidFill>
                  <a:schemeClr val="bg1"/>
                </a:solidFill>
              </a:rPr>
              <a:t>Definitions</a:t>
            </a:r>
          </a:p>
        </p:txBody>
      </p:sp>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3200" b="0" u="none" kern="0" dirty="0">
                <a:solidFill>
                  <a:schemeClr val="tx1"/>
                </a:solidFill>
              </a:rPr>
              <a:t>Inside the </a:t>
            </a:r>
            <a:r>
              <a:rPr lang="en-US" sz="3200" u="none" kern="0" dirty="0">
                <a:solidFill>
                  <a:schemeClr val="tx1"/>
                </a:solidFill>
              </a:rPr>
              <a:t>Quality Standard</a:t>
            </a:r>
          </a:p>
        </p:txBody>
      </p:sp>
      <p:cxnSp>
        <p:nvCxnSpPr>
          <p:cNvPr id="20" name="Straight Arrow Connector 19">
            <a:extLst>
              <a:ext uri="{FF2B5EF4-FFF2-40B4-BE49-F238E27FC236}">
                <a16:creationId xmlns:a16="http://schemas.microsoft.com/office/drawing/2014/main" id="{1CC58CAD-D5B2-4EC5-B4DE-7B8478F610ED}"/>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2" name="Straight Arrow Connector 21">
            <a:extLst>
              <a:ext uri="{FF2B5EF4-FFF2-40B4-BE49-F238E27FC236}">
                <a16:creationId xmlns:a16="http://schemas.microsoft.com/office/drawing/2014/main" id="{6EFE5F69-512F-4F01-9BC1-BF3460627056}"/>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16EB1E30-ACF7-433C-A5DB-901B5D3D0084}"/>
              </a:ext>
            </a:extLst>
          </p:cNvPr>
          <p:cNvCxnSpPr>
            <a:cxnSpLocks/>
          </p:cNvCxnSpPr>
          <p:nvPr/>
        </p:nvCxnSpPr>
        <p:spPr bwMode="auto">
          <a:xfrm>
            <a:off x="2582753"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840DFB05-F7C8-4F1C-BC67-15C6D93EB96C}"/>
              </a:ext>
            </a:extLst>
          </p:cNvPr>
          <p:cNvCxnSpPr>
            <a:cxnSpLocks/>
          </p:cNvCxnSpPr>
          <p:nvPr/>
        </p:nvCxnSpPr>
        <p:spPr bwMode="auto">
          <a:xfrm>
            <a:off x="5862064" y="5420840"/>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26" name="Picture 25">
            <a:extLst>
              <a:ext uri="{FF2B5EF4-FFF2-40B4-BE49-F238E27FC236}">
                <a16:creationId xmlns:a16="http://schemas.microsoft.com/office/drawing/2014/main" id="{7A675664-68DF-F64C-8087-AD85637A3DCC}"/>
              </a:ext>
            </a:extLst>
          </p:cNvPr>
          <p:cNvPicPr>
            <a:picLocks noChangeAspect="1"/>
          </p:cNvPicPr>
          <p:nvPr/>
        </p:nvPicPr>
        <p:blipFill>
          <a:blip r:embed="rId4"/>
          <a:srcRect/>
          <a:stretch/>
        </p:blipFill>
        <p:spPr>
          <a:xfrm>
            <a:off x="401821" y="1861549"/>
            <a:ext cx="3839288" cy="2056296"/>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E9061DF8-7E58-E847-A0CA-A31313A2982F}"/>
              </a:ext>
            </a:extLst>
          </p:cNvPr>
          <p:cNvPicPr>
            <a:picLocks noChangeAspect="1"/>
          </p:cNvPicPr>
          <p:nvPr/>
        </p:nvPicPr>
        <p:blipFill>
          <a:blip r:embed="rId5"/>
          <a:srcRect/>
          <a:stretch/>
        </p:blipFill>
        <p:spPr>
          <a:xfrm>
            <a:off x="5441727" y="1879273"/>
            <a:ext cx="2090590" cy="2038572"/>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8BE0AD3A-0203-AE4A-923C-A634AA414F62}"/>
              </a:ext>
            </a:extLst>
          </p:cNvPr>
          <p:cNvPicPr>
            <a:picLocks noChangeAspect="1"/>
          </p:cNvPicPr>
          <p:nvPr/>
        </p:nvPicPr>
        <p:blipFill>
          <a:blip r:embed="rId6"/>
          <a:srcRect/>
          <a:stretch/>
        </p:blipFill>
        <p:spPr>
          <a:xfrm>
            <a:off x="6425048" y="4479176"/>
            <a:ext cx="1601081" cy="1733470"/>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61DD35EE-D238-A640-A150-B1142561707A}"/>
              </a:ext>
            </a:extLst>
          </p:cNvPr>
          <p:cNvPicPr>
            <a:picLocks noChangeAspect="1"/>
          </p:cNvPicPr>
          <p:nvPr/>
        </p:nvPicPr>
        <p:blipFill>
          <a:blip r:embed="rId7"/>
          <a:srcRect/>
          <a:stretch/>
        </p:blipFill>
        <p:spPr>
          <a:xfrm>
            <a:off x="1528821" y="5128965"/>
            <a:ext cx="2099801" cy="12801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 </a:t>
            </a:r>
            <a:br>
              <a:rPr lang="en-US" sz="2800" b="0"/>
            </a:br>
            <a:r>
              <a:rPr lang="en-US"/>
              <a:t>Patient Conversation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1800"/>
              <a:t>The </a:t>
            </a:r>
            <a:r>
              <a:rPr lang="en-US" sz="1800" b="1"/>
              <a:t>patient conversation guide </a:t>
            </a:r>
            <a:r>
              <a:rPr lang="en-US" sz="1800"/>
              <a:t>is designed to give patients information about what quality care looks like for various conditions based on the best evidence, so they can ask informed questions of their health care providers. </a:t>
            </a:r>
          </a:p>
        </p:txBody>
      </p:sp>
      <p:pic>
        <p:nvPicPr>
          <p:cNvPr id="4" name="Picture 3">
            <a:extLst>
              <a:ext uri="{FF2B5EF4-FFF2-40B4-BE49-F238E27FC236}">
                <a16:creationId xmlns:a16="http://schemas.microsoft.com/office/drawing/2014/main" id="{BE8DDAE7-D290-5240-BE22-897552B236A1}"/>
              </a:ext>
            </a:extLst>
          </p:cNvPr>
          <p:cNvPicPr>
            <a:picLocks noChangeAspect="1"/>
          </p:cNvPicPr>
          <p:nvPr/>
        </p:nvPicPr>
        <p:blipFill>
          <a:blip r:embed="rId4"/>
          <a:srcRect/>
          <a:stretch/>
        </p:blipFill>
        <p:spPr>
          <a:xfrm>
            <a:off x="4698225" y="1717247"/>
            <a:ext cx="3437240" cy="4462892"/>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a:t>Quality Standards:</a:t>
            </a:r>
            <a:br>
              <a:rPr lang="en-US"/>
            </a:br>
            <a:r>
              <a:rPr lang="en-US"/>
              <a:t>Recommendations for Adoption</a:t>
            </a:r>
          </a:p>
        </p:txBody>
      </p:sp>
      <p:sp>
        <p:nvSpPr>
          <p:cNvPr id="5" name="Content Placeholder 4"/>
          <p:cNvSpPr>
            <a:spLocks noGrp="1"/>
          </p:cNvSpPr>
          <p:nvPr>
            <p:ph idx="4294967295"/>
          </p:nvPr>
        </p:nvSpPr>
        <p:spPr>
          <a:xfrm>
            <a:off x="1099115" y="2799201"/>
            <a:ext cx="6767230" cy="1050925"/>
          </a:xfrm>
        </p:spPr>
        <p:txBody>
          <a:bodyPr/>
          <a:lstStyle/>
          <a:p>
            <a:pPr marL="0" indent="0">
              <a:buNone/>
            </a:pPr>
            <a:r>
              <a:rPr lang="en-US" sz="1800" b="1" dirty="0"/>
              <a:t>Recommendations</a:t>
            </a:r>
            <a:r>
              <a:rPr lang="en-US" sz="1800" dirty="0"/>
              <a:t> for policy makers, administrators, health care organizations, and professionals have been made that aim to bridge the gaps between current care and care outlined in the quality statements to enable adoption of the quality standard across Ontario.</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None/>
            </a:pPr>
            <a:r>
              <a:rPr lang="en-US" sz="1800"/>
              <a:t>The </a:t>
            </a:r>
            <a:r>
              <a:rPr lang="en-US" sz="1800" b="1" i="1"/>
              <a:t>Getting Started Guide:</a:t>
            </a:r>
          </a:p>
          <a:p>
            <a:r>
              <a:rPr lang="en-US" sz="1800"/>
              <a:t>Outlines the process for using the quality standard as a resource to deliver high-quality care</a:t>
            </a:r>
          </a:p>
          <a:p>
            <a:r>
              <a:rPr lang="en-US" sz="1800"/>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A7122CF2-202B-A042-ADBD-30DC053A0119}"/>
              </a:ext>
            </a:extLst>
          </p:cNvPr>
          <p:cNvPicPr>
            <a:picLocks noChangeAspect="1"/>
          </p:cNvPicPr>
          <p:nvPr/>
        </p:nvPicPr>
        <p:blipFill>
          <a:blip r:embed="rId4"/>
          <a:stretch>
            <a:fillRect/>
          </a:stretch>
        </p:blipFill>
        <p:spPr>
          <a:xfrm>
            <a:off x="4186097" y="2053947"/>
            <a:ext cx="4421805" cy="3316353"/>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2766ba3875fa8bb246d19b6189d6fedb">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5dd12127897edfb55a7efe4bf00f328c"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CE8428-1038-4582-BB1B-B9F2288CE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211F7-2DF1-4B68-8B60-CC913EB92E33}">
  <ds:schemaRefs>
    <ds:schemaRef ds:uri="http://schemas.microsoft.com/office/2006/metadata/properties"/>
    <ds:schemaRef ds:uri="http://schemas.microsoft.com/office/infopath/2007/PartnerControls"/>
    <ds:schemaRef ds:uri="209d81ef-0277-42ba-a0f1-16cbb8b85662"/>
  </ds:schemaRefs>
</ds:datastoreItem>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TotalTime>
  <Words>3821</Words>
  <Application>Microsoft Macintosh PowerPoint</Application>
  <PresentationFormat>On-screen Show (4:3)</PresentationFormat>
  <Paragraphs>235</Paragraphs>
  <Slides>42</Slides>
  <Notes>38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42</vt:i4>
      </vt:variant>
    </vt:vector>
  </HeadingPairs>
  <TitlesOfParts>
    <vt:vector size="53" baseType="lpstr">
      <vt:lpstr>MS PGothic</vt:lpstr>
      <vt:lpstr>Arial</vt:lpstr>
      <vt:lpstr>Arial Narrow</vt:lpstr>
      <vt:lpstr>Calibri</vt:lpstr>
      <vt:lpstr>Helvetica Neue Light</vt:lpstr>
      <vt:lpstr>ITC Century Std Book</vt:lpstr>
      <vt:lpstr>Symbol</vt:lpstr>
      <vt:lpstr>HQO Draft Template_4-3</vt:lpstr>
      <vt:lpstr>HQO_Slide</vt:lpstr>
      <vt:lpstr>1_HQO_Slide</vt:lpstr>
      <vt:lpstr>1_HQO Draft Template_4-3</vt:lpstr>
      <vt:lpstr>PowerPoint Presentation</vt:lpstr>
      <vt:lpstr>Objectives</vt:lpstr>
      <vt:lpstr>Quality Standards</vt:lpstr>
      <vt:lpstr>Quality Standards</vt:lpstr>
      <vt:lpstr>Quality Standard Resources</vt:lpstr>
      <vt:lpstr>PowerPoint Presentation</vt:lpstr>
      <vt:lpstr>Quality Standards:  Patient Conversation Guide</vt:lpstr>
      <vt:lpstr>Quality Standards: Recommendations for Adoption</vt:lpstr>
      <vt:lpstr>Quality Standards: Implementation Tools</vt:lpstr>
      <vt:lpstr>Quality Standards: Quorum</vt:lpstr>
      <vt:lpstr>Quality Standards: Measurement Guide</vt:lpstr>
      <vt:lpstr>Quality Standards: Data Tables</vt:lpstr>
      <vt:lpstr>Why Do We Need a Quality Standard for Transitions Between Hospital and Home?  </vt:lpstr>
      <vt:lpstr>PowerPoint Presentation</vt:lpstr>
      <vt:lpstr>We [my husband and I] had 10 discharges from hospital to home, and at no time did anyone acknowledge my role as the caregiver or give us an idea of how we were going to manage at home. I felt like I was pushed off a cliff and had to manage and figure things out on my own. I think [leaving the hospital] should be seen as a relay race — handing the baton safely to the next person, rather than just dropping it. Leaving the hospital is not a ‘discharge’, it’s a transition.   This quality standard will help health care providers understand the important role of the caregiver, and how much patients and their caregivers take on when they leave hospital. I think it will help patients and caregivers understand not just their responsibilities, but also that they have rights, that they have access to services, that they should be asking questions and what questions to ask, and that they should be seeking out education and support before they go home.   –  Carole Ann Alloway, Cofounder, Family Caregivers Voice; Lived Experience Advisor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Quality Statements  to Improve Care</vt:lpstr>
      <vt:lpstr>Scope of the Transitions Between Hospital and Home Quality Standard</vt:lpstr>
      <vt:lpstr>Quality Statement Topics</vt:lpstr>
      <vt:lpstr>Quality Statement 1: Information-Sharing on Admission</vt:lpstr>
      <vt:lpstr>Quality Statement 2: Comprehensive Assessment  </vt:lpstr>
      <vt:lpstr>Quality Statement 3: Patient, Family, and Caregiver Involvement in Transition Planning  </vt:lpstr>
      <vt:lpstr>Quality Statement 4: Patient, Family, and Caregiver Education, Training, and Support    </vt:lpstr>
      <vt:lpstr>Quality Statement 5: Transition Plans     </vt:lpstr>
      <vt:lpstr>Quality Statement 6: Coordinated Transitions      </vt:lpstr>
      <vt:lpstr>Quality Statement 7: Medication Review and Support     </vt:lpstr>
      <vt:lpstr>Quality Statement 8: Coordinated Follow-Up Medical Care      </vt:lpstr>
      <vt:lpstr>Quality Statement 9: Appropriate and Timely Support for Home and Community Care       </vt:lpstr>
      <vt:lpstr>Quality Statement 10: Out-of-Pocket Costs and Limits of Funded Services     </vt:lpstr>
      <vt:lpstr>Setting standards at the provincial level really changes the conversation of the importance of transitions in care and sets the direction for quality. This quality standard can set a pathway for Ontario Health Teams to make sure we see the transition from hospital to home and community as one continuous journey. We need to prepare and involve every person who participates in the handover/transition points with patients and caregivers upon entry to hospital and anticipate the family and caregiver’s needs as much as we can. It is important to take a much more holistic view that considers the personal and financial resources a patient might have, as well, and what then the system is responsible for. As family doctors, we never really discharge patients from our care, so every transition point contains critical quality of care elements.    – Thuy-Nga (Tia) Pham, Physician Lead, South East Toronto Family Health Team</vt:lpstr>
      <vt:lpstr> How to Measure Overall Success </vt:lpstr>
      <vt:lpstr>Indicators That Can Be Measured Using Provincial Data</vt:lpstr>
      <vt:lpstr>Indicator That Can Be Measured Using Only Local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Wong, Steven</cp:lastModifiedBy>
  <cp:revision>42</cp:revision>
  <dcterms:modified xsi:type="dcterms:W3CDTF">2019-12-13T20:03:27Z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