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4.xml" ContentType="application/vnd.openxmlformats-officedocument.theme+xml"/>
  <Override PartName="/ppt/slideLayouts/slideLayout36.xml" ContentType="application/vnd.openxmlformats-officedocument.presentationml.slideLayout+xml"/>
  <Override PartName="/ppt/theme/theme5.xml" ContentType="application/vnd.openxmlformats-officedocument.theme+xml"/>
  <Override PartName="/ppt/slideLayouts/slideLayout3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5">
  <p:sldMasterIdLst>
    <p:sldMasterId id="2147483662" r:id="rId1"/>
    <p:sldMasterId id="2147483674" r:id="rId2"/>
    <p:sldMasterId id="2147483676" r:id="rId3"/>
    <p:sldMasterId id="2147483688" r:id="rId4"/>
    <p:sldMasterId id="2147483701" r:id="rId5"/>
    <p:sldMasterId id="2147483703" r:id="rId6"/>
  </p:sldMasterIdLst>
  <p:notesMasterIdLst>
    <p:notesMasterId r:id="rId20"/>
  </p:notesMasterIdLst>
  <p:handoutMasterIdLst>
    <p:handoutMasterId r:id="rId21"/>
  </p:handoutMasterIdLst>
  <p:sldIdLst>
    <p:sldId id="293" r:id="rId7"/>
    <p:sldId id="370" r:id="rId8"/>
    <p:sldId id="435" r:id="rId9"/>
    <p:sldId id="427" r:id="rId10"/>
    <p:sldId id="433" r:id="rId11"/>
    <p:sldId id="436" r:id="rId12"/>
    <p:sldId id="437" r:id="rId13"/>
    <p:sldId id="438" r:id="rId14"/>
    <p:sldId id="439" r:id="rId15"/>
    <p:sldId id="428" r:id="rId16"/>
    <p:sldId id="430" r:id="rId17"/>
    <p:sldId id="429" r:id="rId18"/>
    <p:sldId id="327" r:id="rId19"/>
  </p:sldIdLst>
  <p:sldSz cx="9144000" cy="6858000" type="screen4x3"/>
  <p:notesSz cx="7023100" cy="9309100"/>
  <p:defaultTextStyle>
    <a:defPPr>
      <a:defRPr lang="en-CA"/>
    </a:defPPr>
    <a:lvl1pPr algn="l" rtl="0" fontAlgn="base">
      <a:spcBef>
        <a:spcPct val="0"/>
      </a:spcBef>
      <a:spcAft>
        <a:spcPct val="0"/>
      </a:spcAft>
      <a:defRPr sz="2400" kern="1200">
        <a:solidFill>
          <a:schemeClr val="tx1"/>
        </a:solidFill>
        <a:latin typeface="Times" pitchFamily="18" charset="0"/>
        <a:ea typeface="+mn-ea"/>
        <a:cs typeface="+mn-cs"/>
      </a:defRPr>
    </a:lvl1pPr>
    <a:lvl2pPr marL="457200" algn="l" rtl="0" fontAlgn="base">
      <a:spcBef>
        <a:spcPct val="0"/>
      </a:spcBef>
      <a:spcAft>
        <a:spcPct val="0"/>
      </a:spcAft>
      <a:defRPr sz="2400" kern="1200">
        <a:solidFill>
          <a:schemeClr val="tx1"/>
        </a:solidFill>
        <a:latin typeface="Times" pitchFamily="18" charset="0"/>
        <a:ea typeface="+mn-ea"/>
        <a:cs typeface="+mn-cs"/>
      </a:defRPr>
    </a:lvl2pPr>
    <a:lvl3pPr marL="914400" algn="l" rtl="0" fontAlgn="base">
      <a:spcBef>
        <a:spcPct val="0"/>
      </a:spcBef>
      <a:spcAft>
        <a:spcPct val="0"/>
      </a:spcAft>
      <a:defRPr sz="2400" kern="1200">
        <a:solidFill>
          <a:schemeClr val="tx1"/>
        </a:solidFill>
        <a:latin typeface="Times" pitchFamily="18" charset="0"/>
        <a:ea typeface="+mn-ea"/>
        <a:cs typeface="+mn-cs"/>
      </a:defRPr>
    </a:lvl3pPr>
    <a:lvl4pPr marL="1371600" algn="l" rtl="0" fontAlgn="base">
      <a:spcBef>
        <a:spcPct val="0"/>
      </a:spcBef>
      <a:spcAft>
        <a:spcPct val="0"/>
      </a:spcAft>
      <a:defRPr sz="2400" kern="1200">
        <a:solidFill>
          <a:schemeClr val="tx1"/>
        </a:solidFill>
        <a:latin typeface="Times" pitchFamily="18" charset="0"/>
        <a:ea typeface="+mn-ea"/>
        <a:cs typeface="+mn-cs"/>
      </a:defRPr>
    </a:lvl4pPr>
    <a:lvl5pPr marL="1828800" algn="l" rtl="0" fontAlgn="base">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ustersT" initials="C" lastIdx="4" clrIdx="0"/>
  <p:cmAuthor id="1" name="Wong, Ansely" initials="WA" lastIdx="6" clrIdx="1">
    <p:extLst>
      <p:ext uri="{19B8F6BF-5375-455C-9EA6-DF929625EA0E}">
        <p15:presenceInfo xmlns:p15="http://schemas.microsoft.com/office/powerpoint/2012/main" userId="S-1-5-21-535683054-4239906057-3132855710-1705" providerId="AD"/>
      </p:ext>
    </p:extLst>
  </p:cmAuthor>
  <p:cmAuthor id="2" name="Gibson, Agnes" initials="GA" lastIdx="1" clrIdx="2">
    <p:extLst>
      <p:ext uri="{19B8F6BF-5375-455C-9EA6-DF929625EA0E}">
        <p15:presenceInfo xmlns:p15="http://schemas.microsoft.com/office/powerpoint/2012/main" userId="S-1-5-21-535683054-4239906057-3132855710-331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88A"/>
    <a:srgbClr val="FFFFFF"/>
    <a:srgbClr val="CCECFF"/>
    <a:srgbClr val="3399FF"/>
    <a:srgbClr val="0066FF"/>
    <a:srgbClr val="A2D6DC"/>
    <a:srgbClr val="007A87"/>
    <a:srgbClr val="5576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34" autoAdjust="0"/>
    <p:restoredTop sz="85341" autoAdjust="0"/>
  </p:normalViewPr>
  <p:slideViewPr>
    <p:cSldViewPr snapToGrid="0">
      <p:cViewPr varScale="1">
        <p:scale>
          <a:sx n="99" d="100"/>
          <a:sy n="99" d="100"/>
        </p:scale>
        <p:origin x="1998"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9" d="100"/>
          <a:sy n="69" d="100"/>
        </p:scale>
        <p:origin x="-1302" y="-108"/>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gibson\Desktop\LEE%20COPIES\Health%20Links%20QI%20RAP%20Status%20details%20Sept%206%202016.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CA"/>
              <a:t>Total Number of Health Links per LHIN</a:t>
            </a:r>
          </a:p>
          <a:p>
            <a:pPr>
              <a:defRPr/>
            </a:pPr>
            <a:r>
              <a:rPr lang="en-CA"/>
              <a:t>(Total n = 100)</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'Total HL per LHIN'!$F$3</c:f>
              <c:strCache>
                <c:ptCount val="1"/>
                <c:pt idx="0">
                  <c:v># HLs actively recruiting patients</c:v>
                </c:pt>
              </c:strCache>
            </c:strRef>
          </c:tx>
          <c:spPr>
            <a:solidFill>
              <a:schemeClr val="accent1"/>
            </a:solidFill>
            <a:ln>
              <a:noFill/>
            </a:ln>
            <a:effectLst/>
          </c:spPr>
          <c:invertIfNegative val="0"/>
          <c:cat>
            <c:strRef>
              <c:f>'Total HL per LHIN'!$E$4:$E$17</c:f>
              <c:strCache>
                <c:ptCount val="14"/>
                <c:pt idx="0">
                  <c:v>ESC</c:v>
                </c:pt>
                <c:pt idx="1">
                  <c:v>SW</c:v>
                </c:pt>
                <c:pt idx="2">
                  <c:v>WW</c:v>
                </c:pt>
                <c:pt idx="3">
                  <c:v>HNHB</c:v>
                </c:pt>
                <c:pt idx="4">
                  <c:v>CW</c:v>
                </c:pt>
                <c:pt idx="5">
                  <c:v>MH</c:v>
                </c:pt>
                <c:pt idx="6">
                  <c:v>TC</c:v>
                </c:pt>
                <c:pt idx="7">
                  <c:v>C</c:v>
                </c:pt>
                <c:pt idx="8">
                  <c:v>CE</c:v>
                </c:pt>
                <c:pt idx="9">
                  <c:v>SE</c:v>
                </c:pt>
                <c:pt idx="10">
                  <c:v>CH</c:v>
                </c:pt>
                <c:pt idx="11">
                  <c:v>NSM</c:v>
                </c:pt>
                <c:pt idx="12">
                  <c:v>NE</c:v>
                </c:pt>
                <c:pt idx="13">
                  <c:v>NW</c:v>
                </c:pt>
              </c:strCache>
            </c:strRef>
          </c:cat>
          <c:val>
            <c:numRef>
              <c:f>'Total HL per LHIN'!$F$4:$F$17</c:f>
              <c:numCache>
                <c:formatCode>General</c:formatCode>
                <c:ptCount val="14"/>
                <c:pt idx="0">
                  <c:v>2</c:v>
                </c:pt>
                <c:pt idx="1">
                  <c:v>4</c:v>
                </c:pt>
                <c:pt idx="2">
                  <c:v>4</c:v>
                </c:pt>
                <c:pt idx="3">
                  <c:v>11</c:v>
                </c:pt>
                <c:pt idx="4">
                  <c:v>5</c:v>
                </c:pt>
                <c:pt idx="5">
                  <c:v>7</c:v>
                </c:pt>
                <c:pt idx="6">
                  <c:v>9</c:v>
                </c:pt>
                <c:pt idx="7">
                  <c:v>3</c:v>
                </c:pt>
                <c:pt idx="8">
                  <c:v>6</c:v>
                </c:pt>
                <c:pt idx="9">
                  <c:v>7</c:v>
                </c:pt>
                <c:pt idx="10">
                  <c:v>8</c:v>
                </c:pt>
                <c:pt idx="11">
                  <c:v>5</c:v>
                </c:pt>
                <c:pt idx="12">
                  <c:v>6</c:v>
                </c:pt>
                <c:pt idx="13">
                  <c:v>2</c:v>
                </c:pt>
              </c:numCache>
            </c:numRef>
          </c:val>
          <c:extLst xmlns:c16r2="http://schemas.microsoft.com/office/drawing/2015/06/chart">
            <c:ext xmlns:c16="http://schemas.microsoft.com/office/drawing/2014/chart" uri="{C3380CC4-5D6E-409C-BE32-E72D297353CC}">
              <c16:uniqueId val="{00000000-5BC2-44C0-B20F-E15676C63425}"/>
            </c:ext>
          </c:extLst>
        </c:ser>
        <c:ser>
          <c:idx val="1"/>
          <c:order val="1"/>
          <c:tx>
            <c:strRef>
              <c:f>'Total HL per LHIN'!$G$3</c:f>
              <c:strCache>
                <c:ptCount val="1"/>
                <c:pt idx="0">
                  <c:v># HLs new in Quarter</c:v>
                </c:pt>
              </c:strCache>
            </c:strRef>
          </c:tx>
          <c:spPr>
            <a:solidFill>
              <a:schemeClr val="accent3"/>
            </a:solidFill>
            <a:ln>
              <a:noFill/>
            </a:ln>
            <a:effectLst/>
          </c:spPr>
          <c:invertIfNegative val="0"/>
          <c:cat>
            <c:strRef>
              <c:f>'Total HL per LHIN'!$E$4:$E$17</c:f>
              <c:strCache>
                <c:ptCount val="14"/>
                <c:pt idx="0">
                  <c:v>ESC</c:v>
                </c:pt>
                <c:pt idx="1">
                  <c:v>SW</c:v>
                </c:pt>
                <c:pt idx="2">
                  <c:v>WW</c:v>
                </c:pt>
                <c:pt idx="3">
                  <c:v>HNHB</c:v>
                </c:pt>
                <c:pt idx="4">
                  <c:v>CW</c:v>
                </c:pt>
                <c:pt idx="5">
                  <c:v>MH</c:v>
                </c:pt>
                <c:pt idx="6">
                  <c:v>TC</c:v>
                </c:pt>
                <c:pt idx="7">
                  <c:v>C</c:v>
                </c:pt>
                <c:pt idx="8">
                  <c:v>CE</c:v>
                </c:pt>
                <c:pt idx="9">
                  <c:v>SE</c:v>
                </c:pt>
                <c:pt idx="10">
                  <c:v>CH</c:v>
                </c:pt>
                <c:pt idx="11">
                  <c:v>NSM</c:v>
                </c:pt>
                <c:pt idx="12">
                  <c:v>NE</c:v>
                </c:pt>
                <c:pt idx="13">
                  <c:v>NW</c:v>
                </c:pt>
              </c:strCache>
            </c:strRef>
          </c:cat>
          <c:val>
            <c:numRef>
              <c:f>'Total HL per LHIN'!$G$4:$G$17</c:f>
              <c:numCache>
                <c:formatCode>General</c:formatCode>
                <c:ptCount val="14"/>
              </c:numCache>
            </c:numRef>
          </c:val>
          <c:extLst xmlns:c16r2="http://schemas.microsoft.com/office/drawing/2015/06/chart">
            <c:ext xmlns:c16="http://schemas.microsoft.com/office/drawing/2014/chart" uri="{C3380CC4-5D6E-409C-BE32-E72D297353CC}">
              <c16:uniqueId val="{00000001-5BC2-44C0-B20F-E15676C63425}"/>
            </c:ext>
          </c:extLst>
        </c:ser>
        <c:ser>
          <c:idx val="2"/>
          <c:order val="2"/>
          <c:tx>
            <c:strRef>
              <c:f>'Total HL per LHIN'!$H$3</c:f>
              <c:strCache>
                <c:ptCount val="1"/>
                <c:pt idx="0">
                  <c:v># HLs in planning stage</c:v>
                </c:pt>
              </c:strCache>
            </c:strRef>
          </c:tx>
          <c:spPr>
            <a:solidFill>
              <a:schemeClr val="accent5"/>
            </a:solidFill>
            <a:ln>
              <a:noFill/>
            </a:ln>
            <a:effectLst/>
          </c:spPr>
          <c:invertIfNegative val="0"/>
          <c:cat>
            <c:strRef>
              <c:f>'Total HL per LHIN'!$E$4:$E$17</c:f>
              <c:strCache>
                <c:ptCount val="14"/>
                <c:pt idx="0">
                  <c:v>ESC</c:v>
                </c:pt>
                <c:pt idx="1">
                  <c:v>SW</c:v>
                </c:pt>
                <c:pt idx="2">
                  <c:v>WW</c:v>
                </c:pt>
                <c:pt idx="3">
                  <c:v>HNHB</c:v>
                </c:pt>
                <c:pt idx="4">
                  <c:v>CW</c:v>
                </c:pt>
                <c:pt idx="5">
                  <c:v>MH</c:v>
                </c:pt>
                <c:pt idx="6">
                  <c:v>TC</c:v>
                </c:pt>
                <c:pt idx="7">
                  <c:v>C</c:v>
                </c:pt>
                <c:pt idx="8">
                  <c:v>CE</c:v>
                </c:pt>
                <c:pt idx="9">
                  <c:v>SE</c:v>
                </c:pt>
                <c:pt idx="10">
                  <c:v>CH</c:v>
                </c:pt>
                <c:pt idx="11">
                  <c:v>NSM</c:v>
                </c:pt>
                <c:pt idx="12">
                  <c:v>NE</c:v>
                </c:pt>
                <c:pt idx="13">
                  <c:v>NW</c:v>
                </c:pt>
              </c:strCache>
            </c:strRef>
          </c:cat>
          <c:val>
            <c:numRef>
              <c:f>'Total HL per LHIN'!$H$4:$H$17</c:f>
              <c:numCache>
                <c:formatCode>General</c:formatCode>
                <c:ptCount val="14"/>
                <c:pt idx="0">
                  <c:v>3</c:v>
                </c:pt>
                <c:pt idx="1">
                  <c:v>2</c:v>
                </c:pt>
                <c:pt idx="2">
                  <c:v>0</c:v>
                </c:pt>
                <c:pt idx="3">
                  <c:v>0</c:v>
                </c:pt>
                <c:pt idx="4">
                  <c:v>0</c:v>
                </c:pt>
                <c:pt idx="5">
                  <c:v>0</c:v>
                </c:pt>
                <c:pt idx="6">
                  <c:v>0</c:v>
                </c:pt>
                <c:pt idx="7">
                  <c:v>2</c:v>
                </c:pt>
                <c:pt idx="8">
                  <c:v>1</c:v>
                </c:pt>
                <c:pt idx="9">
                  <c:v>0</c:v>
                </c:pt>
                <c:pt idx="10">
                  <c:v>2</c:v>
                </c:pt>
                <c:pt idx="11">
                  <c:v>0</c:v>
                </c:pt>
                <c:pt idx="12">
                  <c:v>8</c:v>
                </c:pt>
                <c:pt idx="13">
                  <c:v>3</c:v>
                </c:pt>
              </c:numCache>
            </c:numRef>
          </c:val>
          <c:extLst xmlns:c16r2="http://schemas.microsoft.com/office/drawing/2015/06/chart">
            <c:ext xmlns:c16="http://schemas.microsoft.com/office/drawing/2014/chart" uri="{C3380CC4-5D6E-409C-BE32-E72D297353CC}">
              <c16:uniqueId val="{00000002-5BC2-44C0-B20F-E15676C63425}"/>
            </c:ext>
          </c:extLst>
        </c:ser>
        <c:dLbls>
          <c:showLegendKey val="0"/>
          <c:showVal val="0"/>
          <c:showCatName val="0"/>
          <c:showSerName val="0"/>
          <c:showPercent val="0"/>
          <c:showBubbleSize val="0"/>
        </c:dLbls>
        <c:gapWidth val="150"/>
        <c:overlap val="100"/>
        <c:axId val="296690464"/>
        <c:axId val="296687720"/>
      </c:barChart>
      <c:catAx>
        <c:axId val="2966904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6687720"/>
        <c:crosses val="autoZero"/>
        <c:auto val="1"/>
        <c:lblAlgn val="ctr"/>
        <c:lblOffset val="100"/>
        <c:noMultiLvlLbl val="0"/>
      </c:catAx>
      <c:valAx>
        <c:axId val="2966877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669046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eaLnBrk="0" hangingPunct="0">
              <a:defRPr sz="1200"/>
            </a:lvl1pPr>
          </a:lstStyle>
          <a:p>
            <a:endParaRPr lang="en-CA" dirty="0"/>
          </a:p>
        </p:txBody>
      </p:sp>
      <p:sp>
        <p:nvSpPr>
          <p:cNvPr id="31747" name="Rectangle 3"/>
          <p:cNvSpPr>
            <a:spLocks noGrp="1" noChangeArrowheads="1"/>
          </p:cNvSpPr>
          <p:nvPr>
            <p:ph type="dt" sz="quarter" idx="1"/>
          </p:nvPr>
        </p:nvSpPr>
        <p:spPr bwMode="auto">
          <a:xfrm>
            <a:off x="3978132"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algn="r" eaLnBrk="0" hangingPunct="0">
              <a:defRPr sz="1200"/>
            </a:lvl1pPr>
          </a:lstStyle>
          <a:p>
            <a:fld id="{52444EE9-2304-4898-A0BF-2E90E42F18A3}" type="datetimeFigureOut">
              <a:rPr lang="en-US"/>
              <a:pPr/>
              <a:t>9/12/2016</a:t>
            </a:fld>
            <a:endParaRPr lang="en-CA" dirty="0"/>
          </a:p>
        </p:txBody>
      </p:sp>
      <p:sp>
        <p:nvSpPr>
          <p:cNvPr id="31748" name="Rectangle 4"/>
          <p:cNvSpPr>
            <a:spLocks noGrp="1" noChangeArrowheads="1"/>
          </p:cNvSpPr>
          <p:nvPr>
            <p:ph type="ftr" sz="quarter" idx="2"/>
          </p:nvPr>
        </p:nvSpPr>
        <p:spPr bwMode="auto">
          <a:xfrm>
            <a:off x="0"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eaLnBrk="0" hangingPunct="0">
              <a:defRPr sz="1200"/>
            </a:lvl1pPr>
          </a:lstStyle>
          <a:p>
            <a:r>
              <a:rPr lang="en-CA" dirty="0"/>
              <a:t>Health Quality Branch</a:t>
            </a:r>
          </a:p>
        </p:txBody>
      </p:sp>
      <p:sp>
        <p:nvSpPr>
          <p:cNvPr id="31749" name="Rectangle 5"/>
          <p:cNvSpPr>
            <a:spLocks noGrp="1" noChangeArrowheads="1"/>
          </p:cNvSpPr>
          <p:nvPr>
            <p:ph type="sldNum" sz="quarter" idx="3"/>
          </p:nvPr>
        </p:nvSpPr>
        <p:spPr bwMode="auto">
          <a:xfrm>
            <a:off x="3978132"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algn="r" eaLnBrk="0" hangingPunct="0">
              <a:defRPr sz="1200"/>
            </a:lvl1pPr>
          </a:lstStyle>
          <a:p>
            <a:fld id="{9FDFB1DB-EC80-4B82-8037-DA16220AD93E}" type="slidenum">
              <a:rPr lang="en-CA"/>
              <a:pPr/>
              <a:t>‹#›</a:t>
            </a:fld>
            <a:endParaRPr lang="en-CA" dirty="0"/>
          </a:p>
        </p:txBody>
      </p:sp>
    </p:spTree>
    <p:extLst>
      <p:ext uri="{BB962C8B-B14F-4D97-AF65-F5344CB8AC3E}">
        <p14:creationId xmlns:p14="http://schemas.microsoft.com/office/powerpoint/2010/main" val="17782566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43343" cy="46545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eaLnBrk="0" hangingPunct="0">
              <a:defRPr sz="1200"/>
            </a:lvl1pPr>
          </a:lstStyle>
          <a:p>
            <a:endParaRPr lang="en-CA" dirty="0"/>
          </a:p>
        </p:txBody>
      </p:sp>
      <p:sp>
        <p:nvSpPr>
          <p:cNvPr id="5123" name="Rectangle 3"/>
          <p:cNvSpPr>
            <a:spLocks noGrp="1" noChangeArrowheads="1"/>
          </p:cNvSpPr>
          <p:nvPr>
            <p:ph type="dt" idx="1"/>
          </p:nvPr>
        </p:nvSpPr>
        <p:spPr bwMode="auto">
          <a:xfrm>
            <a:off x="3978132" y="0"/>
            <a:ext cx="3043343" cy="46545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algn="r" eaLnBrk="0" hangingPunct="0">
              <a:defRPr sz="1200"/>
            </a:lvl1pPr>
          </a:lstStyle>
          <a:p>
            <a:fld id="{90D638B2-FDBA-48C9-B140-15EFFBF799B3}" type="datetimeFigureOut">
              <a:rPr lang="en-CA"/>
              <a:pPr/>
              <a:t>2016-09-12</a:t>
            </a:fld>
            <a:endParaRPr lang="en-CA" dirty="0"/>
          </a:p>
        </p:txBody>
      </p:sp>
      <p:sp>
        <p:nvSpPr>
          <p:cNvPr id="13316"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702310" y="4421823"/>
            <a:ext cx="5618480" cy="418909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p>
            <a:pPr lvl="0"/>
            <a:r>
              <a:rPr lang="en-CA" noProof="0"/>
              <a:t>Click to edit Master text styles</a:t>
            </a:r>
          </a:p>
          <a:p>
            <a:pPr lvl="1"/>
            <a:r>
              <a:rPr lang="en-CA" noProof="0"/>
              <a:t>Second level</a:t>
            </a:r>
          </a:p>
          <a:p>
            <a:pPr lvl="2"/>
            <a:r>
              <a:rPr lang="en-CA" noProof="0"/>
              <a:t>Third level</a:t>
            </a:r>
          </a:p>
          <a:p>
            <a:pPr lvl="3"/>
            <a:r>
              <a:rPr lang="en-CA" noProof="0"/>
              <a:t>Fourth level</a:t>
            </a:r>
          </a:p>
          <a:p>
            <a:pPr lvl="4"/>
            <a:r>
              <a:rPr lang="en-CA" noProof="0"/>
              <a:t>Fifth level</a:t>
            </a:r>
          </a:p>
        </p:txBody>
      </p:sp>
      <p:sp>
        <p:nvSpPr>
          <p:cNvPr id="5126" name="Rectangle 6"/>
          <p:cNvSpPr>
            <a:spLocks noGrp="1" noChangeArrowheads="1"/>
          </p:cNvSpPr>
          <p:nvPr>
            <p:ph type="ftr" sz="quarter" idx="4"/>
          </p:nvPr>
        </p:nvSpPr>
        <p:spPr bwMode="auto">
          <a:xfrm>
            <a:off x="0" y="8842029"/>
            <a:ext cx="3043343" cy="465455"/>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eaLnBrk="0" hangingPunct="0">
              <a:defRPr sz="1200"/>
            </a:lvl1pPr>
          </a:lstStyle>
          <a:p>
            <a:r>
              <a:rPr lang="en-CA" dirty="0"/>
              <a:t>Health Quality Branch</a:t>
            </a:r>
          </a:p>
        </p:txBody>
      </p:sp>
      <p:sp>
        <p:nvSpPr>
          <p:cNvPr id="5127" name="Rectangle 7"/>
          <p:cNvSpPr>
            <a:spLocks noGrp="1" noChangeArrowheads="1"/>
          </p:cNvSpPr>
          <p:nvPr>
            <p:ph type="sldNum" sz="quarter" idx="5"/>
          </p:nvPr>
        </p:nvSpPr>
        <p:spPr bwMode="auto">
          <a:xfrm>
            <a:off x="3978132" y="8842029"/>
            <a:ext cx="3043343" cy="465455"/>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algn="r" eaLnBrk="0" hangingPunct="0">
              <a:defRPr sz="1200"/>
            </a:lvl1pPr>
          </a:lstStyle>
          <a:p>
            <a:pPr>
              <a:defRPr/>
            </a:pPr>
            <a:fld id="{A37F98C7-F4A3-44DC-B927-7992952709D2}" type="slidenum">
              <a:rPr lang="en-CA"/>
              <a:pPr>
                <a:defRPr/>
              </a:pPr>
              <a:t>‹#›</a:t>
            </a:fld>
            <a:endParaRPr lang="en-CA" dirty="0"/>
          </a:p>
        </p:txBody>
      </p:sp>
    </p:spTree>
    <p:extLst>
      <p:ext uri="{BB962C8B-B14F-4D97-AF65-F5344CB8AC3E}">
        <p14:creationId xmlns:p14="http://schemas.microsoft.com/office/powerpoint/2010/main" val="90523361"/>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37748B97-F2CD-4B7B-BE63-BE54AA0EA298}" type="datetime1">
              <a:rPr lang="en-CA" smtClean="0"/>
              <a:t>2016-09-12</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a:t>
            </a:fld>
            <a:endParaRPr lang="en-CA" dirty="0"/>
          </a:p>
        </p:txBody>
      </p:sp>
    </p:spTree>
    <p:extLst>
      <p:ext uri="{BB962C8B-B14F-4D97-AF65-F5344CB8AC3E}">
        <p14:creationId xmlns:p14="http://schemas.microsoft.com/office/powerpoint/2010/main" val="1891297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CAAFC39-66EA-4D9F-B69D-A596BC388A64}" type="slidenum">
              <a:rPr lang="en-CA" altLang="en-US" smtClean="0">
                <a:solidFill>
                  <a:srgbClr val="000000"/>
                </a:solidFill>
              </a:rPr>
              <a:pPr/>
              <a:t>3</a:t>
            </a:fld>
            <a:endParaRPr lang="en-CA" altLang="en-US" dirty="0">
              <a:solidFill>
                <a:srgbClr val="000000"/>
              </a:solidFill>
            </a:endParaRPr>
          </a:p>
        </p:txBody>
      </p:sp>
    </p:spTree>
    <p:extLst>
      <p:ext uri="{BB962C8B-B14F-4D97-AF65-F5344CB8AC3E}">
        <p14:creationId xmlns:p14="http://schemas.microsoft.com/office/powerpoint/2010/main" val="15553636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Date Placeholder 3"/>
          <p:cNvSpPr>
            <a:spLocks noGrp="1"/>
          </p:cNvSpPr>
          <p:nvPr>
            <p:ph type="dt" idx="10"/>
          </p:nvPr>
        </p:nvSpPr>
        <p:spPr/>
        <p:txBody>
          <a:bodyPr/>
          <a:lstStyle/>
          <a:p>
            <a:fld id="{157D5995-B8FA-4284-BBDF-CC301C1B453E}" type="datetime1">
              <a:rPr lang="en-CA" smtClean="0"/>
              <a:t>2016-09-12</a:t>
            </a:fld>
            <a:endParaRPr lang="en-CA" dirty="0"/>
          </a:p>
        </p:txBody>
      </p:sp>
      <p:sp>
        <p:nvSpPr>
          <p:cNvPr id="5" name="Footer Placeholder 4"/>
          <p:cNvSpPr>
            <a:spLocks noGrp="1"/>
          </p:cNvSpPr>
          <p:nvPr>
            <p:ph type="ftr" sz="quarter" idx="11"/>
          </p:nvPr>
        </p:nvSpPr>
        <p:spPr/>
        <p:txBody>
          <a:bodyPr/>
          <a:lstStyle/>
          <a:p>
            <a:r>
              <a:rPr lang="en-CA"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4</a:t>
            </a:fld>
            <a:endParaRPr lang="en-CA" dirty="0"/>
          </a:p>
        </p:txBody>
      </p:sp>
    </p:spTree>
    <p:extLst>
      <p:ext uri="{BB962C8B-B14F-4D97-AF65-F5344CB8AC3E}">
        <p14:creationId xmlns:p14="http://schemas.microsoft.com/office/powerpoint/2010/main" val="6733632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Date Placeholder 3"/>
          <p:cNvSpPr>
            <a:spLocks noGrp="1"/>
          </p:cNvSpPr>
          <p:nvPr>
            <p:ph type="dt" idx="10"/>
          </p:nvPr>
        </p:nvSpPr>
        <p:spPr/>
        <p:txBody>
          <a:bodyPr/>
          <a:lstStyle/>
          <a:p>
            <a:fld id="{B076F659-4782-4EF3-A504-04B23DB6CF27}" type="datetime1">
              <a:rPr lang="en-CA" smtClean="0"/>
              <a:t>2016-09-12</a:t>
            </a:fld>
            <a:endParaRPr lang="en-CA" dirty="0"/>
          </a:p>
        </p:txBody>
      </p:sp>
      <p:sp>
        <p:nvSpPr>
          <p:cNvPr id="5" name="Footer Placeholder 4"/>
          <p:cNvSpPr>
            <a:spLocks noGrp="1"/>
          </p:cNvSpPr>
          <p:nvPr>
            <p:ph type="ftr" sz="quarter" idx="11"/>
          </p:nvPr>
        </p:nvSpPr>
        <p:spPr/>
        <p:txBody>
          <a:bodyPr/>
          <a:lstStyle/>
          <a:p>
            <a:r>
              <a:rPr lang="en-CA"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5</a:t>
            </a:fld>
            <a:endParaRPr lang="en-CA" dirty="0"/>
          </a:p>
        </p:txBody>
      </p:sp>
    </p:spTree>
    <p:extLst>
      <p:ext uri="{BB962C8B-B14F-4D97-AF65-F5344CB8AC3E}">
        <p14:creationId xmlns:p14="http://schemas.microsoft.com/office/powerpoint/2010/main" val="5020690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i="1" kern="1200" dirty="0">
                <a:solidFill>
                  <a:schemeClr val="tx1"/>
                </a:solidFill>
                <a:effectLst/>
                <a:latin typeface="Times" pitchFamily="18" charset="0"/>
                <a:ea typeface="+mn-ea"/>
                <a:cs typeface="+mn-cs"/>
              </a:rPr>
              <a:t>“Health Links will encourage greater collaboration and co-ordination between a patient's different health care providers as well as the development of personalized care plans.  This will help improve patient transitions within the system and help ensure patients receive more responsive care that addresses their specific needs with the support of a tightly knit team of providers” </a:t>
            </a:r>
            <a:r>
              <a:rPr lang="en-CA" sz="1200" kern="1200" dirty="0">
                <a:solidFill>
                  <a:schemeClr val="tx1"/>
                </a:solidFill>
                <a:effectLst/>
                <a:latin typeface="Times" pitchFamily="18" charset="0"/>
                <a:ea typeface="+mn-ea"/>
                <a:cs typeface="+mn-cs"/>
              </a:rPr>
              <a:t> </a:t>
            </a:r>
            <a:r>
              <a:rPr lang="en-CA" sz="1200" b="1" kern="1200" dirty="0">
                <a:solidFill>
                  <a:schemeClr val="tx1"/>
                </a:solidFill>
                <a:effectLst/>
                <a:latin typeface="Times" pitchFamily="18" charset="0"/>
                <a:ea typeface="+mn-ea"/>
                <a:cs typeface="+mn-cs"/>
              </a:rPr>
              <a:t>Announcement of the Health Links Initiative (Dec-2012)</a:t>
            </a:r>
            <a:endParaRPr lang="en-CA" sz="1200" b="0" kern="1200" dirty="0">
              <a:solidFill>
                <a:schemeClr val="tx1"/>
              </a:solidFill>
              <a:effectLst/>
              <a:latin typeface="Times" pitchFamily="18" charset="0"/>
              <a:ea typeface="+mn-ea"/>
              <a:cs typeface="+mn-cs"/>
            </a:endParaRP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sz="1200" kern="1200" dirty="0">
                <a:solidFill>
                  <a:schemeClr val="tx1"/>
                </a:solidFill>
                <a:effectLst/>
                <a:latin typeface="Times" pitchFamily="18" charset="0"/>
                <a:ea typeface="+mn-ea"/>
                <a:cs typeface="+mn-cs"/>
              </a:rPr>
              <a:t>The indicator used in QIRAP is </a:t>
            </a:r>
            <a:r>
              <a:rPr lang="en-CA" sz="1200" i="1" kern="1200" dirty="0">
                <a:solidFill>
                  <a:schemeClr val="tx1"/>
                </a:solidFill>
                <a:effectLst/>
                <a:latin typeface="Times" pitchFamily="18" charset="0"/>
                <a:ea typeface="+mn-ea"/>
                <a:cs typeface="+mn-cs"/>
              </a:rPr>
              <a:t>the Number of Health Link patients with a coordinated plan of care developed through the Health Link during the past Quarter.</a:t>
            </a:r>
            <a:endParaRPr lang="en-CA" sz="1200" kern="1200" dirty="0">
              <a:solidFill>
                <a:schemeClr val="tx1"/>
              </a:solidFill>
              <a:effectLst/>
              <a:latin typeface="Times" pitchFamily="18" charset="0"/>
              <a:ea typeface="+mn-ea"/>
              <a:cs typeface="+mn-cs"/>
            </a:endParaRPr>
          </a:p>
          <a:p>
            <a:pPr marL="171450" indent="-171450">
              <a:buFont typeface="Arial" panose="020B0604020202020204" pitchFamily="34" charset="0"/>
              <a:buChar char="•"/>
            </a:pPr>
            <a:r>
              <a:rPr lang="en-CA" sz="1200" kern="1200" dirty="0">
                <a:solidFill>
                  <a:schemeClr val="tx1"/>
                </a:solidFill>
                <a:effectLst/>
                <a:latin typeface="Times" pitchFamily="18" charset="0"/>
                <a:ea typeface="+mn-ea"/>
                <a:cs typeface="+mn-cs"/>
              </a:rPr>
              <a:t>To be included, the CCP must 1) be developed with the patient/ caregiver and two (2) or more health care professionals AND 2) contain a plan for one (1) or more health issues.</a:t>
            </a:r>
          </a:p>
          <a:p>
            <a:endParaRPr lang="en-CA" dirty="0"/>
          </a:p>
          <a:p>
            <a:r>
              <a:rPr lang="en-CA" dirty="0"/>
              <a:t>*************************************************</a:t>
            </a:r>
          </a:p>
          <a:p>
            <a:pPr marL="171450" indent="-171450">
              <a:buFont typeface="Arial" panose="020B0604020202020204" pitchFamily="34" charset="0"/>
              <a:buChar char="•"/>
            </a:pPr>
            <a:r>
              <a:rPr lang="en-CA" sz="1200" b="1" i="1" kern="1200" dirty="0">
                <a:solidFill>
                  <a:schemeClr val="tx1"/>
                </a:solidFill>
                <a:effectLst/>
                <a:latin typeface="Times" pitchFamily="18" charset="0"/>
                <a:ea typeface="+mn-ea"/>
                <a:cs typeface="+mn-cs"/>
              </a:rPr>
              <a:t>Regular and timely access to primary care for complex patients. </a:t>
            </a:r>
            <a:r>
              <a:rPr lang="en-CA" sz="1200" i="1" kern="1200" dirty="0">
                <a:solidFill>
                  <a:schemeClr val="tx1"/>
                </a:solidFill>
                <a:effectLst/>
                <a:latin typeface="Times" pitchFamily="18" charset="0"/>
                <a:ea typeface="+mn-ea"/>
                <a:cs typeface="+mn-cs"/>
              </a:rPr>
              <a:t>  </a:t>
            </a:r>
            <a:r>
              <a:rPr lang="en-CA" sz="1200" i="1" dirty="0">
                <a:effectLst/>
              </a:rPr>
              <a:t>A central goal of Health Links continues to be the regular and timely access to primary care providers. As most patients first interaction with the health care system is through their primary care provider, ensuring patients are attached to primary care providers  is essential  to the effective provision of coordinated care for all of Ontario’s complex patients. ~ </a:t>
            </a:r>
            <a:r>
              <a:rPr lang="en-CA" sz="1200" kern="1200" dirty="0">
                <a:solidFill>
                  <a:schemeClr val="tx1"/>
                </a:solidFill>
                <a:effectLst/>
                <a:latin typeface="Times" pitchFamily="18" charset="0"/>
                <a:ea typeface="+mn-ea"/>
                <a:cs typeface="+mn-cs"/>
              </a:rPr>
              <a:t>Excerpt from Advanced Health Links Guide</a:t>
            </a:r>
          </a:p>
          <a:p>
            <a:pPr marL="171450" lvl="0" indent="-171450">
              <a:buFont typeface="Arial" panose="020B0604020202020204" pitchFamily="34" charset="0"/>
              <a:buChar char="•"/>
            </a:pPr>
            <a:r>
              <a:rPr lang="en-CA" sz="1200" kern="1200" dirty="0">
                <a:solidFill>
                  <a:schemeClr val="tx1"/>
                </a:solidFill>
                <a:effectLst/>
                <a:latin typeface="Times" pitchFamily="18" charset="0"/>
                <a:ea typeface="+mn-ea"/>
                <a:cs typeface="+mn-cs"/>
              </a:rPr>
              <a:t>The indicator used in QIRAP is </a:t>
            </a:r>
            <a:r>
              <a:rPr lang="en-CA" sz="1200" i="1" kern="1200" dirty="0">
                <a:solidFill>
                  <a:schemeClr val="tx1"/>
                </a:solidFill>
                <a:effectLst/>
                <a:latin typeface="Times" pitchFamily="18" charset="0"/>
                <a:ea typeface="+mn-ea"/>
                <a:cs typeface="+mn-cs"/>
              </a:rPr>
              <a:t>the Number of patients with regular and timely access to a Primary Care Provider (PCP).</a:t>
            </a:r>
            <a:r>
              <a:rPr lang="en-CA" sz="1200" kern="1200" dirty="0">
                <a:solidFill>
                  <a:schemeClr val="tx1"/>
                </a:solidFill>
                <a:effectLst/>
                <a:latin typeface="Times" pitchFamily="18" charset="0"/>
                <a:ea typeface="+mn-ea"/>
                <a:cs typeface="+mn-cs"/>
              </a:rPr>
              <a:t> </a:t>
            </a:r>
          </a:p>
          <a:p>
            <a:pPr marL="171450" lvl="0" indent="-171450">
              <a:buFont typeface="Arial" panose="020B0604020202020204" pitchFamily="34" charset="0"/>
              <a:buChar char="•"/>
            </a:pPr>
            <a:r>
              <a:rPr lang="en-CA" sz="1200" kern="1200" dirty="0">
                <a:solidFill>
                  <a:schemeClr val="tx1"/>
                </a:solidFill>
                <a:effectLst/>
                <a:latin typeface="Times" pitchFamily="18" charset="0"/>
                <a:ea typeface="+mn-ea"/>
                <a:cs typeface="+mn-cs"/>
              </a:rPr>
              <a:t>There are three options for data collection, with the aggregate reported in QIRAP.  In most cases, a single Health Link will only choose to use one target/actual pair.</a:t>
            </a:r>
          </a:p>
          <a:p>
            <a:endParaRPr lang="en-CA" dirty="0"/>
          </a:p>
        </p:txBody>
      </p:sp>
      <p:sp>
        <p:nvSpPr>
          <p:cNvPr id="4" name="Date Placeholder 3"/>
          <p:cNvSpPr>
            <a:spLocks noGrp="1"/>
          </p:cNvSpPr>
          <p:nvPr>
            <p:ph type="dt" idx="10"/>
          </p:nvPr>
        </p:nvSpPr>
        <p:spPr/>
        <p:txBody>
          <a:bodyPr/>
          <a:lstStyle/>
          <a:p>
            <a:fld id="{353CBE9A-4656-424A-8DC8-8CA5F2D4B2C8}" type="datetime1">
              <a:rPr lang="en-CA" smtClean="0"/>
              <a:t>2016-09-12</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10</a:t>
            </a:fld>
            <a:endParaRPr lang="en-CA" dirty="0"/>
          </a:p>
        </p:txBody>
      </p:sp>
    </p:spTree>
    <p:extLst>
      <p:ext uri="{BB962C8B-B14F-4D97-AF65-F5344CB8AC3E}">
        <p14:creationId xmlns:p14="http://schemas.microsoft.com/office/powerpoint/2010/main" val="34599515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b="1" dirty="0"/>
          </a:p>
        </p:txBody>
      </p:sp>
      <p:sp>
        <p:nvSpPr>
          <p:cNvPr id="4" name="Date Placeholder 3"/>
          <p:cNvSpPr>
            <a:spLocks noGrp="1"/>
          </p:cNvSpPr>
          <p:nvPr>
            <p:ph type="dt" idx="10"/>
          </p:nvPr>
        </p:nvSpPr>
        <p:spPr/>
        <p:txBody>
          <a:bodyPr/>
          <a:lstStyle/>
          <a:p>
            <a:fld id="{353CBE9A-4656-424A-8DC8-8CA5F2D4B2C8}" type="datetime1">
              <a:rPr lang="en-CA" smtClean="0"/>
              <a:t>2016-09-12</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11</a:t>
            </a:fld>
            <a:endParaRPr lang="en-CA" dirty="0"/>
          </a:p>
        </p:txBody>
      </p:sp>
    </p:spTree>
    <p:extLst>
      <p:ext uri="{BB962C8B-B14F-4D97-AF65-F5344CB8AC3E}">
        <p14:creationId xmlns:p14="http://schemas.microsoft.com/office/powerpoint/2010/main" val="40089438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Date Placeholder 3"/>
          <p:cNvSpPr>
            <a:spLocks noGrp="1"/>
          </p:cNvSpPr>
          <p:nvPr>
            <p:ph type="dt" idx="10"/>
          </p:nvPr>
        </p:nvSpPr>
        <p:spPr/>
        <p:txBody>
          <a:bodyPr/>
          <a:lstStyle/>
          <a:p>
            <a:fld id="{353CBE9A-4656-424A-8DC8-8CA5F2D4B2C8}" type="datetime1">
              <a:rPr lang="en-CA" smtClean="0"/>
              <a:t>2016-09-12</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12</a:t>
            </a:fld>
            <a:endParaRPr lang="en-CA" dirty="0"/>
          </a:p>
        </p:txBody>
      </p:sp>
    </p:spTree>
    <p:extLst>
      <p:ext uri="{BB962C8B-B14F-4D97-AF65-F5344CB8AC3E}">
        <p14:creationId xmlns:p14="http://schemas.microsoft.com/office/powerpoint/2010/main" val="36865438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81F3DEDC-9AC5-409B-8CC9-331CB041425C}" type="datetime1">
              <a:rPr lang="en-CA" smtClean="0"/>
              <a:t>2016-09-12</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13</a:t>
            </a:fld>
            <a:endParaRPr lang="en-CA" dirty="0"/>
          </a:p>
        </p:txBody>
      </p:sp>
    </p:spTree>
    <p:extLst>
      <p:ext uri="{BB962C8B-B14F-4D97-AF65-F5344CB8AC3E}">
        <p14:creationId xmlns:p14="http://schemas.microsoft.com/office/powerpoint/2010/main" val="41790204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127381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1950"/>
          </a:xfrm>
        </p:spPr>
        <p:txBody>
          <a:bodyPr vert="eaVert"/>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a:xfrm>
            <a:off x="457200" y="274638"/>
            <a:ext cx="6019800" cy="5441950"/>
          </a:xfrm>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4071342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ld">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6755702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69069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4" name="TextBox 3"/>
          <p:cNvSpPr txBox="1"/>
          <p:nvPr userDrawn="1"/>
        </p:nvSpPr>
        <p:spPr>
          <a:xfrm>
            <a:off x="4038600" y="6477000"/>
            <a:ext cx="1066800" cy="276225"/>
          </a:xfrm>
          <a:prstGeom prst="rect">
            <a:avLst/>
          </a:prstGeom>
          <a:noFill/>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ctr" defTabSz="457200" eaLnBrk="1" hangingPunct="1">
              <a:spcBef>
                <a:spcPct val="50000"/>
              </a:spcBef>
            </a:pPr>
            <a:fld id="{150CB991-94F8-4AE6-BDC9-2D81A3868D43}" type="slidenum">
              <a:rPr lang="en-US" altLang="en-US" sz="1200" b="1" u="none">
                <a:solidFill>
                  <a:srgbClr val="FFFFFF"/>
                </a:solidFill>
              </a:rPr>
              <a:pPr algn="ctr" defTabSz="457200" eaLnBrk="1" hangingPunct="1">
                <a:spcBef>
                  <a:spcPct val="50000"/>
                </a:spcBef>
              </a:pPr>
              <a:t>‹#›</a:t>
            </a:fld>
            <a:endParaRPr lang="en-US" altLang="en-US" sz="1200" b="1" u="none" dirty="0">
              <a:solidFill>
                <a:srgbClr val="FFFFFF"/>
              </a:solidFill>
            </a:endParaRPr>
          </a:p>
        </p:txBody>
      </p:sp>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32992002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00A0A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1A136EE4-1C19-4A73-98BA-3D3ECA9A436F}"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4853286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sz="half" idx="1"/>
          </p:nvPr>
        </p:nvSpPr>
        <p:spPr>
          <a:xfrm>
            <a:off x="457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Content Placeholder 3"/>
          <p:cNvSpPr>
            <a:spLocks noGrp="1"/>
          </p:cNvSpPr>
          <p:nvPr>
            <p:ph sz="half" idx="2"/>
          </p:nvPr>
        </p:nvSpPr>
        <p:spPr>
          <a:xfrm>
            <a:off x="4648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2F4BF50B-5D7F-4D28-9CC9-64FB11468B48}"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2179144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8" name="Slide Number Placeholder 6"/>
          <p:cNvSpPr>
            <a:spLocks noGrp="1"/>
          </p:cNvSpPr>
          <p:nvPr>
            <p:ph type="sldNum" sz="quarter" idx="11"/>
          </p:nvPr>
        </p:nvSpPr>
        <p:spPr/>
        <p:txBody>
          <a:bodyPr/>
          <a:lstStyle>
            <a:lvl1pPr>
              <a:defRPr/>
            </a:lvl1pPr>
          </a:lstStyle>
          <a:p>
            <a:fld id="{F2A2E6B8-0383-49C9-8156-47AC77A980AE}"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8872568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ption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4" name="Slide Number Placeholder 6"/>
          <p:cNvSpPr>
            <a:spLocks noGrp="1"/>
          </p:cNvSpPr>
          <p:nvPr>
            <p:ph type="sldNum" sz="quarter" idx="11"/>
          </p:nvPr>
        </p:nvSpPr>
        <p:spPr/>
        <p:txBody>
          <a:bodyPr/>
          <a:lstStyle>
            <a:lvl1pPr>
              <a:defRPr/>
            </a:lvl1pPr>
          </a:lstStyle>
          <a:p>
            <a:fld id="{44B7F5FD-EBDD-4A31-AADA-1AEECB8D12A7}"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5462288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3" name="Slide Number Placeholder 6"/>
          <p:cNvSpPr>
            <a:spLocks noGrp="1"/>
          </p:cNvSpPr>
          <p:nvPr>
            <p:ph type="sldNum" sz="quarter" idx="11"/>
          </p:nvPr>
        </p:nvSpPr>
        <p:spPr/>
        <p:txBody>
          <a:bodyPr/>
          <a:lstStyle>
            <a:lvl1pPr>
              <a:defRPr/>
            </a:lvl1pPr>
          </a:lstStyle>
          <a:p>
            <a:fld id="{AE70DB86-A892-4C59-915D-C22509EA933F}"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41878281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solidFill>
                  <a:srgbClr val="00788A"/>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B88BF280-2E7E-41F3-94DB-F664D27733EC}"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054858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00A0A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4830897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00788A"/>
                </a:solidFill>
              </a:defRPr>
            </a:lvl1pPr>
          </a:lstStyle>
          <a:p>
            <a:r>
              <a:rPr lang="en-US"/>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153E20D2-2821-43B2-8472-1C6BF8648BB2}"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4621010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2BC76EAF-A089-4739-8C9F-AA819A74F007}"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2695051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1950"/>
          </a:xfrm>
        </p:spPr>
        <p:txBody>
          <a:bodyPr vert="eaVert"/>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a:xfrm>
            <a:off x="457200" y="274638"/>
            <a:ext cx="6019800" cy="5441950"/>
          </a:xfrm>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6C67CFBC-7151-49D6-A9C8-DDB601A82AD0}"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23444548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old">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33376830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3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38" y="42863"/>
            <a:ext cx="9085262" cy="677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Ontario -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26288" y="6016625"/>
            <a:ext cx="1725612"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609600" y="1611313"/>
            <a:ext cx="7772400" cy="1262062"/>
          </a:xfrm>
        </p:spPr>
        <p:txBody>
          <a:bodyPr anchor="t"/>
          <a:lstStyle>
            <a:lvl1pPr>
              <a:defRPr sz="4800"/>
            </a:lvl1pPr>
          </a:lstStyle>
          <a:p>
            <a:r>
              <a:rPr lang="en-CA"/>
              <a:t>Click to edit Master title style</a:t>
            </a:r>
          </a:p>
        </p:txBody>
      </p:sp>
      <p:sp>
        <p:nvSpPr>
          <p:cNvPr id="3075" name="Rectangle 3"/>
          <p:cNvSpPr>
            <a:spLocks noGrp="1" noChangeArrowheads="1"/>
          </p:cNvSpPr>
          <p:nvPr>
            <p:ph type="subTitle" idx="1"/>
          </p:nvPr>
        </p:nvSpPr>
        <p:spPr>
          <a:xfrm>
            <a:off x="609600" y="3349625"/>
            <a:ext cx="7780338" cy="844550"/>
          </a:xfrm>
        </p:spPr>
        <p:txBody>
          <a:bodyPr anchor="b"/>
          <a:lstStyle>
            <a:lvl1pPr marL="0" indent="0">
              <a:spcAft>
                <a:spcPct val="0"/>
              </a:spcAft>
              <a:buFont typeface="Times" pitchFamily="18" charset="0"/>
              <a:buNone/>
              <a:defRPr sz="2500"/>
            </a:lvl1pPr>
          </a:lstStyle>
          <a:p>
            <a:r>
              <a:rPr lang="en-CA"/>
              <a:t>Click to edit Master subtitle style</a:t>
            </a:r>
          </a:p>
        </p:txBody>
      </p:sp>
      <p:sp>
        <p:nvSpPr>
          <p:cNvPr id="6" name="Rectangle 4"/>
          <p:cNvSpPr>
            <a:spLocks noGrp="1" noChangeArrowheads="1"/>
          </p:cNvSpPr>
          <p:nvPr>
            <p:ph type="dt" sz="half" idx="10"/>
          </p:nvPr>
        </p:nvSpPr>
        <p:spPr>
          <a:xfrm>
            <a:off x="685800" y="6248400"/>
            <a:ext cx="1905000" cy="457200"/>
          </a:xfrm>
        </p:spPr>
        <p:txBody>
          <a:bodyPr/>
          <a:lstStyle>
            <a:lvl1pPr>
              <a:defRPr/>
            </a:lvl1pPr>
          </a:lstStyle>
          <a:p>
            <a:fld id="{D8CEA04F-C319-42F1-ABEF-82D426474134}" type="datetime1">
              <a:rPr lang="en-CA">
                <a:solidFill>
                  <a:srgbClr val="000000"/>
                </a:solidFill>
              </a:rPr>
              <a:pPr/>
              <a:t>2016-09-12</a:t>
            </a:fld>
            <a:endParaRPr lang="en-CA" dirty="0">
              <a:solidFill>
                <a:srgbClr val="000000"/>
              </a:solidFill>
            </a:endParaRPr>
          </a:p>
        </p:txBody>
      </p:sp>
    </p:spTree>
    <p:extLst>
      <p:ext uri="{BB962C8B-B14F-4D97-AF65-F5344CB8AC3E}">
        <p14:creationId xmlns:p14="http://schemas.microsoft.com/office/powerpoint/2010/main" val="11920228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a:xfrm>
            <a:off x="608013" y="1219200"/>
            <a:ext cx="77724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7805E304-6533-4494-8748-B2B4FCC1472D}" type="datetime1">
              <a:rPr lang="en-CA">
                <a:solidFill>
                  <a:srgbClr val="000000"/>
                </a:solidFill>
              </a:rPr>
              <a:pPr/>
              <a:t>2016-09-12</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33C67B63-388E-44A4-8B3E-9067F2FB2851}"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6106967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600" b="1" cap="all">
                <a:latin typeface="+mj-lt"/>
              </a:defRPr>
            </a:lvl1pPr>
          </a:lstStyle>
          <a:p>
            <a:r>
              <a:rPr lang="en-US" dirty="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BA0A3EA7-DFF7-4FBC-A6F5-AD47AC6D188C}" type="datetime1">
              <a:rPr lang="en-CA">
                <a:solidFill>
                  <a:srgbClr val="000000"/>
                </a:solidFill>
              </a:rPr>
              <a:pPr/>
              <a:t>2016-09-12</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8075D3D6-74B3-439C-9E99-9F34E31BA25E}"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57023038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6080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5704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Rectangle 4"/>
          <p:cNvSpPr>
            <a:spLocks noGrp="1" noChangeArrowheads="1"/>
          </p:cNvSpPr>
          <p:nvPr>
            <p:ph type="dt" sz="half" idx="10"/>
          </p:nvPr>
        </p:nvSpPr>
        <p:spPr>
          <a:ln/>
        </p:spPr>
        <p:txBody>
          <a:bodyPr/>
          <a:lstStyle>
            <a:lvl1pPr>
              <a:defRPr/>
            </a:lvl1pPr>
          </a:lstStyle>
          <a:p>
            <a:fld id="{EEEB89C1-022E-4C20-B20E-0C8AFB18D3B3}" type="datetime1">
              <a:rPr lang="en-CA">
                <a:solidFill>
                  <a:srgbClr val="000000"/>
                </a:solidFill>
              </a:rPr>
              <a:pPr/>
              <a:t>2016-09-12</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F6BF9E9C-0790-4052-BBF8-D12AD1277EDF}"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83197230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Rectangle 4"/>
          <p:cNvSpPr>
            <a:spLocks noGrp="1" noChangeArrowheads="1"/>
          </p:cNvSpPr>
          <p:nvPr>
            <p:ph type="dt" sz="half" idx="10"/>
          </p:nvPr>
        </p:nvSpPr>
        <p:spPr>
          <a:ln/>
        </p:spPr>
        <p:txBody>
          <a:bodyPr/>
          <a:lstStyle>
            <a:lvl1pPr>
              <a:defRPr/>
            </a:lvl1pPr>
          </a:lstStyle>
          <a:p>
            <a:fld id="{6B80170E-7C08-4D59-9F11-CD73B14F0C5A}" type="datetime1">
              <a:rPr lang="en-CA">
                <a:solidFill>
                  <a:srgbClr val="000000"/>
                </a:solidFill>
              </a:rPr>
              <a:pPr/>
              <a:t>2016-09-12</a:t>
            </a:fld>
            <a:endParaRPr lang="en-CA"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9" name="Rectangle 6"/>
          <p:cNvSpPr>
            <a:spLocks noGrp="1" noChangeArrowheads="1"/>
          </p:cNvSpPr>
          <p:nvPr>
            <p:ph type="sldNum" sz="quarter" idx="12"/>
          </p:nvPr>
        </p:nvSpPr>
        <p:spPr>
          <a:ln/>
        </p:spPr>
        <p:txBody>
          <a:bodyPr/>
          <a:lstStyle>
            <a:lvl1pPr>
              <a:defRPr/>
            </a:lvl1pPr>
          </a:lstStyle>
          <a:p>
            <a:fld id="{E911ADE6-056A-4E39-848F-7AA7665E9942}"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0504158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Rectangle 4"/>
          <p:cNvSpPr>
            <a:spLocks noGrp="1" noChangeArrowheads="1"/>
          </p:cNvSpPr>
          <p:nvPr>
            <p:ph type="dt" sz="half" idx="10"/>
          </p:nvPr>
        </p:nvSpPr>
        <p:spPr>
          <a:ln/>
        </p:spPr>
        <p:txBody>
          <a:bodyPr/>
          <a:lstStyle>
            <a:lvl1pPr>
              <a:defRPr/>
            </a:lvl1pPr>
          </a:lstStyle>
          <a:p>
            <a:fld id="{7B066473-FB10-46EC-BBAA-185DB5DF24B2}" type="datetime1">
              <a:rPr lang="en-CA">
                <a:solidFill>
                  <a:srgbClr val="000000"/>
                </a:solidFill>
              </a:rPr>
              <a:pPr/>
              <a:t>2016-09-12</a:t>
            </a:fld>
            <a:endParaRPr lang="en-CA"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5" name="Rectangle 6"/>
          <p:cNvSpPr>
            <a:spLocks noGrp="1" noChangeArrowheads="1"/>
          </p:cNvSpPr>
          <p:nvPr>
            <p:ph type="sldNum" sz="quarter" idx="12"/>
          </p:nvPr>
        </p:nvSpPr>
        <p:spPr>
          <a:ln/>
        </p:spPr>
        <p:txBody>
          <a:bodyPr/>
          <a:lstStyle>
            <a:lvl1pPr>
              <a:defRPr/>
            </a:lvl1pPr>
          </a:lstStyle>
          <a:p>
            <a:fld id="{46BB7D92-C1B4-415A-BBC1-83091370F527}"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955284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sz="half" idx="1"/>
          </p:nvPr>
        </p:nvSpPr>
        <p:spPr>
          <a:xfrm>
            <a:off x="457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Content Placeholder 3"/>
          <p:cNvSpPr>
            <a:spLocks noGrp="1"/>
          </p:cNvSpPr>
          <p:nvPr>
            <p:ph sz="half" idx="2"/>
          </p:nvPr>
        </p:nvSpPr>
        <p:spPr>
          <a:xfrm>
            <a:off x="4648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72928624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22BDBC74-C210-40C6-9190-E9991AF388CE}" type="datetime1">
              <a:rPr lang="en-CA">
                <a:solidFill>
                  <a:srgbClr val="000000"/>
                </a:solidFill>
              </a:rPr>
              <a:pPr/>
              <a:t>2016-09-12</a:t>
            </a:fld>
            <a:endParaRPr lang="en-CA"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4" name="Rectangle 6"/>
          <p:cNvSpPr>
            <a:spLocks noGrp="1" noChangeArrowheads="1"/>
          </p:cNvSpPr>
          <p:nvPr>
            <p:ph type="sldNum" sz="quarter" idx="12"/>
          </p:nvPr>
        </p:nvSpPr>
        <p:spPr>
          <a:ln/>
        </p:spPr>
        <p:txBody>
          <a:bodyPr/>
          <a:lstStyle>
            <a:lvl1pPr>
              <a:defRPr/>
            </a:lvl1pPr>
          </a:lstStyle>
          <a:p>
            <a:fld id="{F1183F2A-4376-4AD9-B576-2BAEAE649AF7}"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3033997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9D756F05-E29E-4D19-B6DB-20BBFF0EEE45}" type="datetime1">
              <a:rPr lang="en-CA">
                <a:solidFill>
                  <a:srgbClr val="000000"/>
                </a:solidFill>
              </a:rPr>
              <a:pPr/>
              <a:t>2016-09-12</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BFA3A666-5D28-4A27-AC9E-B9606AFDA59D}"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5402946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33C9C661-CA18-42AA-A907-A482874B77AC}" type="datetime1">
              <a:rPr lang="en-CA">
                <a:solidFill>
                  <a:srgbClr val="000000"/>
                </a:solidFill>
              </a:rPr>
              <a:pPr/>
              <a:t>2016-09-12</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07400678-8B37-44F3-91A7-B1590EC7BC0B}"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5850787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91180F80-7426-4DCB-AE14-3CCAAC54FC42}" type="datetime1">
              <a:rPr lang="en-CA">
                <a:solidFill>
                  <a:srgbClr val="000000"/>
                </a:solidFill>
              </a:rPr>
              <a:pPr/>
              <a:t>2016-09-12</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A304C528-3F54-464F-867E-7D9E3C763BD0}"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664262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38900" y="587375"/>
            <a:ext cx="1943100" cy="55086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608013" y="587375"/>
            <a:ext cx="5678487" cy="55086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5FD236A5-2459-4C56-B263-0361189B5DD6}" type="datetime1">
              <a:rPr lang="en-CA">
                <a:solidFill>
                  <a:srgbClr val="000000"/>
                </a:solidFill>
              </a:rPr>
              <a:pPr/>
              <a:t>2016-09-12</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EFC54B53-9E03-4560-99BD-AAD9B32C4982}"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04083335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CA"/>
          </a:p>
        </p:txBody>
      </p:sp>
      <p:sp>
        <p:nvSpPr>
          <p:cNvPr id="4" name="Date Placeholder 3"/>
          <p:cNvSpPr>
            <a:spLocks noGrp="1"/>
          </p:cNvSpPr>
          <p:nvPr>
            <p:ph type="dt" sz="half" idx="10"/>
          </p:nvPr>
        </p:nvSpPr>
        <p:spPr>
          <a:xfrm>
            <a:off x="685800" y="6491288"/>
            <a:ext cx="1905000" cy="214312"/>
          </a:xfrm>
        </p:spPr>
        <p:txBody>
          <a:bodyPr/>
          <a:lstStyle>
            <a:lvl1pPr>
              <a:defRPr/>
            </a:lvl1pPr>
          </a:lstStyle>
          <a:p>
            <a:fld id="{6886C0A8-AE21-4CEE-A747-C19C6EE41067}" type="datetime1">
              <a:rPr lang="en-CA">
                <a:solidFill>
                  <a:srgbClr val="000000"/>
                </a:solidFill>
              </a:rPr>
              <a:pPr/>
              <a:t>2016-09-12</a:t>
            </a:fld>
            <a:endParaRPr lang="en-CA" dirty="0">
              <a:solidFill>
                <a:srgbClr val="000000"/>
              </a:solidFill>
            </a:endParaRPr>
          </a:p>
        </p:txBody>
      </p:sp>
      <p:sp>
        <p:nvSpPr>
          <p:cNvPr id="5" name="Footer Placeholder 4"/>
          <p:cNvSpPr>
            <a:spLocks noGrp="1"/>
          </p:cNvSpPr>
          <p:nvPr>
            <p:ph type="ftr" sz="quarter" idx="11"/>
          </p:nvPr>
        </p:nvSpPr>
        <p:spPr>
          <a:xfrm>
            <a:off x="3124200" y="6491288"/>
            <a:ext cx="2895600" cy="214312"/>
          </a:xfrm>
        </p:spPr>
        <p:txBody>
          <a:bodyPr/>
          <a:lstStyle>
            <a:lvl1pPr>
              <a:defRPr/>
            </a:lvl1pPr>
          </a:lstStyle>
          <a:p>
            <a:r>
              <a:rPr lang="en-CA" dirty="0">
                <a:solidFill>
                  <a:srgbClr val="8D988F"/>
                </a:solidFill>
              </a:rPr>
              <a:t>Health Quality Branch</a:t>
            </a:r>
          </a:p>
        </p:txBody>
      </p:sp>
      <p:sp>
        <p:nvSpPr>
          <p:cNvPr id="6" name="Slide Number Placeholder 5"/>
          <p:cNvSpPr>
            <a:spLocks noGrp="1"/>
          </p:cNvSpPr>
          <p:nvPr>
            <p:ph type="sldNum" sz="quarter" idx="12"/>
          </p:nvPr>
        </p:nvSpPr>
        <p:spPr>
          <a:xfrm>
            <a:off x="7051675" y="6503988"/>
            <a:ext cx="1905000" cy="201612"/>
          </a:xfrm>
        </p:spPr>
        <p:txBody>
          <a:bodyPr/>
          <a:lstStyle>
            <a:lvl1pPr>
              <a:defRPr/>
            </a:lvl1pPr>
          </a:lstStyle>
          <a:p>
            <a:fld id="{A60BB2CA-15B8-4D42-98A4-83F36C4AC48E}"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0366090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4" name="TextBox 3"/>
          <p:cNvSpPr txBox="1"/>
          <p:nvPr userDrawn="1"/>
        </p:nvSpPr>
        <p:spPr>
          <a:xfrm>
            <a:off x="4038600" y="6477000"/>
            <a:ext cx="1066800" cy="276225"/>
          </a:xfrm>
          <a:prstGeom prst="rect">
            <a:avLst/>
          </a:prstGeom>
          <a:noFill/>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ctr" defTabSz="457200" eaLnBrk="1" hangingPunct="1">
              <a:spcBef>
                <a:spcPct val="50000"/>
              </a:spcBef>
            </a:pPr>
            <a:fld id="{E563DB37-29D8-4A8E-BBDB-5EDA90661A60}" type="slidenum">
              <a:rPr lang="en-US" altLang="en-US" sz="1200" b="1" u="none">
                <a:solidFill>
                  <a:srgbClr val="FFFFFF"/>
                </a:solidFill>
              </a:rPr>
              <a:pPr algn="ctr" defTabSz="457200" eaLnBrk="1" hangingPunct="1">
                <a:spcBef>
                  <a:spcPct val="50000"/>
                </a:spcBef>
              </a:pPr>
              <a:t>‹#›</a:t>
            </a:fld>
            <a:endParaRPr lang="en-US" altLang="en-US" sz="1200" b="1" u="none" dirty="0">
              <a:solidFill>
                <a:srgbClr val="FFFFFF"/>
              </a:solidFill>
            </a:endParaRPr>
          </a:p>
        </p:txBody>
      </p:sp>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457200" y="1239838"/>
            <a:ext cx="8229600" cy="4322762"/>
          </a:xfrm>
          <a:prstGeom prst="rect">
            <a:avLst/>
          </a:prstGeom>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89899816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End ">
    <p:spTree>
      <p:nvGrpSpPr>
        <p:cNvPr id="1" name=""/>
        <p:cNvGrpSpPr/>
        <p:nvPr/>
      </p:nvGrpSpPr>
      <p:grpSpPr>
        <a:xfrm>
          <a:off x="0" y="0"/>
          <a:ext cx="0" cy="0"/>
          <a:chOff x="0" y="0"/>
          <a:chExt cx="0" cy="0"/>
        </a:xfrm>
      </p:grpSpPr>
      <p:sp>
        <p:nvSpPr>
          <p:cNvPr id="5" name="Text Placeholder 2"/>
          <p:cNvSpPr>
            <a:spLocks noGrp="1"/>
          </p:cNvSpPr>
          <p:nvPr>
            <p:ph idx="1"/>
          </p:nvPr>
        </p:nvSpPr>
        <p:spPr>
          <a:xfrm>
            <a:off x="5148064" y="2852936"/>
            <a:ext cx="2952328" cy="1512168"/>
          </a:xfrm>
          <a:prstGeom prst="rect">
            <a:avLst/>
          </a:prstGeom>
        </p:spPr>
        <p:txBody>
          <a:bodyPr rtlCol="0">
            <a:normAutofit/>
          </a:bodyPr>
          <a:lstStyle/>
          <a:p>
            <a:pPr lvl="0"/>
            <a:r>
              <a:rPr lang="en-US" noProof="0" dirty="0" err="1"/>
              <a:t>www.HQOntario.ca</a:t>
            </a:r>
            <a:endParaRPr lang="en-US" noProof="0" dirty="0"/>
          </a:p>
        </p:txBody>
      </p:sp>
    </p:spTree>
    <p:extLst>
      <p:ext uri="{BB962C8B-B14F-4D97-AF65-F5344CB8AC3E}">
        <p14:creationId xmlns:p14="http://schemas.microsoft.com/office/powerpoint/2010/main" val="1631166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782432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ption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1836345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
        <p:nvSpPr>
          <p:cNvPr id="3" name="Slide Number Placeholder 6"/>
          <p:cNvSpPr>
            <a:spLocks noGrp="1"/>
          </p:cNvSpPr>
          <p:nvPr>
            <p:ph type="sldNum" sz="quarter" idx="11"/>
          </p:nvPr>
        </p:nvSpPr>
        <p:spPr>
          <a:xfrm>
            <a:off x="4343400" y="6477000"/>
            <a:ext cx="457200" cy="300038"/>
          </a:xfrm>
          <a:prstGeom prst="rect">
            <a:avLst/>
          </a:prstGeom>
        </p:spPr>
        <p:txBody>
          <a:bodyPr/>
          <a:lstStyle>
            <a:lvl1pPr>
              <a:defRPr/>
            </a:lvl1pPr>
          </a:lstStyle>
          <a:p>
            <a:pPr defTabSz="457200"/>
            <a:fld id="{0E1957AB-82E3-4E9D-BEA5-7A44EC481F74}" type="slidenum">
              <a:rPr lang="en-US" altLang="en-US" sz="1400" u="sng">
                <a:solidFill>
                  <a:prstClr val="black"/>
                </a:solidFill>
                <a:latin typeface="Arial" panose="020B0604020202020204" pitchFamily="34" charset="0"/>
                <a:ea typeface="MS PGothic" panose="020B0600070205080204" pitchFamily="34" charset="-128"/>
              </a:rPr>
              <a:pPr defTabSz="457200"/>
              <a:t>‹#›</a:t>
            </a:fld>
            <a:endParaRPr lang="en-US" altLang="en-US" sz="1400" u="sng" dirty="0">
              <a:solidFill>
                <a:prstClr val="black"/>
              </a:solidFill>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13601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solidFill>
                  <a:srgbClr val="00788A"/>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3848570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00788A"/>
                </a:solidFill>
              </a:defRPr>
            </a:lvl1pPr>
          </a:lstStyle>
          <a:p>
            <a:r>
              <a:rPr lang="en-US"/>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1549958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4039340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emf"/><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4.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5.xml"/><Relationship Id="rId1" Type="http://schemas.openxmlformats.org/officeDocument/2006/relationships/slideLayout" Target="../slideLayouts/slideLayout36.xml"/><Relationship Id="rId4" Type="http://schemas.openxmlformats.org/officeDocument/2006/relationships/image" Target="../media/image5.emf"/></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theme" Target="../theme/theme6.xml"/><Relationship Id="rId1"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prstClr val="black"/>
              </a:solidFill>
            </a:endParaRPr>
          </a:p>
        </p:txBody>
      </p:sp>
      <p:sp>
        <p:nvSpPr>
          <p:cNvPr id="2051"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2052" name="Rectangle 3"/>
          <p:cNvSpPr>
            <a:spLocks noGrp="1" noChangeArrowheads="1"/>
          </p:cNvSpPr>
          <p:nvPr>
            <p:ph type="body" idx="1"/>
          </p:nvPr>
        </p:nvSpPr>
        <p:spPr bwMode="auto">
          <a:xfrm>
            <a:off x="457200" y="1239838"/>
            <a:ext cx="8229600" cy="432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prstClr val="white"/>
                </a:solidFill>
              </a:rPr>
              <a:t>www.HQOntario.ca</a:t>
            </a:r>
            <a:endParaRPr lang="en-CA" dirty="0">
              <a:solidFill>
                <a:prstClr val="white"/>
              </a:solidFill>
            </a:endParaRPr>
          </a:p>
        </p:txBody>
      </p:sp>
      <p:pic>
        <p:nvPicPr>
          <p:cNvPr id="2055" name="Picture 5" descr="HQO Eng wht.eps"/>
          <p:cNvPicPr>
            <a:picLocks noChangeAspect="1"/>
          </p:cNvPicPr>
          <p:nvPr/>
        </p:nvPicPr>
        <p:blipFill>
          <a:blip r:embed="rId13">
            <a:extLst>
              <a:ext uri="{28A0092B-C50C-407E-A947-70E740481C1C}">
                <a14:useLocalDpi xmlns:a14="http://schemas.microsoft.com/office/drawing/2010/main"/>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1010601"/>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5" descr="HQO Eng wht.eps"/>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11" descr="HQO Eng blk.jpg"/>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777163" y="6054725"/>
            <a:ext cx="1331912"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1"/>
          <p:cNvSpPr>
            <a:spLocks noChangeArrowheads="1"/>
          </p:cNvSpPr>
          <p:nvPr userDrawn="1"/>
        </p:nvSpPr>
        <p:spPr bwMode="auto">
          <a:xfrm>
            <a:off x="0" y="5794375"/>
            <a:ext cx="9144000" cy="260350"/>
          </a:xfrm>
          <a:prstGeom prst="rect">
            <a:avLst/>
          </a:prstGeom>
          <a:solidFill>
            <a:srgbClr val="0C6577"/>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29" name="Rectangle 5"/>
          <p:cNvSpPr>
            <a:spLocks noChangeArrowheads="1"/>
          </p:cNvSpPr>
          <p:nvPr userDrawn="1"/>
        </p:nvSpPr>
        <p:spPr bwMode="auto">
          <a:xfrm>
            <a:off x="0" y="5013325"/>
            <a:ext cx="9144000" cy="574675"/>
          </a:xfrm>
          <a:prstGeom prst="rect">
            <a:avLst/>
          </a:prstGeom>
          <a:solidFill>
            <a:srgbClr val="499908"/>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30" name="Rectangle 7"/>
          <p:cNvSpPr>
            <a:spLocks noChangeArrowheads="1"/>
          </p:cNvSpPr>
          <p:nvPr userDrawn="1"/>
        </p:nvSpPr>
        <p:spPr bwMode="auto">
          <a:xfrm>
            <a:off x="0" y="3429000"/>
            <a:ext cx="9144000" cy="1152525"/>
          </a:xfrm>
          <a:prstGeom prst="rect">
            <a:avLst/>
          </a:prstGeom>
          <a:solidFill>
            <a:srgbClr val="C27C05"/>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31" name="Rectangle 1"/>
          <p:cNvSpPr>
            <a:spLocks noChangeArrowheads="1"/>
          </p:cNvSpPr>
          <p:nvPr userDrawn="1"/>
        </p:nvSpPr>
        <p:spPr bwMode="auto">
          <a:xfrm>
            <a:off x="0" y="-100013"/>
            <a:ext cx="9144000" cy="2806701"/>
          </a:xfrm>
          <a:prstGeom prst="rect">
            <a:avLst/>
          </a:prstGeom>
          <a:solidFill>
            <a:srgbClr val="118995"/>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Tree>
    <p:extLst>
      <p:ext uri="{BB962C8B-B14F-4D97-AF65-F5344CB8AC3E}">
        <p14:creationId xmlns:p14="http://schemas.microsoft.com/office/powerpoint/2010/main" val="627911294"/>
      </p:ext>
    </p:extLst>
  </p:cSld>
  <p:clrMap bg1="lt1" tx1="dk1" bg2="lt2" tx2="dk2" accent1="accent1" accent2="accent2" accent3="accent3" accent4="accent4" accent5="accent5" accent6="accent6" hlink="hlink" folHlink="folHlink"/>
  <p:sldLayoutIdLst>
    <p:sldLayoutId id="2147483675" r:id="rId1"/>
  </p:sldLayoutIdLst>
  <p:hf sldNum="0" hdr="0" dt="0"/>
  <p:txStyles>
    <p:titleStyle>
      <a:lvl1pPr algn="l" rtl="0" eaLnBrk="0" fontAlgn="base" hangingPunct="0">
        <a:spcBef>
          <a:spcPct val="0"/>
        </a:spcBef>
        <a:spcAft>
          <a:spcPct val="0"/>
        </a:spcAft>
        <a:defRPr sz="2400" b="1">
          <a:solidFill>
            <a:srgbClr val="000000"/>
          </a:solidFill>
          <a:latin typeface="+mj-lt"/>
          <a:ea typeface="MS PGothic" panose="020B0600070205080204" pitchFamily="34" charset="-128"/>
          <a:cs typeface="ＭＳ Ｐゴシック" charset="-128"/>
        </a:defRPr>
      </a:lvl1pPr>
      <a:lvl2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2pPr>
      <a:lvl3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3pPr>
      <a:lvl4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4pPr>
      <a:lvl5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5pPr>
      <a:lvl6pPr marL="457200" algn="ctr" rtl="0" fontAlgn="base">
        <a:spcBef>
          <a:spcPct val="0"/>
        </a:spcBef>
        <a:spcAft>
          <a:spcPct val="0"/>
        </a:spcAft>
        <a:defRPr sz="3600" b="1">
          <a:solidFill>
            <a:srgbClr val="008E8F"/>
          </a:solidFill>
          <a:latin typeface="Arial" charset="0"/>
        </a:defRPr>
      </a:lvl6pPr>
      <a:lvl7pPr marL="914400" algn="ctr" rtl="0" fontAlgn="base">
        <a:spcBef>
          <a:spcPct val="0"/>
        </a:spcBef>
        <a:spcAft>
          <a:spcPct val="0"/>
        </a:spcAft>
        <a:defRPr sz="3600" b="1">
          <a:solidFill>
            <a:srgbClr val="008E8F"/>
          </a:solidFill>
          <a:latin typeface="Arial" charset="0"/>
        </a:defRPr>
      </a:lvl7pPr>
      <a:lvl8pPr marL="1371600" algn="ctr" rtl="0" fontAlgn="base">
        <a:spcBef>
          <a:spcPct val="0"/>
        </a:spcBef>
        <a:spcAft>
          <a:spcPct val="0"/>
        </a:spcAft>
        <a:defRPr sz="3600" b="1">
          <a:solidFill>
            <a:srgbClr val="008E8F"/>
          </a:solidFill>
          <a:latin typeface="Arial" charset="0"/>
        </a:defRPr>
      </a:lvl8pPr>
      <a:lvl9pPr marL="1828800" algn="ctr" rtl="0" fontAlgn="base">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
        <p:nvSpPr>
          <p:cNvPr id="2051"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2052" name="Rectangle 3"/>
          <p:cNvSpPr>
            <a:spLocks noGrp="1" noChangeArrowheads="1"/>
          </p:cNvSpPr>
          <p:nvPr>
            <p:ph type="body" idx="1"/>
          </p:nvPr>
        </p:nvSpPr>
        <p:spPr bwMode="auto">
          <a:xfrm>
            <a:off x="457200" y="1239838"/>
            <a:ext cx="8229600" cy="432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srgbClr val="FFFFFF"/>
                </a:solidFill>
              </a:rPr>
              <a:t>www.HQOntario.ca</a:t>
            </a:r>
            <a:endParaRPr lang="en-CA" dirty="0">
              <a:solidFill>
                <a:srgbClr val="FFFFFF"/>
              </a:solidFill>
            </a:endParaRPr>
          </a:p>
        </p:txBody>
      </p:sp>
      <p:sp>
        <p:nvSpPr>
          <p:cNvPr id="7" name="Slide Number Placeholder 6"/>
          <p:cNvSpPr>
            <a:spLocks noGrp="1"/>
          </p:cNvSpPr>
          <p:nvPr>
            <p:ph type="sldNum" sz="quarter" idx="4"/>
          </p:nvPr>
        </p:nvSpPr>
        <p:spPr>
          <a:xfrm>
            <a:off x="4343400" y="6477000"/>
            <a:ext cx="457200" cy="300038"/>
          </a:xfrm>
          <a:prstGeom prst="rect">
            <a:avLst/>
          </a:prstGeom>
        </p:spPr>
        <p:txBody>
          <a:bodyPr vert="horz" wrap="square" lIns="91440" tIns="45720" rIns="91440" bIns="45720" numCol="1" anchor="ctr" anchorCtr="0" compatLnSpc="1">
            <a:prstTxWarp prst="textNoShape">
              <a:avLst/>
            </a:prstTxWarp>
          </a:bodyPr>
          <a:lstStyle>
            <a:lvl1pPr algn="ctr">
              <a:spcBef>
                <a:spcPct val="50000"/>
              </a:spcBef>
              <a:defRPr sz="1200" b="1" u="none">
                <a:solidFill>
                  <a:schemeClr val="bg1"/>
                </a:solidFill>
              </a:defRPr>
            </a:lvl1pPr>
          </a:lstStyle>
          <a:p>
            <a:pPr defTabSz="457200"/>
            <a:fld id="{55891DED-E6B3-49D7-8D3B-5D621779D901}" type="slidenum">
              <a:rPr lang="en-US" altLang="en-US">
                <a:solidFill>
                  <a:srgbClr val="FFFFFF"/>
                </a:solidFill>
                <a:latin typeface="Arial" panose="020B0604020202020204" pitchFamily="34" charset="0"/>
                <a:ea typeface="MS PGothic" panose="020B0600070205080204" pitchFamily="34" charset="-128"/>
              </a:rPr>
              <a:pPr defTabSz="457200"/>
              <a:t>‹#›</a:t>
            </a:fld>
            <a:endParaRPr lang="en-US" altLang="en-US" dirty="0">
              <a:solidFill>
                <a:srgbClr val="FFFFFF"/>
              </a:solidFill>
              <a:latin typeface="Arial" panose="020B0604020202020204" pitchFamily="34" charset="0"/>
              <a:ea typeface="MS PGothic" panose="020B0600070205080204" pitchFamily="34" charset="-128"/>
            </a:endParaRPr>
          </a:p>
        </p:txBody>
      </p:sp>
      <p:pic>
        <p:nvPicPr>
          <p:cNvPr id="2055" name="Picture 5" descr="HQO Eng wht.eps"/>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0294441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3988" y="171450"/>
            <a:ext cx="8661400"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CA"/>
              <a:t>Click to edit Master title style</a:t>
            </a:r>
          </a:p>
        </p:txBody>
      </p:sp>
      <p:sp>
        <p:nvSpPr>
          <p:cNvPr id="1027" name="Rectangle 3"/>
          <p:cNvSpPr>
            <a:spLocks noGrp="1" noChangeArrowheads="1"/>
          </p:cNvSpPr>
          <p:nvPr>
            <p:ph type="body" idx="1"/>
          </p:nvPr>
        </p:nvSpPr>
        <p:spPr bwMode="auto">
          <a:xfrm>
            <a:off x="608013" y="1219200"/>
            <a:ext cx="77724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p>
        </p:txBody>
      </p:sp>
      <p:sp>
        <p:nvSpPr>
          <p:cNvPr id="1028" name="Rectangle 4"/>
          <p:cNvSpPr>
            <a:spLocks noGrp="1" noChangeArrowheads="1"/>
          </p:cNvSpPr>
          <p:nvPr>
            <p:ph type="dt" sz="half" idx="2"/>
          </p:nvPr>
        </p:nvSpPr>
        <p:spPr bwMode="auto">
          <a:xfrm>
            <a:off x="685800" y="6491288"/>
            <a:ext cx="1905000" cy="214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Narrow" pitchFamily="34" charset="0"/>
              </a:defRPr>
            </a:lvl1pPr>
          </a:lstStyle>
          <a:p>
            <a:pPr fontAlgn="auto">
              <a:spcBef>
                <a:spcPts val="0"/>
              </a:spcBef>
              <a:spcAft>
                <a:spcPts val="0"/>
              </a:spcAft>
            </a:pPr>
            <a:fld id="{4354138E-4AB9-4430-96B3-357D2D38EB22}" type="datetime1">
              <a:rPr lang="en-CA">
                <a:solidFill>
                  <a:srgbClr val="000000"/>
                </a:solidFill>
                <a:ea typeface="MS PGothic" panose="020B0600070205080204" pitchFamily="34" charset="-128"/>
              </a:rPr>
              <a:pPr fontAlgn="auto">
                <a:spcBef>
                  <a:spcPts val="0"/>
                </a:spcBef>
                <a:spcAft>
                  <a:spcPts val="0"/>
                </a:spcAft>
              </a:pPr>
              <a:t>2016-09-12</a:t>
            </a:fld>
            <a:endParaRPr lang="en-CA" dirty="0">
              <a:solidFill>
                <a:srgbClr val="000000"/>
              </a:solidFill>
              <a:ea typeface="MS PGothic" panose="020B0600070205080204" pitchFamily="34" charset="-128"/>
            </a:endParaRPr>
          </a:p>
        </p:txBody>
      </p:sp>
      <p:sp>
        <p:nvSpPr>
          <p:cNvPr id="1029" name="Rectangle 5"/>
          <p:cNvSpPr>
            <a:spLocks noGrp="1" noChangeArrowheads="1"/>
          </p:cNvSpPr>
          <p:nvPr>
            <p:ph type="ftr" sz="quarter" idx="3"/>
          </p:nvPr>
        </p:nvSpPr>
        <p:spPr bwMode="auto">
          <a:xfrm>
            <a:off x="3124200" y="6491288"/>
            <a:ext cx="2895600" cy="214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000">
                <a:solidFill>
                  <a:schemeClr val="bg2"/>
                </a:solidFill>
                <a:latin typeface="Arial" pitchFamily="34" charset="0"/>
              </a:defRPr>
            </a:lvl1pPr>
          </a:lstStyle>
          <a:p>
            <a:pPr fontAlgn="auto">
              <a:spcBef>
                <a:spcPts val="0"/>
              </a:spcBef>
              <a:spcAft>
                <a:spcPts val="0"/>
              </a:spcAft>
            </a:pPr>
            <a:r>
              <a:rPr lang="en-CA" dirty="0">
                <a:solidFill>
                  <a:srgbClr val="8D988F"/>
                </a:solidFill>
                <a:ea typeface="MS PGothic" panose="020B0600070205080204" pitchFamily="34" charset="-128"/>
              </a:rPr>
              <a:t>Health Quality Branch</a:t>
            </a:r>
          </a:p>
        </p:txBody>
      </p:sp>
      <p:sp>
        <p:nvSpPr>
          <p:cNvPr id="1030" name="Rectangle 6"/>
          <p:cNvSpPr>
            <a:spLocks noGrp="1" noChangeArrowheads="1"/>
          </p:cNvSpPr>
          <p:nvPr>
            <p:ph type="sldNum" sz="quarter" idx="4"/>
          </p:nvPr>
        </p:nvSpPr>
        <p:spPr bwMode="auto">
          <a:xfrm>
            <a:off x="7051675" y="6503988"/>
            <a:ext cx="1905000" cy="201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000">
                <a:latin typeface="Arial Narrow" pitchFamily="34" charset="0"/>
              </a:defRPr>
            </a:lvl1pPr>
          </a:lstStyle>
          <a:p>
            <a:pPr fontAlgn="auto">
              <a:spcBef>
                <a:spcPts val="0"/>
              </a:spcBef>
              <a:spcAft>
                <a:spcPts val="0"/>
              </a:spcAft>
            </a:pPr>
            <a:fld id="{333B28C0-006B-4EA4-9375-AA3ACA4BF436}" type="slidenum">
              <a:rPr lang="en-CA">
                <a:solidFill>
                  <a:srgbClr val="000000"/>
                </a:solidFill>
                <a:ea typeface="MS PGothic" panose="020B0600070205080204" pitchFamily="34" charset="-128"/>
              </a:rPr>
              <a:pPr fontAlgn="auto">
                <a:spcBef>
                  <a:spcPts val="0"/>
                </a:spcBef>
                <a:spcAft>
                  <a:spcPts val="0"/>
                </a:spcAft>
              </a:pPr>
              <a:t>‹#›</a:t>
            </a:fld>
            <a:endParaRPr lang="en-CA" dirty="0">
              <a:solidFill>
                <a:srgbClr val="000000"/>
              </a:solidFill>
              <a:ea typeface="MS PGothic" panose="020B0600070205080204" pitchFamily="34" charset="-128"/>
            </a:endParaRPr>
          </a:p>
        </p:txBody>
      </p:sp>
      <p:sp>
        <p:nvSpPr>
          <p:cNvPr id="1034" name="Rectangle 10"/>
          <p:cNvSpPr>
            <a:spLocks noChangeArrowheads="1"/>
          </p:cNvSpPr>
          <p:nvPr/>
        </p:nvSpPr>
        <p:spPr bwMode="auto">
          <a:xfrm>
            <a:off x="69850" y="68263"/>
            <a:ext cx="9004300" cy="6718300"/>
          </a:xfrm>
          <a:prstGeom prst="rect">
            <a:avLst/>
          </a:prstGeom>
          <a:noFill/>
          <a:ln w="12700">
            <a:solidFill>
              <a:srgbClr val="007A87"/>
            </a:solidFill>
            <a:miter lim="800000"/>
            <a:headEnd/>
            <a:tailEnd/>
          </a:ln>
          <a:effectLst/>
          <a:extLst/>
        </p:spPr>
        <p:txBody>
          <a:bodyPr wrap="none" anchor="ctr"/>
          <a:lstStyle/>
          <a:p>
            <a:pPr eaLnBrk="0" fontAlgn="auto" hangingPunct="0">
              <a:spcBef>
                <a:spcPts val="0"/>
              </a:spcBef>
              <a:spcAft>
                <a:spcPts val="0"/>
              </a:spcAft>
              <a:defRPr/>
            </a:pPr>
            <a:endParaRPr lang="en-US" sz="1800" dirty="0">
              <a:solidFill>
                <a:srgbClr val="000000"/>
              </a:solidFill>
              <a:latin typeface="Times" charset="0"/>
              <a:ea typeface="ＭＳ Ｐゴシック" charset="0"/>
            </a:endParaRPr>
          </a:p>
        </p:txBody>
      </p:sp>
    </p:spTree>
    <p:extLst>
      <p:ext uri="{BB962C8B-B14F-4D97-AF65-F5344CB8AC3E}">
        <p14:creationId xmlns:p14="http://schemas.microsoft.com/office/powerpoint/2010/main" val="3522575320"/>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hf hdr="0" dt="0"/>
  <p:txStyles>
    <p:titleStyle>
      <a:lvl1pPr algn="l" rtl="0" eaLnBrk="0" fontAlgn="base" hangingPunct="0">
        <a:spcBef>
          <a:spcPct val="0"/>
        </a:spcBef>
        <a:spcAft>
          <a:spcPct val="0"/>
        </a:spcAft>
        <a:defRPr b="1">
          <a:solidFill>
            <a:srgbClr val="007A87"/>
          </a:solidFill>
          <a:latin typeface="Arial" pitchFamily="34" charset="0"/>
          <a:ea typeface="+mj-ea"/>
          <a:cs typeface="+mj-cs"/>
        </a:defRPr>
      </a:lvl1pPr>
      <a:lvl2pPr algn="l" rtl="0" eaLnBrk="0" fontAlgn="base" hangingPunct="0">
        <a:spcBef>
          <a:spcPct val="0"/>
        </a:spcBef>
        <a:spcAft>
          <a:spcPct val="0"/>
        </a:spcAft>
        <a:defRPr b="1">
          <a:solidFill>
            <a:srgbClr val="007A87"/>
          </a:solidFill>
          <a:latin typeface="Arial" pitchFamily="34" charset="0"/>
        </a:defRPr>
      </a:lvl2pPr>
      <a:lvl3pPr algn="l" rtl="0" eaLnBrk="0" fontAlgn="base" hangingPunct="0">
        <a:spcBef>
          <a:spcPct val="0"/>
        </a:spcBef>
        <a:spcAft>
          <a:spcPct val="0"/>
        </a:spcAft>
        <a:defRPr b="1">
          <a:solidFill>
            <a:srgbClr val="007A87"/>
          </a:solidFill>
          <a:latin typeface="Arial" pitchFamily="34" charset="0"/>
        </a:defRPr>
      </a:lvl3pPr>
      <a:lvl4pPr algn="l" rtl="0" eaLnBrk="0" fontAlgn="base" hangingPunct="0">
        <a:spcBef>
          <a:spcPct val="0"/>
        </a:spcBef>
        <a:spcAft>
          <a:spcPct val="0"/>
        </a:spcAft>
        <a:defRPr b="1">
          <a:solidFill>
            <a:srgbClr val="007A87"/>
          </a:solidFill>
          <a:latin typeface="Arial" pitchFamily="34" charset="0"/>
        </a:defRPr>
      </a:lvl4pPr>
      <a:lvl5pPr algn="l" rtl="0" eaLnBrk="0" fontAlgn="base" hangingPunct="0">
        <a:spcBef>
          <a:spcPct val="0"/>
        </a:spcBef>
        <a:spcAft>
          <a:spcPct val="0"/>
        </a:spcAft>
        <a:defRPr b="1">
          <a:solidFill>
            <a:srgbClr val="007A87"/>
          </a:solidFill>
          <a:latin typeface="Arial" pitchFamily="34" charset="0"/>
        </a:defRPr>
      </a:lvl5pPr>
      <a:lvl6pPr marL="457200" algn="l" rtl="0" fontAlgn="base">
        <a:spcBef>
          <a:spcPct val="0"/>
        </a:spcBef>
        <a:spcAft>
          <a:spcPct val="0"/>
        </a:spcAft>
        <a:defRPr sz="3200" b="1">
          <a:solidFill>
            <a:srgbClr val="007A87"/>
          </a:solidFill>
          <a:latin typeface="Arial Narrow" pitchFamily="34" charset="0"/>
        </a:defRPr>
      </a:lvl6pPr>
      <a:lvl7pPr marL="914400" algn="l" rtl="0" fontAlgn="base">
        <a:spcBef>
          <a:spcPct val="0"/>
        </a:spcBef>
        <a:spcAft>
          <a:spcPct val="0"/>
        </a:spcAft>
        <a:defRPr sz="3200" b="1">
          <a:solidFill>
            <a:srgbClr val="007A87"/>
          </a:solidFill>
          <a:latin typeface="Arial Narrow" pitchFamily="34" charset="0"/>
        </a:defRPr>
      </a:lvl7pPr>
      <a:lvl8pPr marL="1371600" algn="l" rtl="0" fontAlgn="base">
        <a:spcBef>
          <a:spcPct val="0"/>
        </a:spcBef>
        <a:spcAft>
          <a:spcPct val="0"/>
        </a:spcAft>
        <a:defRPr sz="3200" b="1">
          <a:solidFill>
            <a:srgbClr val="007A87"/>
          </a:solidFill>
          <a:latin typeface="Arial Narrow" pitchFamily="34" charset="0"/>
        </a:defRPr>
      </a:lvl8pPr>
      <a:lvl9pPr marL="1828800" algn="l" rtl="0" fontAlgn="base">
        <a:spcBef>
          <a:spcPct val="0"/>
        </a:spcBef>
        <a:spcAft>
          <a:spcPct val="0"/>
        </a:spcAft>
        <a:defRPr sz="3200" b="1">
          <a:solidFill>
            <a:srgbClr val="007A87"/>
          </a:solidFill>
          <a:latin typeface="Arial Narrow" pitchFamily="34" charset="0"/>
        </a:defRPr>
      </a:lvl9pPr>
    </p:titleStyle>
    <p:bodyStyle>
      <a:lvl1pPr marL="460375" indent="-460375" algn="l" rtl="0" eaLnBrk="0" fontAlgn="base" hangingPunct="0">
        <a:spcBef>
          <a:spcPct val="0"/>
        </a:spcBef>
        <a:spcAft>
          <a:spcPct val="25000"/>
        </a:spcAft>
        <a:buClr>
          <a:srgbClr val="007A87"/>
        </a:buClr>
        <a:buFont typeface="Times" pitchFamily="18" charset="0"/>
        <a:buChar char="•"/>
        <a:defRPr sz="2400">
          <a:solidFill>
            <a:schemeClr val="tx1"/>
          </a:solidFill>
          <a:latin typeface="+mj-lt"/>
          <a:ea typeface="+mn-ea"/>
          <a:cs typeface="+mn-cs"/>
        </a:defRPr>
      </a:lvl1pPr>
      <a:lvl2pPr marL="860425" indent="-285750" algn="l" rtl="0" eaLnBrk="0" fontAlgn="base" hangingPunct="0">
        <a:spcBef>
          <a:spcPct val="0"/>
        </a:spcBef>
        <a:spcAft>
          <a:spcPct val="25000"/>
        </a:spcAft>
        <a:buClr>
          <a:srgbClr val="007A87"/>
        </a:buClr>
        <a:buFont typeface="Times" pitchFamily="18" charset="0"/>
        <a:buChar char="•"/>
        <a:defRPr sz="2400">
          <a:solidFill>
            <a:schemeClr val="tx1"/>
          </a:solidFill>
          <a:latin typeface="+mj-lt"/>
        </a:defRPr>
      </a:lvl2pPr>
      <a:lvl3pPr marL="1203325" indent="-228600" algn="l" rtl="0" eaLnBrk="0" fontAlgn="base" hangingPunct="0">
        <a:spcBef>
          <a:spcPct val="0"/>
        </a:spcBef>
        <a:spcAft>
          <a:spcPct val="25000"/>
        </a:spcAft>
        <a:buClr>
          <a:srgbClr val="007A87"/>
        </a:buClr>
        <a:buSzPct val="80000"/>
        <a:buFont typeface="Wingdings" pitchFamily="2" charset="2"/>
        <a:buChar char="§"/>
        <a:defRPr sz="2400">
          <a:solidFill>
            <a:schemeClr val="tx1"/>
          </a:solidFill>
          <a:latin typeface="+mj-lt"/>
        </a:defRPr>
      </a:lvl3pPr>
      <a:lvl4pPr marL="1600200" indent="-228600" algn="l" rtl="0" eaLnBrk="0" fontAlgn="base" hangingPunct="0">
        <a:spcBef>
          <a:spcPct val="0"/>
        </a:spcBef>
        <a:spcAft>
          <a:spcPct val="25000"/>
        </a:spcAft>
        <a:buClr>
          <a:srgbClr val="007A87"/>
        </a:buClr>
        <a:buFont typeface="Times" pitchFamily="18" charset="0"/>
        <a:buChar char="•"/>
        <a:defRPr sz="2400">
          <a:solidFill>
            <a:schemeClr val="tx1"/>
          </a:solidFill>
          <a:latin typeface="+mj-lt"/>
        </a:defRPr>
      </a:lvl4pPr>
      <a:lvl5pPr marL="2057400" indent="-228600" algn="l" rtl="0" eaLnBrk="0" fontAlgn="base" hangingPunct="0">
        <a:spcBef>
          <a:spcPct val="0"/>
        </a:spcBef>
        <a:spcAft>
          <a:spcPct val="25000"/>
        </a:spcAft>
        <a:buClr>
          <a:srgbClr val="007A87"/>
        </a:buClr>
        <a:buSzPct val="80000"/>
        <a:buFont typeface="Wingdings" pitchFamily="2" charset="2"/>
        <a:buChar char="§"/>
        <a:defRPr sz="2400">
          <a:solidFill>
            <a:schemeClr val="tx1"/>
          </a:solidFill>
          <a:latin typeface="+mj-lt"/>
        </a:defRPr>
      </a:lvl5pPr>
      <a:lvl6pPr marL="25146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6pPr>
      <a:lvl7pPr marL="29718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7pPr>
      <a:lvl8pPr marL="34290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8pPr>
      <a:lvl9pPr marL="38862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6626"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
        <p:nvSpPr>
          <p:cNvPr id="26627"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srgbClr val="FFFFFF"/>
                </a:solidFill>
              </a:rPr>
              <a:t>www.HQOntario.ca</a:t>
            </a:r>
            <a:endParaRPr lang="en-CA" dirty="0">
              <a:solidFill>
                <a:srgbClr val="FFFFFF"/>
              </a:solidFill>
            </a:endParaRPr>
          </a:p>
        </p:txBody>
      </p:sp>
      <p:sp>
        <p:nvSpPr>
          <p:cNvPr id="7" name="Slide Number Placeholder 6"/>
          <p:cNvSpPr>
            <a:spLocks noGrp="1"/>
          </p:cNvSpPr>
          <p:nvPr>
            <p:ph type="sldNum" sz="quarter" idx="4"/>
          </p:nvPr>
        </p:nvSpPr>
        <p:spPr>
          <a:xfrm>
            <a:off x="4343400" y="6477000"/>
            <a:ext cx="457200" cy="300038"/>
          </a:xfrm>
          <a:prstGeom prst="rect">
            <a:avLst/>
          </a:prstGeom>
        </p:spPr>
        <p:txBody>
          <a:bodyPr vert="horz" wrap="square" lIns="91440" tIns="45720" rIns="91440" bIns="45720" numCol="1" anchor="ctr" anchorCtr="0" compatLnSpc="1">
            <a:prstTxWarp prst="textNoShape">
              <a:avLst/>
            </a:prstTxWarp>
          </a:bodyPr>
          <a:lstStyle>
            <a:lvl1pPr algn="ctr">
              <a:spcBef>
                <a:spcPct val="50000"/>
              </a:spcBef>
              <a:defRPr sz="1200" b="1" u="none">
                <a:solidFill>
                  <a:schemeClr val="bg1"/>
                </a:solidFill>
              </a:defRPr>
            </a:lvl1pPr>
          </a:lstStyle>
          <a:p>
            <a:pPr defTabSz="457200"/>
            <a:fld id="{A55F1EF2-B172-411F-980F-1E8545C49872}" type="slidenum">
              <a:rPr lang="en-US" altLang="en-US">
                <a:solidFill>
                  <a:srgbClr val="FFFFFF"/>
                </a:solidFill>
                <a:latin typeface="Arial" panose="020B0604020202020204" pitchFamily="34" charset="0"/>
                <a:ea typeface="MS PGothic" panose="020B0600070205080204" pitchFamily="34" charset="-128"/>
              </a:rPr>
              <a:pPr defTabSz="457200"/>
              <a:t>‹#›</a:t>
            </a:fld>
            <a:endParaRPr lang="en-US" altLang="en-US" dirty="0">
              <a:solidFill>
                <a:srgbClr val="FFFFFF"/>
              </a:solidFill>
              <a:latin typeface="Arial" panose="020B0604020202020204" pitchFamily="34" charset="0"/>
              <a:ea typeface="MS PGothic" panose="020B0600070205080204" pitchFamily="34" charset="-128"/>
            </a:endParaRPr>
          </a:p>
        </p:txBody>
      </p:sp>
      <p:pic>
        <p:nvPicPr>
          <p:cNvPr id="26630" name="Picture 5" descr="HQO Eng wht.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1" name="Picture 1" descr="SlideHQO2-05.eps"/>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03275" y="454025"/>
            <a:ext cx="7513638" cy="594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73062599"/>
      </p:ext>
    </p:extLst>
  </p:cSld>
  <p:clrMap bg1="lt1" tx1="dk1" bg2="lt2" tx2="dk2" accent1="accent1" accent2="accent2" accent3="accent3" accent4="accent4" accent5="accent5" accent6="accent6" hlink="hlink" folHlink="folHlink"/>
  <p:sldLayoutIdLst>
    <p:sldLayoutId id="2147483702" r:id="rId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22" name="Text Placeholder 2"/>
          <p:cNvSpPr>
            <a:spLocks noGrp="1"/>
          </p:cNvSpPr>
          <p:nvPr>
            <p:ph type="body" idx="1"/>
          </p:nvPr>
        </p:nvSpPr>
        <p:spPr bwMode="auto">
          <a:xfrm>
            <a:off x="5148263" y="2905125"/>
            <a:ext cx="295275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www.HQOntario.ca</a:t>
            </a:r>
          </a:p>
        </p:txBody>
      </p:sp>
      <p:pic>
        <p:nvPicPr>
          <p:cNvPr id="30723" name="Picture 6" descr="HQO Eng blk.eps"/>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476375" y="2276475"/>
            <a:ext cx="2674938" cy="120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0724" name="Straight Connector 8"/>
          <p:cNvCxnSpPr>
            <a:cxnSpLocks noChangeShapeType="1"/>
          </p:cNvCxnSpPr>
          <p:nvPr userDrawn="1"/>
        </p:nvCxnSpPr>
        <p:spPr bwMode="auto">
          <a:xfrm>
            <a:off x="4716463" y="1773238"/>
            <a:ext cx="0" cy="2951162"/>
          </a:xfrm>
          <a:prstGeom prst="line">
            <a:avLst/>
          </a:prstGeom>
          <a:noFill/>
          <a:ln w="25400">
            <a:solidFill>
              <a:srgbClr val="00788A"/>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30725" name="Rectangle 9"/>
          <p:cNvSpPr>
            <a:spLocks noChangeArrowheads="1"/>
          </p:cNvSpPr>
          <p:nvPr userDrawn="1"/>
        </p:nvSpPr>
        <p:spPr bwMode="auto">
          <a:xfrm>
            <a:off x="0" y="5445125"/>
            <a:ext cx="9180513" cy="1439863"/>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Tree>
    <p:extLst>
      <p:ext uri="{BB962C8B-B14F-4D97-AF65-F5344CB8AC3E}">
        <p14:creationId xmlns:p14="http://schemas.microsoft.com/office/powerpoint/2010/main" val="538887249"/>
      </p:ext>
    </p:extLst>
  </p:cSld>
  <p:clrMap bg1="lt1" tx1="dk1" bg2="lt2" tx2="dk2" accent1="accent1" accent2="accent2" accent3="accent3" accent4="accent4" accent5="accent5" accent6="accent6" hlink="hlink" folHlink="folHlink"/>
  <p:sldLayoutIdLst>
    <p:sldLayoutId id="2147483704" r:id="rId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r" defTabSz="457200" rtl="0" eaLnBrk="0" fontAlgn="base" hangingPunct="0">
        <a:spcBef>
          <a:spcPct val="20000"/>
        </a:spcBef>
        <a:spcAft>
          <a:spcPct val="0"/>
        </a:spcAft>
        <a:buFont typeface="Arial" panose="020B0604020202020204" pitchFamily="34" charset="0"/>
        <a:defRPr sz="2400" kern="1200">
          <a:solidFill>
            <a:srgbClr val="00788A"/>
          </a:solidFill>
          <a:latin typeface="Helvetica Neue Medium"/>
          <a:ea typeface="MS PGothic" panose="020B0600070205080204"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6.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8.xml"/><Relationship Id="rId1" Type="http://schemas.openxmlformats.org/officeDocument/2006/relationships/slideLayout" Target="../slideLayouts/slideLayout3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Footer Placeholder 1"/>
          <p:cNvSpPr>
            <a:spLocks noGrp="1"/>
          </p:cNvSpPr>
          <p:nvPr>
            <p:ph type="ftr" sz="quarter" idx="4294967295"/>
          </p:nvPr>
        </p:nvSpPr>
        <p:spPr bwMode="auto">
          <a:xfrm>
            <a:off x="0" y="6477000"/>
            <a:ext cx="2813050" cy="244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r>
              <a:rPr lang="en-US" altLang="en-US" dirty="0">
                <a:solidFill>
                  <a:srgbClr val="FFFFFF"/>
                </a:solidFill>
              </a:rPr>
              <a:t>www.HQOntario.ca</a:t>
            </a:r>
            <a:endParaRPr lang="en-CA" altLang="en-US" dirty="0">
              <a:solidFill>
                <a:srgbClr val="FFFFFF"/>
              </a:solidFill>
            </a:endParaRPr>
          </a:p>
        </p:txBody>
      </p:sp>
      <p:sp>
        <p:nvSpPr>
          <p:cNvPr id="33794" name="TextBox 1"/>
          <p:cNvSpPr txBox="1">
            <a:spLocks noChangeArrowheads="1"/>
          </p:cNvSpPr>
          <p:nvPr/>
        </p:nvSpPr>
        <p:spPr bwMode="auto">
          <a:xfrm>
            <a:off x="1724025" y="5721350"/>
            <a:ext cx="1857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endParaRPr lang="en-US" altLang="en-US" dirty="0">
              <a:solidFill>
                <a:srgbClr val="FFFFFF"/>
              </a:solidFill>
            </a:endParaRPr>
          </a:p>
        </p:txBody>
      </p:sp>
      <p:sp>
        <p:nvSpPr>
          <p:cNvPr id="33795" name="TextBox 1"/>
          <p:cNvSpPr txBox="1">
            <a:spLocks noChangeArrowheads="1"/>
          </p:cNvSpPr>
          <p:nvPr/>
        </p:nvSpPr>
        <p:spPr bwMode="auto">
          <a:xfrm>
            <a:off x="611188" y="6188075"/>
            <a:ext cx="43243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r>
              <a:rPr lang="en-US" altLang="en-US" sz="1800" u="none" dirty="0">
                <a:solidFill>
                  <a:srgbClr val="8B9187"/>
                </a:solidFill>
              </a:rPr>
              <a:t>Health Quality Ontario</a:t>
            </a:r>
          </a:p>
          <a:p>
            <a:pPr defTabSz="457200" eaLnBrk="1" hangingPunct="1"/>
            <a:r>
              <a:rPr lang="en-US" altLang="en-US" sz="1200" u="none" dirty="0">
                <a:solidFill>
                  <a:srgbClr val="8B9187"/>
                </a:solidFill>
              </a:rPr>
              <a:t>The provincial advisor on the quality of health care in Ontario</a:t>
            </a:r>
          </a:p>
        </p:txBody>
      </p:sp>
      <p:sp>
        <p:nvSpPr>
          <p:cNvPr id="33796" name="Rectangle 2"/>
          <p:cNvSpPr txBox="1">
            <a:spLocks noChangeArrowheads="1"/>
          </p:cNvSpPr>
          <p:nvPr/>
        </p:nvSpPr>
        <p:spPr bwMode="auto">
          <a:xfrm>
            <a:off x="820738" y="257941"/>
            <a:ext cx="8229600"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a:r>
              <a:rPr lang="en-CA" altLang="en-US" sz="2400" b="1" u="none" dirty="0" smtClean="0">
                <a:solidFill>
                  <a:srgbClr val="FFFFFF"/>
                </a:solidFill>
              </a:rPr>
              <a:t>Health Links: Excerpts </a:t>
            </a:r>
            <a:r>
              <a:rPr lang="en-CA" altLang="en-US" sz="2400" b="1" u="none" dirty="0">
                <a:solidFill>
                  <a:srgbClr val="FFFFFF"/>
                </a:solidFill>
              </a:rPr>
              <a:t>from the </a:t>
            </a:r>
            <a:r>
              <a:rPr lang="en-CA" altLang="en-US" sz="2400" b="1" u="none" dirty="0" smtClean="0">
                <a:solidFill>
                  <a:srgbClr val="FFFFFF"/>
                </a:solidFill>
              </a:rPr>
              <a:t>2016-17 Q1 </a:t>
            </a:r>
            <a:r>
              <a:rPr lang="en-CA" altLang="en-US" sz="2400" b="1" u="none" dirty="0">
                <a:solidFill>
                  <a:srgbClr val="FFFFFF"/>
                </a:solidFill>
              </a:rPr>
              <a:t>Report </a:t>
            </a:r>
          </a:p>
          <a:p>
            <a:pPr defTabSz="457200"/>
            <a:r>
              <a:rPr lang="en-CA" altLang="en-US" sz="1600" b="1" u="none" dirty="0" smtClean="0">
                <a:solidFill>
                  <a:srgbClr val="FFFFFF"/>
                </a:solidFill>
              </a:rPr>
              <a:t>09-Sept-2016</a:t>
            </a:r>
            <a:endParaRPr lang="en-CA" altLang="en-US" sz="1600" b="1" u="none" dirty="0">
              <a:solidFill>
                <a:srgbClr val="FFFFFF"/>
              </a:solidFill>
            </a:endParaRPr>
          </a:p>
          <a:p>
            <a:pPr defTabSz="457200"/>
            <a:endParaRPr lang="en-CA" altLang="en-US" sz="1600" b="1" u="none" dirty="0">
              <a:solidFill>
                <a:srgbClr val="FFFFFF"/>
              </a:solidFill>
            </a:endParaRPr>
          </a:p>
          <a:p>
            <a:pPr defTabSz="457200"/>
            <a:endParaRPr lang="en-CA" altLang="en-US" sz="1600" b="1" u="none" dirty="0">
              <a:solidFill>
                <a:srgbClr val="FFFFFF"/>
              </a:solidFill>
            </a:endParaRPr>
          </a:p>
        </p:txBody>
      </p:sp>
      <p:pic>
        <p:nvPicPr>
          <p:cNvPr id="6" name="Picture 5"/>
          <p:cNvPicPr/>
          <p:nvPr/>
        </p:nvPicPr>
        <p:blipFill>
          <a:blip r:embed="rId3">
            <a:extLst>
              <a:ext uri="{28A0092B-C50C-407E-A947-70E740481C1C}">
                <a14:useLocalDpi xmlns:a14="http://schemas.microsoft.com/office/drawing/2010/main" val="0"/>
              </a:ext>
            </a:extLst>
          </a:blip>
          <a:stretch>
            <a:fillRect/>
          </a:stretch>
        </p:blipFill>
        <p:spPr>
          <a:xfrm>
            <a:off x="4935538" y="6112351"/>
            <a:ext cx="2613660" cy="705485"/>
          </a:xfrm>
          <a:prstGeom prst="rect">
            <a:avLst/>
          </a:prstGeom>
        </p:spPr>
      </p:pic>
    </p:spTree>
    <p:extLst>
      <p:ext uri="{BB962C8B-B14F-4D97-AF65-F5344CB8AC3E}">
        <p14:creationId xmlns:p14="http://schemas.microsoft.com/office/powerpoint/2010/main" val="25389377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a:noFill/>
        </p:spPr>
        <p:txBody>
          <a:bodyPr/>
          <a:lstStyle/>
          <a:p>
            <a:r>
              <a:rPr lang="en-CA" dirty="0"/>
              <a:t>Impact of Health Links – </a:t>
            </a:r>
            <a:r>
              <a:rPr lang="en-CA" dirty="0" smtClean="0"/>
              <a:t>Q1 </a:t>
            </a:r>
            <a:r>
              <a:rPr lang="en-CA" dirty="0"/>
              <a:t>Update</a:t>
            </a:r>
          </a:p>
        </p:txBody>
      </p:sp>
      <p:sp>
        <p:nvSpPr>
          <p:cNvPr id="15" name="Text Placeholder 14"/>
          <p:cNvSpPr>
            <a:spLocks noGrp="1"/>
          </p:cNvSpPr>
          <p:nvPr>
            <p:ph type="body" idx="1"/>
          </p:nvPr>
        </p:nvSpPr>
        <p:spPr>
          <a:xfrm>
            <a:off x="169632" y="1389281"/>
            <a:ext cx="4297479" cy="402060"/>
          </a:xfrm>
          <a:solidFill>
            <a:srgbClr val="00788A"/>
          </a:solidFill>
        </p:spPr>
        <p:txBody>
          <a:bodyPr/>
          <a:lstStyle/>
          <a:p>
            <a:pPr algn="ctr"/>
            <a:r>
              <a:rPr lang="en-CA" sz="1600" dirty="0">
                <a:solidFill>
                  <a:schemeClr val="bg1"/>
                </a:solidFill>
              </a:rPr>
              <a:t>Coordinated Care Plans</a:t>
            </a:r>
          </a:p>
        </p:txBody>
      </p:sp>
      <p:sp>
        <p:nvSpPr>
          <p:cNvPr id="16" name="Content Placeholder 15"/>
          <p:cNvSpPr>
            <a:spLocks noGrp="1"/>
          </p:cNvSpPr>
          <p:nvPr>
            <p:ph sz="half" idx="2"/>
          </p:nvPr>
        </p:nvSpPr>
        <p:spPr>
          <a:xfrm>
            <a:off x="169633" y="4863690"/>
            <a:ext cx="4297478" cy="711732"/>
          </a:xfrm>
        </p:spPr>
        <p:txBody>
          <a:bodyPr/>
          <a:lstStyle/>
          <a:p>
            <a:pPr marL="0" indent="0">
              <a:buNone/>
            </a:pPr>
            <a:r>
              <a:rPr lang="en-CA" sz="1600" b="1" dirty="0" smtClean="0">
                <a:solidFill>
                  <a:srgbClr val="0C6577"/>
                </a:solidFill>
              </a:rPr>
              <a:t>22,707 </a:t>
            </a:r>
            <a:r>
              <a:rPr lang="en-CA" sz="1600" dirty="0" smtClean="0"/>
              <a:t>complex </a:t>
            </a:r>
            <a:r>
              <a:rPr lang="en-CA" sz="1600" dirty="0"/>
              <a:t>patients have been provided with coordinated care plans through Health Links</a:t>
            </a:r>
          </a:p>
        </p:txBody>
      </p:sp>
      <p:sp>
        <p:nvSpPr>
          <p:cNvPr id="17" name="Text Placeholder 16"/>
          <p:cNvSpPr>
            <a:spLocks noGrp="1"/>
          </p:cNvSpPr>
          <p:nvPr>
            <p:ph type="body" sz="quarter" idx="3"/>
          </p:nvPr>
        </p:nvSpPr>
        <p:spPr>
          <a:xfrm>
            <a:off x="4572000" y="1389281"/>
            <a:ext cx="4297479" cy="402059"/>
          </a:xfrm>
          <a:solidFill>
            <a:srgbClr val="00788A"/>
          </a:solidFill>
        </p:spPr>
        <p:txBody>
          <a:bodyPr/>
          <a:lstStyle/>
          <a:p>
            <a:pPr algn="ctr"/>
            <a:r>
              <a:rPr lang="en-CA" sz="1600" dirty="0">
                <a:solidFill>
                  <a:schemeClr val="bg1"/>
                </a:solidFill>
              </a:rPr>
              <a:t>Access to Primary Care</a:t>
            </a:r>
          </a:p>
        </p:txBody>
      </p:sp>
      <p:sp>
        <p:nvSpPr>
          <p:cNvPr id="4" name="Footer Placeholder 3"/>
          <p:cNvSpPr>
            <a:spLocks noGrp="1"/>
          </p:cNvSpPr>
          <p:nvPr>
            <p:ph type="ftr" sz="quarter" idx="10"/>
          </p:nvPr>
        </p:nvSpPr>
        <p:spPr/>
        <p:txBody>
          <a:bodyPr/>
          <a:lstStyle/>
          <a:p>
            <a:pPr>
              <a:defRPr/>
            </a:pPr>
            <a:r>
              <a:rPr lang="en-US" dirty="0"/>
              <a:t>www.HQOntario.ca</a:t>
            </a:r>
            <a:endParaRPr lang="en-CA" dirty="0"/>
          </a:p>
        </p:txBody>
      </p:sp>
      <p:sp>
        <p:nvSpPr>
          <p:cNvPr id="19" name="Content Placeholder 15"/>
          <p:cNvSpPr>
            <a:spLocks noGrp="1"/>
          </p:cNvSpPr>
          <p:nvPr>
            <p:ph sz="half" idx="2"/>
          </p:nvPr>
        </p:nvSpPr>
        <p:spPr>
          <a:xfrm>
            <a:off x="4572000" y="4863690"/>
            <a:ext cx="4268789" cy="798821"/>
          </a:xfrm>
        </p:spPr>
        <p:txBody>
          <a:bodyPr/>
          <a:lstStyle/>
          <a:p>
            <a:pPr marL="0" indent="0">
              <a:buNone/>
            </a:pPr>
            <a:r>
              <a:rPr lang="en-CA" sz="1600" b="1" dirty="0" smtClean="0">
                <a:solidFill>
                  <a:srgbClr val="0C6577"/>
                </a:solidFill>
              </a:rPr>
              <a:t>33,614</a:t>
            </a:r>
            <a:r>
              <a:rPr lang="en-CA" sz="1600" dirty="0" smtClean="0"/>
              <a:t> </a:t>
            </a:r>
            <a:r>
              <a:rPr lang="en-CA" sz="1600" dirty="0"/>
              <a:t>Health Links patients have been connected to regular and timely access to Primary Care</a:t>
            </a:r>
          </a:p>
        </p:txBody>
      </p:sp>
      <p:sp>
        <p:nvSpPr>
          <p:cNvPr id="11" name="Rectangle 3"/>
          <p:cNvSpPr>
            <a:spLocks noChangeArrowheads="1"/>
          </p:cNvSpPr>
          <p:nvPr/>
        </p:nvSpPr>
        <p:spPr bwMode="auto">
          <a:xfrm>
            <a:off x="2662457" y="5993895"/>
            <a:ext cx="6356227"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CA" altLang="en-US" sz="900" i="1" dirty="0">
                <a:latin typeface="Calibri" panose="020F0502020204030204" pitchFamily="34" charset="0"/>
                <a:ea typeface="Calibri" panose="020F0502020204030204" pitchFamily="34" charset="0"/>
                <a:cs typeface="Times New Roman" panose="02020603050405020304" pitchFamily="18" charset="0"/>
              </a:rPr>
              <a:t>Data Source:  Health Quality Ontario’s Quality Improvement Reporting and Analysis Platform (QIRAP) – self-reported by Health Links</a:t>
            </a:r>
            <a:endParaRPr kumimoji="0" lang="en-CA" altLang="en-US" sz="1800" b="0" i="1" u="none" strike="noStrike" cap="none" normalizeH="0" baseline="0" dirty="0">
              <a:ln>
                <a:noFill/>
              </a:ln>
              <a:solidFill>
                <a:schemeClr val="tx1"/>
              </a:solidFill>
              <a:effectLst/>
              <a:latin typeface="Arial" panose="020B0604020202020204" pitchFamily="34" charset="0"/>
            </a:endParaRPr>
          </a:p>
        </p:txBody>
      </p:sp>
      <p:pic>
        <p:nvPicPr>
          <p:cNvPr id="7" name="Picture 6"/>
          <p:cNvPicPr>
            <a:picLocks noChangeAspect="1"/>
          </p:cNvPicPr>
          <p:nvPr/>
        </p:nvPicPr>
        <p:blipFill>
          <a:blip r:embed="rId3"/>
          <a:stretch>
            <a:fillRect/>
          </a:stretch>
        </p:blipFill>
        <p:spPr>
          <a:xfrm>
            <a:off x="269800" y="2086023"/>
            <a:ext cx="4197311" cy="2494787"/>
          </a:xfrm>
          <a:prstGeom prst="rect">
            <a:avLst/>
          </a:prstGeom>
        </p:spPr>
      </p:pic>
      <p:pic>
        <p:nvPicPr>
          <p:cNvPr id="12" name="Picture 11"/>
          <p:cNvPicPr/>
          <p:nvPr/>
        </p:nvPicPr>
        <p:blipFill>
          <a:blip r:embed="rId4"/>
          <a:stretch>
            <a:fillRect/>
          </a:stretch>
        </p:blipFill>
        <p:spPr>
          <a:xfrm>
            <a:off x="4388641" y="2393813"/>
            <a:ext cx="4480837" cy="2217604"/>
          </a:xfrm>
          <a:prstGeom prst="rect">
            <a:avLst/>
          </a:prstGeom>
        </p:spPr>
      </p:pic>
    </p:spTree>
    <p:extLst>
      <p:ext uri="{BB962C8B-B14F-4D97-AF65-F5344CB8AC3E}">
        <p14:creationId xmlns:p14="http://schemas.microsoft.com/office/powerpoint/2010/main" val="36205775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a:noFill/>
        </p:spPr>
        <p:txBody>
          <a:bodyPr/>
          <a:lstStyle/>
          <a:p>
            <a:r>
              <a:rPr lang="en-CA" dirty="0"/>
              <a:t>Target Population by LHIN</a:t>
            </a:r>
          </a:p>
        </p:txBody>
      </p:sp>
      <p:sp>
        <p:nvSpPr>
          <p:cNvPr id="4" name="Footer Placeholder 3"/>
          <p:cNvSpPr>
            <a:spLocks noGrp="1"/>
          </p:cNvSpPr>
          <p:nvPr>
            <p:ph type="ftr" sz="quarter" idx="10"/>
          </p:nvPr>
        </p:nvSpPr>
        <p:spPr/>
        <p:txBody>
          <a:bodyPr/>
          <a:lstStyle/>
          <a:p>
            <a:pPr>
              <a:defRPr/>
            </a:pPr>
            <a:r>
              <a:rPr lang="en-US" dirty="0"/>
              <a:t>www.HQOntario.ca</a:t>
            </a:r>
            <a:endParaRPr lang="en-CA" dirty="0"/>
          </a:p>
        </p:txBody>
      </p:sp>
      <p:sp>
        <p:nvSpPr>
          <p:cNvPr id="7" name="Rectangle 6"/>
          <p:cNvSpPr/>
          <p:nvPr/>
        </p:nvSpPr>
        <p:spPr>
          <a:xfrm>
            <a:off x="6193405" y="5640464"/>
            <a:ext cx="3093720" cy="461665"/>
          </a:xfrm>
          <a:prstGeom prst="rect">
            <a:avLst/>
          </a:prstGeom>
        </p:spPr>
        <p:txBody>
          <a:bodyPr wrap="square">
            <a:spAutoFit/>
          </a:bodyPr>
          <a:lstStyle/>
          <a:p>
            <a:pPr lvl="0" algn="ctr"/>
            <a:r>
              <a:rPr lang="en-US" sz="1200" i="1" dirty="0" smtClean="0">
                <a:solidFill>
                  <a:srgbClr val="000000"/>
                </a:solidFill>
                <a:latin typeface="Calibri" panose="020F0502020204030204" pitchFamily="34" charset="0"/>
              </a:rPr>
              <a:t>*</a:t>
            </a:r>
            <a:r>
              <a:rPr lang="en-CA" sz="1200" i="1" dirty="0" smtClean="0">
                <a:solidFill>
                  <a:srgbClr val="000000"/>
                </a:solidFill>
                <a:latin typeface="Calibri" panose="020F0502020204030204" pitchFamily="34" charset="0"/>
              </a:rPr>
              <a:t>Additional Health Links are in the early planning stages</a:t>
            </a:r>
            <a:endParaRPr lang="en-US" sz="1200" i="1" dirty="0">
              <a:solidFill>
                <a:srgbClr val="000000"/>
              </a:solidFill>
              <a:latin typeface="Calibri" panose="020F0502020204030204" pitchFamily="34" charset="0"/>
            </a:endParaRPr>
          </a:p>
        </p:txBody>
      </p:sp>
      <p:sp>
        <p:nvSpPr>
          <p:cNvPr id="6" name="Rectangle 1"/>
          <p:cNvSpPr>
            <a:spLocks noChangeArrowheads="1"/>
          </p:cNvSpPr>
          <p:nvPr/>
        </p:nvSpPr>
        <p:spPr bwMode="auto">
          <a:xfrm>
            <a:off x="1381125" y="2068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800" b="0" i="0" u="none" strike="noStrike" cap="none" normalizeH="0" baseline="0" dirty="0">
                <a:ln>
                  <a:noFill/>
                </a:ln>
                <a:solidFill>
                  <a:schemeClr val="tx1"/>
                </a:solidFill>
                <a:effectLst/>
                <a:latin typeface="Arial" panose="020B0604020202020204" pitchFamily="34" charset="0"/>
              </a:rPr>
              <a:t/>
            </a:r>
            <a:br>
              <a:rPr kumimoji="0" lang="en-CA" altLang="en-US" sz="1800" b="0" i="0" u="none" strike="noStrike" cap="none" normalizeH="0" baseline="0" dirty="0">
                <a:ln>
                  <a:noFill/>
                </a:ln>
                <a:solidFill>
                  <a:schemeClr val="tx1"/>
                </a:solidFill>
                <a:effectLst/>
                <a:latin typeface="Arial" panose="020B0604020202020204" pitchFamily="34" charset="0"/>
              </a:rPr>
            </a:b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3"/>
          <a:stretch>
            <a:fillRect/>
          </a:stretch>
        </p:blipFill>
        <p:spPr>
          <a:xfrm>
            <a:off x="2447424" y="980728"/>
            <a:ext cx="4006215" cy="5246529"/>
          </a:xfrm>
          <a:prstGeom prst="rect">
            <a:avLst/>
          </a:prstGeom>
        </p:spPr>
      </p:pic>
    </p:spTree>
    <p:extLst>
      <p:ext uri="{BB962C8B-B14F-4D97-AF65-F5344CB8AC3E}">
        <p14:creationId xmlns:p14="http://schemas.microsoft.com/office/powerpoint/2010/main" val="15956885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a:noFill/>
        </p:spPr>
        <p:txBody>
          <a:bodyPr/>
          <a:lstStyle/>
          <a:p>
            <a:r>
              <a:rPr lang="en-CA" dirty="0"/>
              <a:t>Progress by LHIN – </a:t>
            </a:r>
            <a:r>
              <a:rPr lang="en-CA" dirty="0" smtClean="0"/>
              <a:t>Q1 </a:t>
            </a:r>
            <a:r>
              <a:rPr lang="en-CA" dirty="0"/>
              <a:t>Update</a:t>
            </a:r>
          </a:p>
        </p:txBody>
      </p:sp>
      <p:sp>
        <p:nvSpPr>
          <p:cNvPr id="4" name="Footer Placeholder 3"/>
          <p:cNvSpPr>
            <a:spLocks noGrp="1"/>
          </p:cNvSpPr>
          <p:nvPr>
            <p:ph type="ftr" sz="quarter" idx="10"/>
          </p:nvPr>
        </p:nvSpPr>
        <p:spPr/>
        <p:txBody>
          <a:bodyPr/>
          <a:lstStyle/>
          <a:p>
            <a:pPr>
              <a:defRPr/>
            </a:pPr>
            <a:r>
              <a:rPr lang="en-US" dirty="0"/>
              <a:t>www.HQOntario.ca</a:t>
            </a:r>
            <a:endParaRPr lang="en-CA" dirty="0"/>
          </a:p>
        </p:txBody>
      </p:sp>
      <p:sp>
        <p:nvSpPr>
          <p:cNvPr id="23" name="Rectangle 4"/>
          <p:cNvSpPr>
            <a:spLocks noChangeArrowheads="1"/>
          </p:cNvSpPr>
          <p:nvPr/>
        </p:nvSpPr>
        <p:spPr bwMode="auto">
          <a:xfrm>
            <a:off x="1309688" y="18589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800" b="0" i="0" u="none" strike="noStrike" cap="none" normalizeH="0" baseline="0" dirty="0">
                <a:ln>
                  <a:noFill/>
                </a:ln>
                <a:solidFill>
                  <a:schemeClr val="tx1"/>
                </a:solidFill>
                <a:effectLst/>
                <a:latin typeface="Arial" panose="020B0604020202020204" pitchFamily="34" charset="0"/>
              </a:rPr>
              <a:t/>
            </a:r>
            <a:br>
              <a:rPr kumimoji="0" lang="en-CA" altLang="en-US" sz="1800" b="0" i="0" u="none" strike="noStrike" cap="none" normalizeH="0" baseline="0" dirty="0">
                <a:ln>
                  <a:noFill/>
                </a:ln>
                <a:solidFill>
                  <a:schemeClr val="tx1"/>
                </a:solidFill>
                <a:effectLst/>
                <a:latin typeface="Arial" panose="020B0604020202020204" pitchFamily="34" charset="0"/>
              </a:rPr>
            </a:b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sp>
        <p:nvSpPr>
          <p:cNvPr id="6" name="Rectangle 1"/>
          <p:cNvSpPr>
            <a:spLocks noChangeArrowheads="1"/>
          </p:cNvSpPr>
          <p:nvPr/>
        </p:nvSpPr>
        <p:spPr bwMode="auto">
          <a:xfrm>
            <a:off x="1381125" y="2068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800" b="0" i="0" u="none" strike="noStrike" cap="none" normalizeH="0" baseline="0" dirty="0">
                <a:ln>
                  <a:noFill/>
                </a:ln>
                <a:solidFill>
                  <a:schemeClr val="tx1"/>
                </a:solidFill>
                <a:effectLst/>
                <a:latin typeface="Arial" panose="020B0604020202020204" pitchFamily="34" charset="0"/>
              </a:rPr>
              <a:t/>
            </a:r>
            <a:br>
              <a:rPr kumimoji="0" lang="en-CA" altLang="en-US" sz="1800" b="0" i="0" u="none" strike="noStrike" cap="none" normalizeH="0" baseline="0" dirty="0">
                <a:ln>
                  <a:noFill/>
                </a:ln>
                <a:solidFill>
                  <a:schemeClr val="tx1"/>
                </a:solidFill>
                <a:effectLst/>
                <a:latin typeface="Arial" panose="020B0604020202020204" pitchFamily="34" charset="0"/>
              </a:rPr>
            </a:b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sp>
        <p:nvSpPr>
          <p:cNvPr id="9" name="Rectangle 3"/>
          <p:cNvSpPr>
            <a:spLocks noChangeArrowheads="1"/>
          </p:cNvSpPr>
          <p:nvPr/>
        </p:nvSpPr>
        <p:spPr bwMode="auto">
          <a:xfrm>
            <a:off x="477614" y="5868914"/>
            <a:ext cx="8424101"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9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Targets </a:t>
            </a:r>
            <a:r>
              <a:rPr kumimoji="0" lang="en-CA" altLang="en-US" sz="9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are set by the Health Link and LHIN, and reflect the maturity of the Health Link (i.e., new Health Links have more modest targets to allow time to establish processes).</a:t>
            </a: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sp>
        <p:nvSpPr>
          <p:cNvPr id="12" name="Rectangle 3"/>
          <p:cNvSpPr>
            <a:spLocks noChangeArrowheads="1"/>
          </p:cNvSpPr>
          <p:nvPr/>
        </p:nvSpPr>
        <p:spPr bwMode="auto">
          <a:xfrm>
            <a:off x="477614" y="6055270"/>
            <a:ext cx="6356227"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CA" altLang="en-US" sz="900" i="1" dirty="0">
                <a:latin typeface="Calibri" panose="020F0502020204030204" pitchFamily="34" charset="0"/>
                <a:ea typeface="Calibri" panose="020F0502020204030204" pitchFamily="34" charset="0"/>
                <a:cs typeface="Times New Roman" panose="02020603050405020304" pitchFamily="18" charset="0"/>
              </a:rPr>
              <a:t>Data Source:  Health Quality Ontario’s Quality Improvement Reporting and Analysis Platform (QIRAP) – self-reported by Health Links</a:t>
            </a:r>
            <a:endParaRPr kumimoji="0" lang="en-CA" altLang="en-US" sz="1800" b="0" i="1" u="none" strike="noStrike" cap="none" normalizeH="0" baseline="0" dirty="0">
              <a:ln>
                <a:noFill/>
              </a:ln>
              <a:solidFill>
                <a:schemeClr val="tx1"/>
              </a:solidFill>
              <a:effectLst/>
              <a:latin typeface="Arial" panose="020B0604020202020204" pitchFamily="34" charset="0"/>
            </a:endParaRPr>
          </a:p>
        </p:txBody>
      </p:sp>
      <p:graphicFrame>
        <p:nvGraphicFramePr>
          <p:cNvPr id="7" name="Table 6"/>
          <p:cNvGraphicFramePr>
            <a:graphicFrameLocks noGrp="1"/>
          </p:cNvGraphicFramePr>
          <p:nvPr>
            <p:extLst>
              <p:ext uri="{D42A27DB-BD31-4B8C-83A1-F6EECF244321}">
                <p14:modId xmlns:p14="http://schemas.microsoft.com/office/powerpoint/2010/main" val="1154343110"/>
              </p:ext>
            </p:extLst>
          </p:nvPr>
        </p:nvGraphicFramePr>
        <p:xfrm>
          <a:off x="1360487" y="1167082"/>
          <a:ext cx="6647045" cy="4510926"/>
        </p:xfrm>
        <a:graphic>
          <a:graphicData uri="http://schemas.openxmlformats.org/drawingml/2006/table">
            <a:tbl>
              <a:tblPr firstRow="1" firstCol="1" bandRow="1"/>
              <a:tblGrid>
                <a:gridCol w="724219"/>
                <a:gridCol w="731228"/>
                <a:gridCol w="731228"/>
                <a:gridCol w="724219"/>
                <a:gridCol w="724219"/>
                <a:gridCol w="653549"/>
                <a:gridCol w="680999"/>
                <a:gridCol w="838692"/>
                <a:gridCol w="838692"/>
              </a:tblGrid>
              <a:tr h="208051">
                <a:tc gridSpan="8">
                  <a:txBody>
                    <a:bodyPr/>
                    <a:lstStyle/>
                    <a:p>
                      <a:pPr>
                        <a:lnSpc>
                          <a:spcPct val="115000"/>
                        </a:lnSpc>
                        <a:spcAft>
                          <a:spcPts val="0"/>
                        </a:spcAft>
                      </a:pPr>
                      <a:r>
                        <a:rPr lang="en-CA" sz="11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Quarterly and Cumulative Data from QI RAP (Self-reported by each Health Link)</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a:txBody>
                    <a:bodyPr/>
                    <a:lstStyle/>
                    <a:p>
                      <a:pPr>
                        <a:lnSpc>
                          <a:spcPct val="115000"/>
                        </a:lnSpc>
                      </a:pPr>
                      <a:endParaRPr lang="en-CA" sz="1100">
                        <a:effectLst/>
                        <a:latin typeface="Calibri" panose="020F0502020204030204" pitchFamily="34" charset="0"/>
                      </a:endParaRPr>
                    </a:p>
                  </a:txBody>
                  <a:tcPr marL="68580" marR="68580" marT="0" marB="0" anchor="b">
                    <a:lnL>
                      <a:noFill/>
                    </a:lnL>
                    <a:lnR>
                      <a:noFill/>
                    </a:lnR>
                    <a:lnT>
                      <a:noFill/>
                    </a:lnT>
                    <a:lnB>
                      <a:noFill/>
                    </a:lnB>
                  </a:tcPr>
                </a:tc>
              </a:tr>
              <a:tr h="318656">
                <a:tc rowSpan="3">
                  <a:txBody>
                    <a:bodyPr/>
                    <a:lstStyle/>
                    <a:p>
                      <a:pPr>
                        <a:lnSpc>
                          <a:spcPct val="115000"/>
                        </a:lnSpc>
                        <a:spcAft>
                          <a:spcPts val="0"/>
                        </a:spcAft>
                      </a:pPr>
                      <a:r>
                        <a:rPr lang="en-CA" sz="8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a:lnSpc>
                          <a:spcPct val="115000"/>
                        </a:lnSpc>
                        <a:spcAft>
                          <a:spcPts val="0"/>
                        </a:spcAft>
                      </a:pPr>
                      <a:r>
                        <a:rPr lang="en-CA" sz="8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gridSpan="3">
                  <a:txBody>
                    <a:bodyPr/>
                    <a:lstStyle/>
                    <a:p>
                      <a:pPr algn="ctr">
                        <a:lnSpc>
                          <a:spcPct val="115000"/>
                        </a:lnSpc>
                        <a:spcAft>
                          <a:spcPts val="0"/>
                        </a:spcAft>
                      </a:pPr>
                      <a:r>
                        <a:rPr lang="en-CA" sz="8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Coordinated Care Plans completed </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c hMerge="1">
                  <a:txBody>
                    <a:bodyPr/>
                    <a:lstStyle/>
                    <a:p>
                      <a:endParaRPr lang="en-CA"/>
                    </a:p>
                  </a:txBody>
                  <a:tcPr/>
                </a:tc>
                <a:tc gridSpan="3">
                  <a:txBody>
                    <a:bodyPr/>
                    <a:lstStyle/>
                    <a:p>
                      <a:pPr algn="ctr">
                        <a:lnSpc>
                          <a:spcPct val="115000"/>
                        </a:lnSpc>
                        <a:spcAft>
                          <a:spcPts val="0"/>
                        </a:spcAft>
                      </a:pPr>
                      <a:r>
                        <a:rPr lang="en-CA" sz="8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Patients with regular and timely access to a </a:t>
                      </a:r>
                      <a:br>
                        <a:rPr lang="en-CA" sz="8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br>
                      <a:r>
                        <a:rPr lang="en-CA" sz="8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Primary Care Provider</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c hMerge="1">
                  <a:txBody>
                    <a:bodyPr/>
                    <a:lstStyle/>
                    <a:p>
                      <a:endParaRPr lang="en-CA"/>
                    </a:p>
                  </a:txBody>
                  <a:tcPr/>
                </a:tc>
                <a:tc>
                  <a:txBody>
                    <a:bodyPr/>
                    <a:lstStyle/>
                    <a:p>
                      <a:pPr>
                        <a:lnSpc>
                          <a:spcPct val="115000"/>
                        </a:lnSpc>
                      </a:pPr>
                      <a:endParaRPr lang="en-CA" sz="11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r>
              <a:tr h="349493">
                <a:tc vMerge="1">
                  <a:txBody>
                    <a:bodyPr/>
                    <a:lstStyle/>
                    <a:p>
                      <a:endParaRPr lang="en-CA"/>
                    </a:p>
                  </a:txBody>
                  <a:tcPr/>
                </a:tc>
                <a:tc rowSpan="2">
                  <a:txBody>
                    <a:bodyPr/>
                    <a:lstStyle/>
                    <a:p>
                      <a:pPr algn="ctr">
                        <a:lnSpc>
                          <a:spcPct val="115000"/>
                        </a:lnSpc>
                        <a:spcAft>
                          <a:spcPts val="0"/>
                        </a:spcAft>
                      </a:pPr>
                      <a:r>
                        <a:rPr lang="en-CA" sz="8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LHIN Fiscal Quarterly Target</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rowSpan="2">
                  <a:txBody>
                    <a:bodyPr/>
                    <a:lstStyle/>
                    <a:p>
                      <a:pPr algn="ctr">
                        <a:lnSpc>
                          <a:spcPct val="115000"/>
                        </a:lnSpc>
                        <a:spcAft>
                          <a:spcPts val="0"/>
                        </a:spcAft>
                      </a:pPr>
                      <a:r>
                        <a:rPr lang="en-CA" sz="8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HL Reporting</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algn="ctr">
                        <a:lnSpc>
                          <a:spcPct val="115000"/>
                        </a:lnSpc>
                        <a:spcAft>
                          <a:spcPts val="0"/>
                        </a:spcAft>
                      </a:pPr>
                      <a:r>
                        <a:rPr lang="en-CA" sz="8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Q1</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algn="ctr">
                        <a:lnSpc>
                          <a:spcPct val="115000"/>
                        </a:lnSpc>
                        <a:spcAft>
                          <a:spcPts val="0"/>
                        </a:spcAft>
                      </a:pPr>
                      <a:r>
                        <a:rPr lang="en-CA" sz="8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Cumulative Total</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rowSpan="2">
                  <a:txBody>
                    <a:bodyPr/>
                    <a:lstStyle/>
                    <a:p>
                      <a:pPr algn="ctr">
                        <a:lnSpc>
                          <a:spcPct val="115000"/>
                        </a:lnSpc>
                        <a:spcAft>
                          <a:spcPts val="0"/>
                        </a:spcAft>
                      </a:pPr>
                      <a:r>
                        <a:rPr lang="en-CA" sz="8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HL Reporting</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algn="ctr">
                        <a:lnSpc>
                          <a:spcPct val="115000"/>
                        </a:lnSpc>
                        <a:spcAft>
                          <a:spcPts val="0"/>
                        </a:spcAft>
                      </a:pPr>
                      <a:r>
                        <a:rPr lang="en-CA" sz="8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Q1</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algn="ctr">
                        <a:lnSpc>
                          <a:spcPct val="115000"/>
                        </a:lnSpc>
                        <a:spcAft>
                          <a:spcPts val="0"/>
                        </a:spcAft>
                      </a:pPr>
                      <a:r>
                        <a:rPr lang="en-CA" sz="8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Cumulative Total</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a:lnSpc>
                          <a:spcPct val="115000"/>
                        </a:lnSpc>
                      </a:pPr>
                      <a:endParaRPr lang="en-CA" sz="11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r>
              <a:tr h="513961">
                <a:tc vMerge="1">
                  <a:txBody>
                    <a:bodyPr/>
                    <a:lstStyle/>
                    <a:p>
                      <a:endParaRPr lang="en-CA"/>
                    </a:p>
                  </a:txBody>
                  <a:tcPr/>
                </a:tc>
                <a:tc vMerge="1">
                  <a:txBody>
                    <a:bodyPr/>
                    <a:lstStyle/>
                    <a:p>
                      <a:endParaRPr lang="en-CA"/>
                    </a:p>
                  </a:txBody>
                  <a:tcPr/>
                </a:tc>
                <a:tc vMerge="1">
                  <a:txBody>
                    <a:bodyPr/>
                    <a:lstStyle/>
                    <a:p>
                      <a:endParaRPr lang="en-CA"/>
                    </a:p>
                  </a:txBody>
                  <a:tcPr/>
                </a:tc>
                <a:tc>
                  <a:txBody>
                    <a:bodyPr/>
                    <a:lstStyle/>
                    <a:p>
                      <a:pPr algn="ctr">
                        <a:lnSpc>
                          <a:spcPct val="115000"/>
                        </a:lnSpc>
                        <a:spcAft>
                          <a:spcPts val="0"/>
                        </a:spcAft>
                      </a:pPr>
                      <a:r>
                        <a:rPr lang="en-CA" sz="8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Actual </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algn="ctr">
                        <a:lnSpc>
                          <a:spcPct val="115000"/>
                        </a:lnSpc>
                        <a:spcAft>
                          <a:spcPts val="0"/>
                        </a:spcAft>
                      </a:pPr>
                      <a:r>
                        <a:rPr lang="en-CA" sz="8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Actual</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vMerge="1">
                  <a:txBody>
                    <a:bodyPr/>
                    <a:lstStyle/>
                    <a:p>
                      <a:endParaRPr lang="en-CA"/>
                    </a:p>
                  </a:txBody>
                  <a:tcPr/>
                </a:tc>
                <a:tc>
                  <a:txBody>
                    <a:bodyPr/>
                    <a:lstStyle/>
                    <a:p>
                      <a:pPr algn="ctr">
                        <a:lnSpc>
                          <a:spcPct val="115000"/>
                        </a:lnSpc>
                        <a:spcAft>
                          <a:spcPts val="0"/>
                        </a:spcAft>
                      </a:pPr>
                      <a:r>
                        <a:rPr lang="en-CA" sz="8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Actual</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algn="ctr">
                        <a:lnSpc>
                          <a:spcPct val="115000"/>
                        </a:lnSpc>
                        <a:spcAft>
                          <a:spcPts val="0"/>
                        </a:spcAft>
                      </a:pPr>
                      <a:r>
                        <a:rPr lang="en-CA" sz="8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Actual</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a:lnSpc>
                          <a:spcPct val="115000"/>
                        </a:lnSpc>
                      </a:pPr>
                      <a:endParaRPr lang="en-CA" sz="11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r>
              <a:tr h="208051">
                <a:tc>
                  <a:txBody>
                    <a:bodyPr/>
                    <a:lstStyle/>
                    <a:p>
                      <a:pP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ESC</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69</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304</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72</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195</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nSpc>
                          <a:spcPct val="115000"/>
                        </a:lnSpc>
                      </a:pPr>
                      <a:endParaRPr lang="en-CA" sz="11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r>
              <a:tr h="208051">
                <a:tc>
                  <a:txBody>
                    <a:bodyPr/>
                    <a:lstStyle/>
                    <a:p>
                      <a:pPr>
                        <a:lnSpc>
                          <a:spcPct val="115000"/>
                        </a:lnSpc>
                        <a:spcAft>
                          <a:spcPts val="0"/>
                        </a:spcAft>
                      </a:pPr>
                      <a:r>
                        <a:rPr lang="en-CA"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SW</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169</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168</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441</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132</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3,248</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nSpc>
                          <a:spcPct val="115000"/>
                        </a:lnSpc>
                      </a:pPr>
                      <a:endParaRPr lang="en-CA" sz="11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r>
              <a:tr h="208051">
                <a:tc>
                  <a:txBody>
                    <a:bodyPr/>
                    <a:lstStyle/>
                    <a:p>
                      <a:pPr>
                        <a:lnSpc>
                          <a:spcPct val="115000"/>
                        </a:lnSpc>
                        <a:spcAft>
                          <a:spcPts val="0"/>
                        </a:spcAft>
                      </a:pPr>
                      <a:r>
                        <a:rPr lang="en-CA"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WW</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221</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2,724</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221</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3,111</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nSpc>
                          <a:spcPct val="115000"/>
                        </a:lnSpc>
                      </a:pPr>
                      <a:endParaRPr lang="en-CA" sz="11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r>
              <a:tr h="208051">
                <a:tc>
                  <a:txBody>
                    <a:bodyPr/>
                    <a:lstStyle/>
                    <a:p>
                      <a:pPr>
                        <a:lnSpc>
                          <a:spcPct val="115000"/>
                        </a:lnSpc>
                        <a:spcAft>
                          <a:spcPts val="0"/>
                        </a:spcAft>
                      </a:pPr>
                      <a:r>
                        <a:rPr lang="en-CA"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HNHB</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145</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1,125</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142</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2,105</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nSpc>
                          <a:spcPct val="115000"/>
                        </a:lnSpc>
                      </a:pPr>
                      <a:endParaRPr lang="en-CA" sz="11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r>
              <a:tr h="208051">
                <a:tc>
                  <a:txBody>
                    <a:bodyPr/>
                    <a:lstStyle/>
                    <a:p>
                      <a:pP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CW</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783</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4,278</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783</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5,351</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nSpc>
                          <a:spcPct val="115000"/>
                        </a:lnSpc>
                      </a:pPr>
                      <a:endParaRPr lang="en-CA" sz="11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r>
              <a:tr h="208051">
                <a:tc>
                  <a:txBody>
                    <a:bodyPr/>
                    <a:lstStyle/>
                    <a:p>
                      <a:pP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MH</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161</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589</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153</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589</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nSpc>
                          <a:spcPct val="115000"/>
                        </a:lnSpc>
                      </a:pPr>
                      <a:endParaRPr lang="en-CA" sz="11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r>
              <a:tr h="208051">
                <a:tc>
                  <a:txBody>
                    <a:bodyPr/>
                    <a:lstStyle/>
                    <a:p>
                      <a:pPr>
                        <a:lnSpc>
                          <a:spcPct val="115000"/>
                        </a:lnSpc>
                        <a:spcAft>
                          <a:spcPts val="0"/>
                        </a:spcAft>
                      </a:pPr>
                      <a:r>
                        <a:rPr lang="en-CA"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TC</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1,132</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783</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5,399</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743</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10,650</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nSpc>
                          <a:spcPct val="115000"/>
                        </a:lnSpc>
                      </a:pPr>
                      <a:endParaRPr lang="en-CA" sz="11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r>
              <a:tr h="208051">
                <a:tc>
                  <a:txBody>
                    <a:bodyPr/>
                    <a:lstStyle/>
                    <a:p>
                      <a:pP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245</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1,378</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245</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1,574</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nSpc>
                          <a:spcPct val="115000"/>
                        </a:lnSpc>
                      </a:pPr>
                      <a:endParaRPr lang="en-CA" sz="11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r>
              <a:tr h="208051">
                <a:tc>
                  <a:txBody>
                    <a:bodyPr/>
                    <a:lstStyle/>
                    <a:p>
                      <a:pP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CE</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416</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1,671</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410</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2,260</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nSpc>
                          <a:spcPct val="115000"/>
                        </a:lnSpc>
                      </a:pPr>
                      <a:endParaRPr lang="en-CA" sz="11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r>
              <a:tr h="208051">
                <a:tc>
                  <a:txBody>
                    <a:bodyPr/>
                    <a:lstStyle/>
                    <a:p>
                      <a:pP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SE</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465</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317</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2,678</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309</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2,602</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nSpc>
                          <a:spcPct val="115000"/>
                        </a:lnSpc>
                      </a:pPr>
                      <a:endParaRPr lang="en-CA" sz="11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r>
              <a:tr h="208051">
                <a:tc>
                  <a:txBody>
                    <a:bodyPr/>
                    <a:lstStyle/>
                    <a:p>
                      <a:pPr>
                        <a:lnSpc>
                          <a:spcPct val="115000"/>
                        </a:lnSpc>
                        <a:spcAft>
                          <a:spcPts val="0"/>
                        </a:spcAft>
                      </a:pPr>
                      <a:r>
                        <a:rPr lang="en-CA" sz="105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Champlain</a:t>
                      </a:r>
                      <a:endParaRPr lang="en-CA"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180</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105</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472</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a:t>
                      </a:r>
                      <a:endParaRPr lang="en-C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426</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nSpc>
                          <a:spcPct val="115000"/>
                        </a:lnSpc>
                      </a:pPr>
                      <a:endParaRPr lang="en-CA" sz="11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r>
              <a:tr h="208051">
                <a:tc>
                  <a:txBody>
                    <a:bodyPr/>
                    <a:lstStyle/>
                    <a:p>
                      <a:pP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NSM</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166</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245</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1,141</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232</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1,012</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nSpc>
                          <a:spcPct val="115000"/>
                        </a:lnSpc>
                      </a:pPr>
                      <a:endParaRPr lang="en-CA" sz="11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r>
              <a:tr h="208051">
                <a:tc>
                  <a:txBody>
                    <a:bodyPr/>
                    <a:lstStyle/>
                    <a:p>
                      <a:pP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NE</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99</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355</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101</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315</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nSpc>
                          <a:spcPct val="115000"/>
                        </a:lnSpc>
                      </a:pPr>
                      <a:endParaRPr lang="en-CA" sz="11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r>
              <a:tr h="208051">
                <a:tc>
                  <a:txBody>
                    <a:bodyPr/>
                    <a:lstStyle/>
                    <a:p>
                      <a:pP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NW</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25</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152</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25</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176</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nSpc>
                          <a:spcPct val="115000"/>
                        </a:lnSpc>
                      </a:pPr>
                      <a:endParaRPr lang="en-CA" sz="11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r>
              <a:tr h="208051">
                <a:tc>
                  <a:txBody>
                    <a:bodyPr/>
                    <a:lstStyle/>
                    <a:p>
                      <a:pP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Total</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smtClean="0">
                          <a:effectLst/>
                          <a:latin typeface="Calibri" panose="020F0502020204030204" pitchFamily="34" charset="0"/>
                          <a:ea typeface="Calibri" panose="020F0502020204030204" pitchFamily="34" charset="0"/>
                          <a:cs typeface="Times New Roman" panose="02020603050405020304" pitchFamily="18" charset="0"/>
                        </a:rPr>
                        <a:t>2,112</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78 of 100</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3,782</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22,707</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0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76 </a:t>
                      </a:r>
                      <a:r>
                        <a:rPr lang="en-CA"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of 100</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3,668</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33,614</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nSpc>
                          <a:spcPct val="115000"/>
                        </a:lnSpc>
                      </a:pPr>
                      <a:endParaRPr lang="en-CA" sz="1100" dirty="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r>
            </a:tbl>
          </a:graphicData>
        </a:graphic>
      </p:graphicFrame>
    </p:spTree>
    <p:extLst>
      <p:ext uri="{BB962C8B-B14F-4D97-AF65-F5344CB8AC3E}">
        <p14:creationId xmlns:p14="http://schemas.microsoft.com/office/powerpoint/2010/main" val="31579347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Content Placeholder 1"/>
          <p:cNvSpPr>
            <a:spLocks noGrp="1"/>
          </p:cNvSpPr>
          <p:nvPr>
            <p:ph idx="1"/>
          </p:nvPr>
        </p:nvSpPr>
        <p:spPr>
          <a:xfrm>
            <a:off x="5148263" y="2852738"/>
            <a:ext cx="2952750" cy="576262"/>
          </a:xfrm>
        </p:spPr>
        <p:txBody>
          <a:bodyPr>
            <a:normAutofit fontScale="70000" lnSpcReduction="20000"/>
          </a:bodyPr>
          <a:lstStyle/>
          <a:p>
            <a:pPr marL="0" indent="0" eaLnBrk="1" hangingPunct="1"/>
            <a:r>
              <a:rPr lang="en-US" altLang="en-US" dirty="0">
                <a:latin typeface="Helvetica Neue Medium" charset="0"/>
              </a:rPr>
              <a:t>Susan.Taylor@hqontario.ca</a:t>
            </a:r>
          </a:p>
          <a:p>
            <a:pPr marL="0" indent="0" eaLnBrk="1" hangingPunct="1"/>
            <a:r>
              <a:rPr lang="en-US" altLang="en-US" dirty="0">
                <a:latin typeface="Helvetica Neue Medium" charset="0"/>
              </a:rPr>
              <a:t>www.HQOntario.ca</a:t>
            </a:r>
          </a:p>
          <a:p>
            <a:pPr marL="0" indent="0" eaLnBrk="1" hangingPunct="1"/>
            <a:endParaRPr lang="en-US" altLang="en-US" dirty="0">
              <a:latin typeface="Helvetica Neue Medium" charset="0"/>
            </a:endParaRPr>
          </a:p>
        </p:txBody>
      </p:sp>
      <p:sp>
        <p:nvSpPr>
          <p:cNvPr id="35842" name="Content Placeholder 1"/>
          <p:cNvSpPr txBox="1">
            <a:spLocks/>
          </p:cNvSpPr>
          <p:nvPr/>
        </p:nvSpPr>
        <p:spPr bwMode="auto">
          <a:xfrm>
            <a:off x="4859338" y="3581400"/>
            <a:ext cx="295275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r" defTabSz="457200" eaLnBrk="1" hangingPunct="1">
              <a:spcBef>
                <a:spcPct val="20000"/>
              </a:spcBef>
              <a:buFont typeface="Arial" panose="020B0604020202020204" pitchFamily="34" charset="0"/>
              <a:buNone/>
            </a:pPr>
            <a:r>
              <a:rPr lang="en-US" altLang="en-US" sz="1900" u="none" dirty="0">
                <a:solidFill>
                  <a:srgbClr val="00788A"/>
                </a:solidFill>
                <a:latin typeface="Helvetica Neue Medium" charset="0"/>
              </a:rPr>
              <a:t>FOLLOW@HQOntario</a:t>
            </a:r>
          </a:p>
          <a:p>
            <a:pPr algn="r" defTabSz="457200" eaLnBrk="1" hangingPunct="1">
              <a:spcBef>
                <a:spcPct val="20000"/>
              </a:spcBef>
              <a:buFont typeface="Arial" panose="020B0604020202020204" pitchFamily="34" charset="0"/>
              <a:buNone/>
            </a:pPr>
            <a:endParaRPr lang="en-US" altLang="en-US" sz="2400" dirty="0">
              <a:solidFill>
                <a:srgbClr val="00788A"/>
              </a:solidFill>
              <a:latin typeface="Helvetica Neue Medium" charset="0"/>
            </a:endParaRPr>
          </a:p>
        </p:txBody>
      </p:sp>
      <p:pic>
        <p:nvPicPr>
          <p:cNvPr id="35843" name="Picture 4" descr="Twitter_logo_blue.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10500" y="3683000"/>
            <a:ext cx="217488"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21954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6183" y="1833051"/>
            <a:ext cx="8229600" cy="2467100"/>
          </a:xfrm>
        </p:spPr>
        <p:txBody>
          <a:bodyPr/>
          <a:lstStyle/>
          <a:p>
            <a:r>
              <a:rPr lang="en-US" i="1" dirty="0"/>
              <a:t>Health Links: </a:t>
            </a:r>
            <a:r>
              <a:rPr lang="en-US" b="0" i="1" dirty="0"/>
              <a:t/>
            </a:r>
            <a:br>
              <a:rPr lang="en-US" b="0" i="1" dirty="0"/>
            </a:br>
            <a:r>
              <a:rPr lang="en-US" b="0" i="1" dirty="0"/>
              <a:t>Improving integrated care for patients with multiple conditions </a:t>
            </a:r>
            <a:br>
              <a:rPr lang="en-US" b="0" i="1" dirty="0"/>
            </a:br>
            <a:r>
              <a:rPr lang="en-US" b="0" i="1" dirty="0"/>
              <a:t>and complex needs</a:t>
            </a:r>
          </a:p>
        </p:txBody>
      </p:sp>
      <p:sp>
        <p:nvSpPr>
          <p:cNvPr id="4" name="Footer Placeholder 3"/>
          <p:cNvSpPr>
            <a:spLocks noGrp="1"/>
          </p:cNvSpPr>
          <p:nvPr>
            <p:ph type="ftr" sz="quarter" idx="10"/>
          </p:nvPr>
        </p:nvSpPr>
        <p:spPr/>
        <p:txBody>
          <a:body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28846441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750" y="0"/>
            <a:ext cx="8229600" cy="812757"/>
          </a:xfrm>
        </p:spPr>
        <p:txBody>
          <a:bodyPr/>
          <a:lstStyle/>
          <a:p>
            <a:r>
              <a:rPr lang="en-US" sz="2800" dirty="0" smtClean="0"/>
              <a:t>Supporting the Advanced Health </a:t>
            </a:r>
            <a:r>
              <a:rPr lang="en-US" sz="2800" dirty="0"/>
              <a:t>Links Model</a:t>
            </a:r>
          </a:p>
        </p:txBody>
      </p:sp>
      <p:sp>
        <p:nvSpPr>
          <p:cNvPr id="5" name="Footer Placeholder 4"/>
          <p:cNvSpPr>
            <a:spLocks noGrp="1"/>
          </p:cNvSpPr>
          <p:nvPr>
            <p:ph type="ftr" sz="quarter" idx="10"/>
          </p:nvPr>
        </p:nvSpPr>
        <p:spPr/>
        <p:txBody>
          <a:bodyPr/>
          <a:lstStyle/>
          <a:p>
            <a:pPr>
              <a:defRPr/>
            </a:pPr>
            <a:r>
              <a:rPr lang="en-US" dirty="0">
                <a:solidFill>
                  <a:srgbClr val="FFFFFF"/>
                </a:solidFill>
              </a:rPr>
              <a:t>www.HQOntario.ca</a:t>
            </a:r>
            <a:endParaRPr lang="en-CA" dirty="0">
              <a:solidFill>
                <a:srgbClr val="FFFFFF"/>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3868355489"/>
              </p:ext>
            </p:extLst>
          </p:nvPr>
        </p:nvGraphicFramePr>
        <p:xfrm>
          <a:off x="169280" y="673767"/>
          <a:ext cx="8815388" cy="5468112"/>
        </p:xfrm>
        <a:graphic>
          <a:graphicData uri="http://schemas.openxmlformats.org/drawingml/2006/table">
            <a:tbl>
              <a:tblPr firstRow="1" bandRow="1">
                <a:tableStyleId>{5C22544A-7EE6-4342-B048-85BDC9FD1C3A}</a:tableStyleId>
              </a:tblPr>
              <a:tblGrid>
                <a:gridCol w="3672408">
                  <a:extLst>
                    <a:ext uri="{9D8B030D-6E8A-4147-A177-3AD203B41FA5}">
                      <a16:colId xmlns="" xmlns:a16="http://schemas.microsoft.com/office/drawing/2014/main" val="20000"/>
                    </a:ext>
                  </a:extLst>
                </a:gridCol>
                <a:gridCol w="5142980">
                  <a:extLst>
                    <a:ext uri="{9D8B030D-6E8A-4147-A177-3AD203B41FA5}">
                      <a16:colId xmlns="" xmlns:a16="http://schemas.microsoft.com/office/drawing/2014/main" val="20001"/>
                    </a:ext>
                  </a:extLst>
                </a:gridCol>
              </a:tblGrid>
              <a:tr h="582773">
                <a:tc gridSpan="2">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2000" b="1" kern="0" dirty="0" smtClean="0">
                          <a:solidFill>
                            <a:schemeClr val="bg1"/>
                          </a:solidFill>
                        </a:rPr>
                        <a:t>Health Links</a:t>
                      </a:r>
                    </a:p>
                    <a:p>
                      <a:pPr marL="0" marR="0" indent="0" algn="ctr" defTabSz="914400" rtl="0" eaLnBrk="1" fontAlgn="auto" latinLnBrk="0" hangingPunct="1">
                        <a:lnSpc>
                          <a:spcPct val="120000"/>
                        </a:lnSpc>
                        <a:spcBef>
                          <a:spcPts val="0"/>
                        </a:spcBef>
                        <a:spcAft>
                          <a:spcPts val="0"/>
                        </a:spcAft>
                        <a:buClrTx/>
                        <a:buSzTx/>
                        <a:buFontTx/>
                        <a:buNone/>
                        <a:tabLst/>
                        <a:defRPr/>
                      </a:pPr>
                      <a:r>
                        <a:rPr lang="en-CA" sz="1800" b="0" i="1" kern="0" dirty="0" smtClean="0">
                          <a:solidFill>
                            <a:schemeClr val="bg1"/>
                          </a:solidFill>
                        </a:rPr>
                        <a:t>Improving integrated care for patients with multiple conditions and complex needs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99908"/>
                    </a:solidFill>
                  </a:tcPr>
                </a:tc>
                <a:tc hMerge="1">
                  <a:txBody>
                    <a:bodyPr/>
                    <a:lstStyle/>
                    <a:p>
                      <a:pPr marL="0" marR="0" indent="0" algn="ctr" defTabSz="914400" rtl="0" eaLnBrk="1" fontAlgn="auto" latinLnBrk="0" hangingPunct="1">
                        <a:lnSpc>
                          <a:spcPct val="120000"/>
                        </a:lnSpc>
                        <a:spcBef>
                          <a:spcPts val="0"/>
                        </a:spcBef>
                        <a:spcAft>
                          <a:spcPts val="0"/>
                        </a:spcAft>
                        <a:buClrTx/>
                        <a:buSzTx/>
                        <a:buFontTx/>
                        <a:buNone/>
                        <a:tabLst/>
                        <a:defRPr/>
                      </a:pPr>
                      <a:endParaRPr lang="en-CA" sz="20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r>
              <a:tr h="409276">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2000" b="1" dirty="0">
                          <a:solidFill>
                            <a:schemeClr val="bg1"/>
                          </a:solidFill>
                        </a:rPr>
                        <a:t>MOHLTC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2000" b="1" dirty="0">
                          <a:solidFill>
                            <a:schemeClr val="bg1"/>
                          </a:solidFill>
                        </a:rPr>
                        <a:t>LHIN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extLst>
                  <a:ext uri="{0D108BD9-81ED-4DB2-BD59-A6C34878D82A}">
                    <a16:rowId xmlns="" xmlns:a16="http://schemas.microsoft.com/office/drawing/2014/main" val="10000"/>
                  </a:ext>
                </a:extLst>
              </a:tr>
              <a:tr h="2314667">
                <a:tc>
                  <a:txBody>
                    <a:bodyPr/>
                    <a:lstStyle/>
                    <a:p>
                      <a:pPr marL="285750" indent="-285750">
                        <a:lnSpc>
                          <a:spcPct val="120000"/>
                        </a:lnSpc>
                        <a:buFont typeface="Arial" panose="020B0604020202020204" pitchFamily="34" charset="0"/>
                        <a:buChar char="•"/>
                      </a:pPr>
                      <a:r>
                        <a:rPr lang="en-CA" sz="1400" dirty="0"/>
                        <a:t>Sets the </a:t>
                      </a:r>
                      <a:r>
                        <a:rPr lang="en-CA" sz="1400" b="1" dirty="0"/>
                        <a:t>strategic direction </a:t>
                      </a:r>
                      <a:r>
                        <a:rPr lang="en-CA" sz="1400" dirty="0"/>
                        <a:t>for Health Links </a:t>
                      </a:r>
                    </a:p>
                    <a:p>
                      <a:pPr marL="285750" indent="-285750">
                        <a:lnSpc>
                          <a:spcPct val="120000"/>
                        </a:lnSpc>
                        <a:buFont typeface="Arial" panose="020B0604020202020204" pitchFamily="34" charset="0"/>
                        <a:buChar char="•"/>
                      </a:pPr>
                      <a:r>
                        <a:rPr lang="en-CA" sz="1400" dirty="0"/>
                        <a:t>Provides overall funding to the LHINs </a:t>
                      </a:r>
                    </a:p>
                    <a:p>
                      <a:pPr marL="285750" indent="-285750">
                        <a:lnSpc>
                          <a:spcPct val="120000"/>
                        </a:lnSpc>
                        <a:buFont typeface="Arial" panose="020B0604020202020204" pitchFamily="34" charset="0"/>
                        <a:buChar char="•"/>
                      </a:pPr>
                      <a:r>
                        <a:rPr lang="en-CA" sz="1400" dirty="0"/>
                        <a:t>Oversees the overall </a:t>
                      </a:r>
                      <a:r>
                        <a:rPr lang="en-CA" sz="1400" b="1" dirty="0"/>
                        <a:t>performance </a:t>
                      </a:r>
                      <a:r>
                        <a:rPr lang="en-CA" sz="1400" dirty="0"/>
                        <a:t>of the Health Links initiative to guide strategy </a:t>
                      </a:r>
                    </a:p>
                    <a:p>
                      <a:pPr marL="285750" indent="-285750">
                        <a:lnSpc>
                          <a:spcPct val="120000"/>
                        </a:lnSpc>
                        <a:buFont typeface="Arial" panose="020B0604020202020204" pitchFamily="34" charset="0"/>
                        <a:buChar char="•"/>
                      </a:pPr>
                      <a:r>
                        <a:rPr lang="en-CA" sz="1400" dirty="0"/>
                        <a:t>Facilitates </a:t>
                      </a:r>
                      <a:r>
                        <a:rPr lang="en-CA" sz="1400" b="1" dirty="0"/>
                        <a:t>operational success </a:t>
                      </a:r>
                      <a:r>
                        <a:rPr lang="en-CA" sz="1400" dirty="0"/>
                        <a:t>by implementing provincial level tools and supports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nSpc>
                          <a:spcPct val="120000"/>
                        </a:lnSpc>
                        <a:buFont typeface="Arial" panose="020B0604020202020204" pitchFamily="34" charset="0"/>
                        <a:buChar char="•"/>
                      </a:pPr>
                      <a:r>
                        <a:rPr lang="en-CA" sz="1400" dirty="0"/>
                        <a:t>Sets </a:t>
                      </a:r>
                      <a:r>
                        <a:rPr lang="en-CA" sz="1400" b="1" dirty="0"/>
                        <a:t>regional priorities </a:t>
                      </a:r>
                      <a:r>
                        <a:rPr lang="en-CA" sz="1400" dirty="0"/>
                        <a:t>for Health Links and ensure alignment with provincial priorities </a:t>
                      </a:r>
                    </a:p>
                    <a:p>
                      <a:pPr marL="285750" indent="-285750">
                        <a:lnSpc>
                          <a:spcPct val="120000"/>
                        </a:lnSpc>
                        <a:buFont typeface="Arial" panose="020B0604020202020204" pitchFamily="34" charset="0"/>
                        <a:buChar char="•"/>
                      </a:pPr>
                      <a:r>
                        <a:rPr lang="en-CA" sz="1400" b="1" dirty="0"/>
                        <a:t>Funds</a:t>
                      </a:r>
                      <a:r>
                        <a:rPr lang="en-CA" sz="1400" dirty="0"/>
                        <a:t> Health Links in accordance with priorities </a:t>
                      </a:r>
                    </a:p>
                    <a:p>
                      <a:pPr marL="285750" indent="-285750">
                        <a:lnSpc>
                          <a:spcPct val="120000"/>
                        </a:lnSpc>
                        <a:buFont typeface="Arial" panose="020B0604020202020204" pitchFamily="34" charset="0"/>
                        <a:buChar char="•"/>
                      </a:pPr>
                      <a:r>
                        <a:rPr lang="en-CA" sz="1400" dirty="0"/>
                        <a:t>Maintains </a:t>
                      </a:r>
                      <a:r>
                        <a:rPr lang="en-CA" sz="1400" b="1" dirty="0"/>
                        <a:t>overall accountability </a:t>
                      </a:r>
                      <a:r>
                        <a:rPr lang="en-CA" sz="1400" dirty="0"/>
                        <a:t>for Health Links performance, LHIN by LHIN </a:t>
                      </a:r>
                    </a:p>
                    <a:p>
                      <a:pPr marL="285750" indent="-285750">
                        <a:lnSpc>
                          <a:spcPct val="120000"/>
                        </a:lnSpc>
                        <a:buFont typeface="Arial" panose="020B0604020202020204" pitchFamily="34" charset="0"/>
                        <a:buChar char="•"/>
                      </a:pPr>
                      <a:r>
                        <a:rPr lang="en-CA" sz="1400" dirty="0"/>
                        <a:t>Drives operations through implementation of plans and support for adoption of provincial tools </a:t>
                      </a:r>
                    </a:p>
                    <a:p>
                      <a:pPr marL="285750" indent="-285750">
                        <a:lnSpc>
                          <a:spcPct val="120000"/>
                        </a:lnSpc>
                        <a:buFont typeface="Arial" panose="020B0604020202020204" pitchFamily="34" charset="0"/>
                        <a:buChar char="•"/>
                      </a:pPr>
                      <a:r>
                        <a:rPr lang="en-CA" sz="1400" dirty="0"/>
                        <a:t>Identifies and </a:t>
                      </a:r>
                      <a:r>
                        <a:rPr lang="en-CA" sz="1400" b="1" dirty="0"/>
                        <a:t>implements</a:t>
                      </a:r>
                      <a:r>
                        <a:rPr lang="en-CA" sz="1400" dirty="0"/>
                        <a:t> regional supports and tools as required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1"/>
                  </a:ext>
                </a:extLst>
              </a:tr>
              <a:tr h="409276">
                <a:tc gridSpan="2">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2000" b="1" kern="0" dirty="0">
                          <a:solidFill>
                            <a:schemeClr val="bg1"/>
                          </a:solidFill>
                        </a:rPr>
                        <a:t>Health Quality Ontario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c hMerge="1">
                  <a:txBody>
                    <a:bodyPr/>
                    <a:lstStyle/>
                    <a:p>
                      <a:endParaRPr lang="en-CA" dirty="0"/>
                    </a:p>
                  </a:txBody>
                  <a:tcPr/>
                </a:tc>
                <a:extLst>
                  <a:ext uri="{0D108BD9-81ED-4DB2-BD59-A6C34878D82A}">
                    <a16:rowId xmlns="" xmlns:a16="http://schemas.microsoft.com/office/drawing/2014/main" val="10002"/>
                  </a:ext>
                </a:extLst>
              </a:tr>
              <a:tr h="1302430">
                <a:tc gridSpan="2">
                  <a:txBody>
                    <a:bodyPr/>
                    <a:lstStyle/>
                    <a:p>
                      <a:pPr marL="285750" indent="-285750">
                        <a:lnSpc>
                          <a:spcPct val="120000"/>
                        </a:lnSpc>
                        <a:buFont typeface="Arial" panose="020B0604020202020204" pitchFamily="34" charset="0"/>
                        <a:buChar char="•"/>
                      </a:pPr>
                      <a:r>
                        <a:rPr lang="en-US" sz="1400" dirty="0"/>
                        <a:t>Support data collection, timely reports and analysis</a:t>
                      </a:r>
                    </a:p>
                    <a:p>
                      <a:pPr marL="285750" indent="-285750">
                        <a:lnSpc>
                          <a:spcPct val="120000"/>
                        </a:lnSpc>
                        <a:buFont typeface="Arial" panose="020B0604020202020204" pitchFamily="34" charset="0"/>
                        <a:buChar char="•"/>
                      </a:pPr>
                      <a:r>
                        <a:rPr lang="en-US" sz="1400" dirty="0"/>
                        <a:t>Lead systematic identification of emerging innovations and best practices </a:t>
                      </a:r>
                    </a:p>
                    <a:p>
                      <a:pPr marL="285750" indent="-285750">
                        <a:lnSpc>
                          <a:spcPct val="120000"/>
                        </a:lnSpc>
                        <a:buFont typeface="Arial" panose="020B0604020202020204" pitchFamily="34" charset="0"/>
                        <a:buChar char="•"/>
                      </a:pPr>
                      <a:r>
                        <a:rPr lang="en-CA" sz="1400" dirty="0"/>
                        <a:t>Increase rate of progress through standardization of best practices across all Health Links</a:t>
                      </a:r>
                    </a:p>
                    <a:p>
                      <a:pPr marL="285750" indent="-285750">
                        <a:lnSpc>
                          <a:spcPct val="120000"/>
                        </a:lnSpc>
                        <a:buFont typeface="Arial" panose="020B0604020202020204" pitchFamily="34" charset="0"/>
                        <a:buChar char="•"/>
                      </a:pPr>
                      <a:r>
                        <a:rPr lang="en-CA" sz="1400" dirty="0">
                          <a:cs typeface="ＭＳ Ｐゴシック" charset="-128"/>
                        </a:rPr>
                        <a:t>Support inter-Health Link sharing of lessons learned on regional or pan-provincial basis </a:t>
                      </a:r>
                    </a:p>
                    <a:p>
                      <a:pPr marL="285750" indent="-285750">
                        <a:lnSpc>
                          <a:spcPct val="120000"/>
                        </a:lnSpc>
                        <a:buFont typeface="Arial" panose="020B0604020202020204" pitchFamily="34" charset="0"/>
                        <a:buChar char="•"/>
                      </a:pPr>
                      <a:r>
                        <a:rPr lang="en-CA" sz="1400" dirty="0">
                          <a:cs typeface="ＭＳ Ｐゴシック" charset="-128"/>
                        </a:rPr>
                        <a:t>Connect LHIN </a:t>
                      </a:r>
                      <a:r>
                        <a:rPr lang="en-CA" sz="1400" dirty="0" smtClean="0">
                          <a:cs typeface="ＭＳ Ｐゴシック" charset="-128"/>
                        </a:rPr>
                        <a:t>Health Link </a:t>
                      </a:r>
                      <a:r>
                        <a:rPr lang="en-CA" sz="1400" dirty="0">
                          <a:cs typeface="ＭＳ Ｐゴシック" charset="-128"/>
                        </a:rPr>
                        <a:t>Leads with other relevant provincial quality initiatives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CA" dirty="0"/>
                    </a:p>
                  </a:txBody>
                  <a:tcPr/>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val="28025863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a:noFill/>
        </p:spPr>
        <p:txBody>
          <a:bodyPr/>
          <a:lstStyle/>
          <a:p>
            <a:r>
              <a:rPr lang="en-CA" dirty="0"/>
              <a:t>Getting </a:t>
            </a:r>
            <a:r>
              <a:rPr lang="en-CA" dirty="0" smtClean="0"/>
              <a:t>Started—Q1 </a:t>
            </a:r>
            <a:r>
              <a:rPr lang="en-CA" dirty="0"/>
              <a:t>Update</a:t>
            </a:r>
          </a:p>
        </p:txBody>
      </p:sp>
      <p:sp>
        <p:nvSpPr>
          <p:cNvPr id="17" name="Text Placeholder 16"/>
          <p:cNvSpPr>
            <a:spLocks noGrp="1"/>
          </p:cNvSpPr>
          <p:nvPr>
            <p:ph type="body" sz="quarter" idx="3"/>
          </p:nvPr>
        </p:nvSpPr>
        <p:spPr>
          <a:xfrm>
            <a:off x="457200" y="1389281"/>
            <a:ext cx="8382000" cy="402059"/>
          </a:xfrm>
          <a:solidFill>
            <a:srgbClr val="00788A"/>
          </a:solidFill>
        </p:spPr>
        <p:txBody>
          <a:bodyPr/>
          <a:lstStyle/>
          <a:p>
            <a:pPr algn="ctr"/>
            <a:r>
              <a:rPr lang="en-CA" sz="1600" dirty="0">
                <a:solidFill>
                  <a:schemeClr val="bg1"/>
                </a:solidFill>
              </a:rPr>
              <a:t>Health Links progressing from planning to recruiting patients</a:t>
            </a:r>
          </a:p>
        </p:txBody>
      </p:sp>
      <p:sp>
        <p:nvSpPr>
          <p:cNvPr id="4" name="Footer Placeholder 3"/>
          <p:cNvSpPr>
            <a:spLocks noGrp="1"/>
          </p:cNvSpPr>
          <p:nvPr>
            <p:ph type="ftr" sz="quarter" idx="10"/>
          </p:nvPr>
        </p:nvSpPr>
        <p:spPr/>
        <p:txBody>
          <a:bodyPr/>
          <a:lstStyle/>
          <a:p>
            <a:pPr>
              <a:defRPr/>
            </a:pPr>
            <a:r>
              <a:rPr lang="en-US" dirty="0"/>
              <a:t>www.HQOntario.ca</a:t>
            </a:r>
            <a:endParaRPr lang="en-CA" dirty="0"/>
          </a:p>
        </p:txBody>
      </p:sp>
      <p:sp>
        <p:nvSpPr>
          <p:cNvPr id="19" name="Content Placeholder 15"/>
          <p:cNvSpPr>
            <a:spLocks noGrp="1"/>
          </p:cNvSpPr>
          <p:nvPr>
            <p:ph sz="half" idx="2"/>
          </p:nvPr>
        </p:nvSpPr>
        <p:spPr>
          <a:xfrm>
            <a:off x="5689600" y="1967198"/>
            <a:ext cx="3149601" cy="3910279"/>
          </a:xfrm>
        </p:spPr>
        <p:txBody>
          <a:bodyPr/>
          <a:lstStyle/>
          <a:p>
            <a:r>
              <a:rPr lang="en-CA" sz="1600" b="1" dirty="0" smtClean="0">
                <a:solidFill>
                  <a:srgbClr val="00788A"/>
                </a:solidFill>
              </a:rPr>
              <a:t>100 Health </a:t>
            </a:r>
            <a:r>
              <a:rPr lang="en-CA" sz="1600" b="1" dirty="0">
                <a:solidFill>
                  <a:srgbClr val="00788A"/>
                </a:solidFill>
              </a:rPr>
              <a:t>Links </a:t>
            </a:r>
            <a:r>
              <a:rPr lang="en-CA" sz="1600" dirty="0" smtClean="0"/>
              <a:t>are planned in order to expand coverage to include all geographic areas</a:t>
            </a:r>
            <a:endParaRPr lang="en-CA" sz="1600" dirty="0"/>
          </a:p>
          <a:p>
            <a:r>
              <a:rPr lang="en-CA" sz="1600" b="1" dirty="0" smtClean="0">
                <a:solidFill>
                  <a:srgbClr val="00788A"/>
                </a:solidFill>
              </a:rPr>
              <a:t>79 </a:t>
            </a:r>
            <a:r>
              <a:rPr lang="en-CA" sz="1600" b="1" dirty="0">
                <a:solidFill>
                  <a:srgbClr val="00788A"/>
                </a:solidFill>
              </a:rPr>
              <a:t>of </a:t>
            </a:r>
            <a:r>
              <a:rPr lang="en-CA" sz="1600" b="1" dirty="0" smtClean="0">
                <a:solidFill>
                  <a:srgbClr val="00788A"/>
                </a:solidFill>
              </a:rPr>
              <a:t>100 </a:t>
            </a:r>
            <a:r>
              <a:rPr lang="en-CA" sz="1600" dirty="0"/>
              <a:t>Health Links were actively recruiting patients by the end of </a:t>
            </a:r>
            <a:r>
              <a:rPr lang="en-CA" sz="1600" dirty="0" smtClean="0"/>
              <a:t>Q1; The </a:t>
            </a:r>
            <a:r>
              <a:rPr lang="en-CA" sz="1600" dirty="0"/>
              <a:t>remaining Health Links continued with their </a:t>
            </a:r>
            <a:r>
              <a:rPr lang="en-CA" sz="1600" dirty="0" smtClean="0"/>
              <a:t>planning</a:t>
            </a:r>
            <a:endParaRPr lang="en-CA" sz="1600" dirty="0"/>
          </a:p>
        </p:txBody>
      </p:sp>
      <p:sp>
        <p:nvSpPr>
          <p:cNvPr id="9" name="Rectangle 3"/>
          <p:cNvSpPr>
            <a:spLocks noChangeArrowheads="1"/>
          </p:cNvSpPr>
          <p:nvPr/>
        </p:nvSpPr>
        <p:spPr bwMode="auto">
          <a:xfrm>
            <a:off x="174686" y="5819323"/>
            <a:ext cx="6356227"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CA" altLang="en-US" sz="900" i="1" dirty="0">
                <a:latin typeface="Calibri" panose="020F0502020204030204" pitchFamily="34" charset="0"/>
                <a:ea typeface="Calibri" panose="020F0502020204030204" pitchFamily="34" charset="0"/>
                <a:cs typeface="Times New Roman" panose="02020603050405020304" pitchFamily="18" charset="0"/>
              </a:rPr>
              <a:t>Data Source:  Health Quality Ontario’s Quality Improvement Reporting and Analysis Platform (QIRAP) – self-reported by Health Links</a:t>
            </a:r>
            <a:endParaRPr kumimoji="0" lang="en-CA" altLang="en-US" sz="1800" b="0" i="1" u="none" strike="noStrike" cap="none" normalizeH="0" baseline="0" dirty="0">
              <a:ln>
                <a:noFill/>
              </a:ln>
              <a:solidFill>
                <a:schemeClr val="tx1"/>
              </a:solidFill>
              <a:effectLst/>
              <a:latin typeface="Arial" panose="020B0604020202020204" pitchFamily="34" charset="0"/>
            </a:endParaRPr>
          </a:p>
        </p:txBody>
      </p:sp>
      <p:graphicFrame>
        <p:nvGraphicFramePr>
          <p:cNvPr id="8" name="Chart 7">
            <a:extLst>
              <a:ext uri="{FF2B5EF4-FFF2-40B4-BE49-F238E27FC236}">
                <a16:creationId xmlns:lc="http://schemas.openxmlformats.org/drawingml/2006/lockedCanvas" xmlns="" xmlns:a16="http://schemas.microsoft.com/office/drawing/2014/main" xmlns:xdr="http://schemas.openxmlformats.org/drawingml/2006/spreadsheetDrawing" id="{00000000-0008-0000-0400-000004000000}"/>
              </a:ext>
            </a:extLst>
          </p:cNvPr>
          <p:cNvGraphicFramePr>
            <a:graphicFrameLocks/>
          </p:cNvGraphicFramePr>
          <p:nvPr>
            <p:extLst>
              <p:ext uri="{D42A27DB-BD31-4B8C-83A1-F6EECF244321}">
                <p14:modId xmlns:p14="http://schemas.microsoft.com/office/powerpoint/2010/main" val="3132624363"/>
              </p:ext>
            </p:extLst>
          </p:nvPr>
        </p:nvGraphicFramePr>
        <p:xfrm>
          <a:off x="144065" y="2149499"/>
          <a:ext cx="6134815" cy="338262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507488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4914" cy="706437"/>
          </a:xfrm>
        </p:spPr>
        <p:txBody>
          <a:bodyPr/>
          <a:lstStyle/>
          <a:p>
            <a:r>
              <a:rPr lang="en-CA" dirty="0" smtClean="0"/>
              <a:t>Health Links at a Glance – Q1 Update</a:t>
            </a:r>
            <a:endParaRPr lang="en-CA" dirty="0"/>
          </a:p>
        </p:txBody>
      </p:sp>
      <p:sp>
        <p:nvSpPr>
          <p:cNvPr id="4" name="Footer Placeholder 3"/>
          <p:cNvSpPr>
            <a:spLocks noGrp="1"/>
          </p:cNvSpPr>
          <p:nvPr>
            <p:ph type="ftr" sz="quarter" idx="10"/>
          </p:nvPr>
        </p:nvSpPr>
        <p:spPr/>
        <p:txBody>
          <a:bodyPr/>
          <a:lstStyle/>
          <a:p>
            <a:pPr>
              <a:defRPr/>
            </a:pPr>
            <a:r>
              <a:rPr lang="en-US" smtClean="0">
                <a:solidFill>
                  <a:srgbClr val="FFFFFF"/>
                </a:solidFill>
              </a:rPr>
              <a:t>www.HQOntario.ca</a:t>
            </a:r>
            <a:endParaRPr lang="en-CA" dirty="0">
              <a:solidFill>
                <a:srgbClr val="FFFFFF"/>
              </a:solidFill>
            </a:endParaRPr>
          </a:p>
        </p:txBody>
      </p:sp>
      <p:sp>
        <p:nvSpPr>
          <p:cNvPr id="9" name="Rectangle 8"/>
          <p:cNvSpPr/>
          <p:nvPr/>
        </p:nvSpPr>
        <p:spPr>
          <a:xfrm>
            <a:off x="370571" y="5458841"/>
            <a:ext cx="8128535" cy="941796"/>
          </a:xfrm>
          <a:prstGeom prst="rect">
            <a:avLst/>
          </a:prstGeom>
        </p:spPr>
        <p:txBody>
          <a:bodyPr wrap="square">
            <a:spAutoFit/>
          </a:bodyPr>
          <a:lstStyle/>
          <a:p>
            <a:pPr>
              <a:lnSpc>
                <a:spcPct val="115000"/>
              </a:lnSpc>
              <a:spcAft>
                <a:spcPts val="0"/>
              </a:spcAft>
            </a:pPr>
            <a:r>
              <a:rPr lang="en-CA" sz="1200" b="1" i="1" dirty="0" smtClean="0">
                <a:latin typeface="Calibri" panose="020F0502020204030204" pitchFamily="34" charset="0"/>
                <a:ea typeface="MS Gothic" panose="020B0609070205080204" pitchFamily="49" charset="-128"/>
                <a:cs typeface="Times New Roman" panose="02020603050405020304" pitchFamily="18" charset="0"/>
              </a:rPr>
              <a:t>*Note</a:t>
            </a:r>
            <a:r>
              <a:rPr lang="en-CA" sz="1200" b="1" i="1" dirty="0">
                <a:latin typeface="Calibri" panose="020F0502020204030204" pitchFamily="34" charset="0"/>
                <a:ea typeface="MS Gothic" panose="020B0609070205080204" pitchFamily="49" charset="-128"/>
                <a:cs typeface="Times New Roman" panose="02020603050405020304" pitchFamily="18" charset="0"/>
              </a:rPr>
              <a:t>: </a:t>
            </a:r>
            <a:r>
              <a:rPr lang="en-CA" sz="1200" b="1" i="1" dirty="0" smtClean="0">
                <a:latin typeface="Calibri" panose="020F0502020204030204" pitchFamily="34" charset="0"/>
                <a:ea typeface="MS Gothic" panose="020B0609070205080204" pitchFamily="49" charset="-128"/>
                <a:cs typeface="Times New Roman" panose="02020603050405020304" pitchFamily="18" charset="0"/>
              </a:rPr>
              <a:t>This </a:t>
            </a:r>
            <a:r>
              <a:rPr lang="en-CA" sz="1200" b="1" i="1" dirty="0">
                <a:latin typeface="Calibri" panose="020F0502020204030204" pitchFamily="34" charset="0"/>
                <a:ea typeface="MS Gothic" panose="020B0609070205080204" pitchFamily="49" charset="-128"/>
                <a:cs typeface="Times New Roman" panose="02020603050405020304" pitchFamily="18" charset="0"/>
              </a:rPr>
              <a:t>number was adjusted in Q1: </a:t>
            </a:r>
            <a:r>
              <a:rPr lang="en-CA" sz="1200" b="1" i="1" dirty="0" smtClean="0">
                <a:latin typeface="Calibri" panose="020F0502020204030204" pitchFamily="34" charset="0"/>
                <a:ea typeface="MS Gothic" panose="020B0609070205080204" pitchFamily="49" charset="-128"/>
                <a:cs typeface="Times New Roman" panose="02020603050405020304" pitchFamily="18" charset="0"/>
              </a:rPr>
              <a:t>CCPs </a:t>
            </a:r>
            <a:r>
              <a:rPr lang="en-CA" sz="1200" b="1" i="1" dirty="0">
                <a:latin typeface="Calibri" panose="020F0502020204030204" pitchFamily="34" charset="0"/>
                <a:ea typeface="MS Gothic" panose="020B0609070205080204" pitchFamily="49" charset="-128"/>
                <a:cs typeface="Times New Roman" panose="02020603050405020304" pitchFamily="18" charset="0"/>
              </a:rPr>
              <a:t>previously recorded as </a:t>
            </a:r>
            <a:r>
              <a:rPr lang="en-CA" sz="1200" b="1" i="1" dirty="0" smtClean="0">
                <a:latin typeface="Calibri" panose="020F0502020204030204" pitchFamily="34" charset="0"/>
                <a:ea typeface="MS Gothic" panose="020B0609070205080204" pitchFamily="49" charset="-128"/>
                <a:cs typeface="Times New Roman" panose="02020603050405020304" pitchFamily="18" charset="0"/>
              </a:rPr>
              <a:t>4,622</a:t>
            </a:r>
            <a:r>
              <a:rPr lang="en-CA" sz="1200" b="1" i="1" dirty="0">
                <a:latin typeface="Calibri" panose="020F0502020204030204" pitchFamily="34" charset="0"/>
                <a:ea typeface="MS Gothic" panose="020B0609070205080204" pitchFamily="49" charset="-128"/>
                <a:cs typeface="Times New Roman" panose="02020603050405020304" pitchFamily="18" charset="0"/>
              </a:rPr>
              <a:t>;</a:t>
            </a:r>
            <a:r>
              <a:rPr lang="en-CA" sz="1200" b="1" i="1" dirty="0" smtClean="0">
                <a:latin typeface="Calibri" panose="020F0502020204030204" pitchFamily="34" charset="0"/>
                <a:ea typeface="MS Gothic" panose="020B0609070205080204" pitchFamily="49" charset="-128"/>
                <a:cs typeface="Times New Roman" panose="02020603050405020304" pitchFamily="18" charset="0"/>
              </a:rPr>
              <a:t> </a:t>
            </a:r>
            <a:r>
              <a:rPr lang="en-CA" sz="1200" b="1" i="1" dirty="0">
                <a:latin typeface="Calibri" panose="020F0502020204030204" pitchFamily="34" charset="0"/>
                <a:ea typeface="MS Gothic" panose="020B0609070205080204" pitchFamily="49" charset="-128"/>
                <a:cs typeface="Times New Roman" panose="02020603050405020304" pitchFamily="18" charset="0"/>
              </a:rPr>
              <a:t>PCP previously recorded as </a:t>
            </a:r>
            <a:r>
              <a:rPr lang="en-CA" sz="1200" b="1" i="1" dirty="0" smtClean="0">
                <a:latin typeface="Calibri" panose="020F0502020204030204" pitchFamily="34" charset="0"/>
                <a:ea typeface="MS Gothic" panose="020B0609070205080204" pitchFamily="49" charset="-128"/>
                <a:cs typeface="Times New Roman" panose="02020603050405020304" pitchFamily="18" charset="0"/>
              </a:rPr>
              <a:t>5,713</a:t>
            </a:r>
            <a:r>
              <a:rPr lang="en-CA" sz="1200" b="1" i="1" dirty="0">
                <a:latin typeface="Calibri" panose="020F0502020204030204" pitchFamily="34" charset="0"/>
                <a:ea typeface="MS Gothic" panose="020B0609070205080204" pitchFamily="49" charset="-128"/>
                <a:cs typeface="Times New Roman" panose="02020603050405020304" pitchFamily="18" charset="0"/>
              </a:rPr>
              <a:t>. </a:t>
            </a:r>
            <a:r>
              <a:rPr lang="en-CA" sz="1200" b="1" i="1" dirty="0" smtClean="0">
                <a:latin typeface="Calibri" panose="020F0502020204030204" pitchFamily="34" charset="0"/>
                <a:ea typeface="MS Gothic" panose="020B0609070205080204" pitchFamily="49" charset="-128"/>
                <a:cs typeface="Times New Roman" panose="02020603050405020304" pitchFamily="18" charset="0"/>
              </a:rPr>
              <a:t>Adjusted </a:t>
            </a:r>
            <a:r>
              <a:rPr lang="en-CA" sz="1200" b="1" i="1" dirty="0">
                <a:latin typeface="Calibri" panose="020F0502020204030204" pitchFamily="34" charset="0"/>
                <a:ea typeface="MS Gothic" panose="020B0609070205080204" pitchFamily="49" charset="-128"/>
                <a:cs typeface="Times New Roman" panose="02020603050405020304" pitchFamily="18" charset="0"/>
              </a:rPr>
              <a:t>due to error corrections</a:t>
            </a:r>
            <a:r>
              <a:rPr lang="en-CA" sz="1200" b="1" i="1" dirty="0" smtClean="0">
                <a:latin typeface="Calibri" panose="020F0502020204030204" pitchFamily="34" charset="0"/>
                <a:ea typeface="MS Gothic" panose="020B0609070205080204" pitchFamily="49" charset="-128"/>
                <a:cs typeface="Times New Roman" panose="02020603050405020304" pitchFamily="18" charset="0"/>
              </a:rPr>
              <a:t>.</a:t>
            </a:r>
          </a:p>
          <a:p>
            <a:pPr>
              <a:lnSpc>
                <a:spcPct val="115000"/>
              </a:lnSpc>
              <a:spcAft>
                <a:spcPts val="0"/>
              </a:spcAft>
            </a:pPr>
            <a:r>
              <a:rPr lang="en-CA" sz="1200" b="1" i="1" dirty="0">
                <a:latin typeface="Calibri" panose="020F0502020204030204" pitchFamily="34" charset="0"/>
                <a:ea typeface="MS Gothic" panose="020B0609070205080204" pitchFamily="49" charset="-128"/>
                <a:cs typeface="Times New Roman" panose="02020603050405020304" pitchFamily="18" charset="0"/>
              </a:rPr>
              <a:t>**Note: This number was adjusted to reflect updated information from the ESC LHIN</a:t>
            </a:r>
            <a:endParaRPr lang="en-CA" sz="1200" dirty="0"/>
          </a:p>
          <a:p>
            <a:pPr>
              <a:lnSpc>
                <a:spcPct val="115000"/>
              </a:lnSpc>
              <a:spcAft>
                <a:spcPts val="0"/>
              </a:spcAft>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1364359141"/>
              </p:ext>
            </p:extLst>
          </p:nvPr>
        </p:nvGraphicFramePr>
        <p:xfrm>
          <a:off x="653142" y="1384664"/>
          <a:ext cx="7680961" cy="3879668"/>
        </p:xfrm>
        <a:graphic>
          <a:graphicData uri="http://schemas.openxmlformats.org/drawingml/2006/table">
            <a:tbl>
              <a:tblPr firstRow="1" firstCol="1" bandRow="1"/>
              <a:tblGrid>
                <a:gridCol w="1136469"/>
                <a:gridCol w="2091300"/>
                <a:gridCol w="2226596"/>
                <a:gridCol w="2226596"/>
              </a:tblGrid>
              <a:tr h="1145489">
                <a:tc>
                  <a:txBody>
                    <a:bodyPr/>
                    <a:lstStyle/>
                    <a:p>
                      <a:pPr marL="0" marR="0" algn="ctr">
                        <a:lnSpc>
                          <a:spcPct val="115000"/>
                        </a:lnSpc>
                        <a:spcBef>
                          <a:spcPts val="0"/>
                        </a:spcBef>
                        <a:spcAft>
                          <a:spcPts val="0"/>
                        </a:spcAft>
                      </a:pPr>
                      <a:r>
                        <a:rPr lang="en-CA" sz="11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en-CA" sz="16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Number of </a:t>
                      </a:r>
                      <a:endParaRPr lang="en-CA"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CA" sz="16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HLs actively recruiting patients</a:t>
                      </a:r>
                      <a:endParaRPr lang="en-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en-CA" sz="16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Number of </a:t>
                      </a:r>
                      <a:endParaRPr lang="en-CA"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CA" sz="16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Coordinated Care Plans (CCPs) completed</a:t>
                      </a:r>
                      <a:endParaRPr lang="en-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en-CA" sz="16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Number of </a:t>
                      </a:r>
                      <a:endParaRPr lang="en-CA"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CA" sz="16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patients connected to a</a:t>
                      </a:r>
                      <a:endParaRPr lang="en-CA"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CA" sz="16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Primary Care Provider (PCP)</a:t>
                      </a:r>
                      <a:endParaRPr lang="en-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r>
              <a:tr h="1041353">
                <a:tc>
                  <a:txBody>
                    <a:bodyPr/>
                    <a:lstStyle/>
                    <a:p>
                      <a:pPr marL="0" marR="0" algn="ctr">
                        <a:lnSpc>
                          <a:spcPct val="115000"/>
                        </a:lnSpc>
                        <a:spcBef>
                          <a:spcPts val="0"/>
                        </a:spcBef>
                        <a:spcAft>
                          <a:spcPts val="0"/>
                        </a:spcAft>
                      </a:pPr>
                      <a:r>
                        <a:rPr lang="en-CA" sz="1500" b="1" dirty="0">
                          <a:effectLst/>
                          <a:latin typeface="Calibri" panose="020F0502020204030204" pitchFamily="34" charset="0"/>
                          <a:ea typeface="Calibri" panose="020F0502020204030204" pitchFamily="34" charset="0"/>
                          <a:cs typeface="Times New Roman" panose="02020603050405020304" pitchFamily="18" charset="0"/>
                        </a:rPr>
                        <a:t>2015-16 Q4</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500" dirty="0">
                          <a:effectLst/>
                          <a:latin typeface="Calibri" panose="020F0502020204030204" pitchFamily="34" charset="0"/>
                          <a:ea typeface="Calibri" panose="020F0502020204030204" pitchFamily="34" charset="0"/>
                          <a:cs typeface="Times New Roman" panose="02020603050405020304" pitchFamily="18" charset="0"/>
                        </a:rPr>
                        <a:t>80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500" dirty="0">
                          <a:effectLst/>
                          <a:latin typeface="Calibri" panose="020F0502020204030204" pitchFamily="34" charset="0"/>
                          <a:ea typeface="Calibri" panose="020F0502020204030204" pitchFamily="34" charset="0"/>
                          <a:cs typeface="Times New Roman" panose="02020603050405020304" pitchFamily="18" charset="0"/>
                        </a:rPr>
                        <a:t>4,549*</a:t>
                      </a:r>
                    </a:p>
                    <a:p>
                      <a:pPr marL="0" marR="0" algn="ctr">
                        <a:lnSpc>
                          <a:spcPct val="115000"/>
                        </a:lnSpc>
                        <a:spcBef>
                          <a:spcPts val="0"/>
                        </a:spcBef>
                        <a:spcAft>
                          <a:spcPts val="0"/>
                        </a:spcAft>
                      </a:pPr>
                      <a:r>
                        <a:rPr lang="en-CA" sz="1500" dirty="0">
                          <a:effectLst/>
                          <a:latin typeface="Calibri" panose="020F0502020204030204" pitchFamily="34" charset="0"/>
                          <a:ea typeface="Calibri" panose="020F0502020204030204" pitchFamily="34" charset="0"/>
                          <a:cs typeface="Times New Roman" panose="02020603050405020304" pitchFamily="18" charset="0"/>
                        </a:rPr>
                        <a:t>(reported by 76 of 80 Health Links)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500" dirty="0">
                          <a:effectLst/>
                          <a:latin typeface="Calibri" panose="020F0502020204030204" pitchFamily="34" charset="0"/>
                          <a:ea typeface="Calibri" panose="020F0502020204030204" pitchFamily="34" charset="0"/>
                          <a:cs typeface="Times New Roman" panose="02020603050405020304" pitchFamily="18" charset="0"/>
                        </a:rPr>
                        <a:t>5,711</a:t>
                      </a:r>
                      <a:r>
                        <a:rPr lang="en-CA" sz="1500" dirty="0" smtClean="0">
                          <a:effectLst/>
                          <a:latin typeface="Calibri" panose="020F0502020204030204" pitchFamily="34" charset="0"/>
                          <a:ea typeface="Calibri" panose="020F0502020204030204" pitchFamily="34" charset="0"/>
                          <a:cs typeface="Times New Roman" panose="02020603050405020304" pitchFamily="18" charset="0"/>
                        </a:rPr>
                        <a:t>*</a:t>
                      </a:r>
                    </a:p>
                    <a:p>
                      <a:pPr marL="0" marR="0" algn="ctr">
                        <a:lnSpc>
                          <a:spcPct val="115000"/>
                        </a:lnSpc>
                        <a:spcBef>
                          <a:spcPts val="0"/>
                        </a:spcBef>
                        <a:spcAft>
                          <a:spcPts val="0"/>
                        </a:spcAft>
                      </a:pPr>
                      <a:r>
                        <a:rPr lang="en-CA" sz="1500" dirty="0" smtClean="0">
                          <a:effectLst/>
                          <a:latin typeface="Calibri" panose="020F0502020204030204" pitchFamily="34" charset="0"/>
                          <a:ea typeface="Calibri" panose="020F0502020204030204" pitchFamily="34" charset="0"/>
                          <a:cs typeface="Times New Roman" panose="02020603050405020304" pitchFamily="18" charset="0"/>
                        </a:rPr>
                        <a:t>(</a:t>
                      </a:r>
                      <a:r>
                        <a:rPr lang="en-CA" sz="1500" dirty="0">
                          <a:effectLst/>
                          <a:latin typeface="Calibri" panose="020F0502020204030204" pitchFamily="34" charset="0"/>
                          <a:ea typeface="Calibri" panose="020F0502020204030204" pitchFamily="34" charset="0"/>
                          <a:cs typeface="Times New Roman" panose="02020603050405020304" pitchFamily="18" charset="0"/>
                        </a:rPr>
                        <a:t>reported by 72 of 80 Health Links)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6413">
                <a:tc>
                  <a:txBody>
                    <a:bodyPr/>
                    <a:lstStyle/>
                    <a:p>
                      <a:pPr marL="0" marR="0" algn="ctr">
                        <a:lnSpc>
                          <a:spcPct val="115000"/>
                        </a:lnSpc>
                        <a:spcBef>
                          <a:spcPts val="0"/>
                        </a:spcBef>
                        <a:spcAft>
                          <a:spcPts val="0"/>
                        </a:spcAft>
                      </a:pPr>
                      <a:r>
                        <a:rPr lang="en-CA" sz="1500" b="1">
                          <a:effectLst/>
                          <a:latin typeface="Calibri" panose="020F0502020204030204" pitchFamily="34" charset="0"/>
                          <a:ea typeface="Calibri" panose="020F0502020204030204" pitchFamily="34" charset="0"/>
                          <a:cs typeface="Times New Roman" panose="02020603050405020304" pitchFamily="18" charset="0"/>
                        </a:rPr>
                        <a:t>2016-17 Q1</a:t>
                      </a:r>
                      <a:endParaRPr lang="en-CA" sz="15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500" dirty="0" smtClean="0">
                          <a:effectLst/>
                          <a:latin typeface="Calibri" panose="020F0502020204030204" pitchFamily="34" charset="0"/>
                          <a:ea typeface="Calibri" panose="020F0502020204030204" pitchFamily="34" charset="0"/>
                          <a:cs typeface="Times New Roman" panose="02020603050405020304" pitchFamily="18" charset="0"/>
                        </a:rPr>
                        <a:t>79**</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500">
                          <a:effectLst/>
                          <a:latin typeface="Calibri" panose="020F0502020204030204" pitchFamily="34" charset="0"/>
                          <a:ea typeface="Calibri" panose="020F0502020204030204" pitchFamily="34" charset="0"/>
                          <a:cs typeface="Times New Roman" panose="02020603050405020304" pitchFamily="18" charset="0"/>
                        </a:rPr>
                        <a:t>3,782</a:t>
                      </a:r>
                    </a:p>
                    <a:p>
                      <a:pPr marL="0" marR="0" algn="ctr">
                        <a:lnSpc>
                          <a:spcPct val="115000"/>
                        </a:lnSpc>
                        <a:spcBef>
                          <a:spcPts val="0"/>
                        </a:spcBef>
                        <a:spcAft>
                          <a:spcPts val="0"/>
                        </a:spcAft>
                      </a:pPr>
                      <a:r>
                        <a:rPr lang="en-CA" sz="1500">
                          <a:effectLst/>
                          <a:latin typeface="Calibri" panose="020F0502020204030204" pitchFamily="34" charset="0"/>
                          <a:ea typeface="Calibri" panose="020F0502020204030204" pitchFamily="34" charset="0"/>
                          <a:cs typeface="Times New Roman" panose="02020603050405020304" pitchFamily="18" charset="0"/>
                        </a:rPr>
                        <a:t>(reported by 78 of 80 Health Links)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500" dirty="0" smtClean="0">
                          <a:effectLst/>
                          <a:latin typeface="Calibri" panose="020F0502020204030204" pitchFamily="34" charset="0"/>
                          <a:ea typeface="Calibri" panose="020F0502020204030204" pitchFamily="34" charset="0"/>
                          <a:cs typeface="Times New Roman" panose="02020603050405020304" pitchFamily="18" charset="0"/>
                        </a:rPr>
                        <a:t>3,668</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CA" sz="1500" dirty="0">
                          <a:effectLst/>
                          <a:latin typeface="Calibri" panose="020F0502020204030204" pitchFamily="34" charset="0"/>
                          <a:ea typeface="Calibri" panose="020F0502020204030204" pitchFamily="34" charset="0"/>
                          <a:cs typeface="Times New Roman" panose="02020603050405020304" pitchFamily="18" charset="0"/>
                        </a:rPr>
                        <a:t>(reported by 76 of 80 Health Links)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6413">
                <a:tc>
                  <a:txBody>
                    <a:bodyPr/>
                    <a:lstStyle/>
                    <a:p>
                      <a:pPr marL="0" marR="0" algn="ctr">
                        <a:lnSpc>
                          <a:spcPct val="115000"/>
                        </a:lnSpc>
                        <a:spcBef>
                          <a:spcPts val="0"/>
                        </a:spcBef>
                        <a:spcAft>
                          <a:spcPts val="0"/>
                        </a:spcAft>
                      </a:pPr>
                      <a:r>
                        <a:rPr lang="en-CA" sz="1500" b="1">
                          <a:effectLst/>
                          <a:latin typeface="Calibri" panose="020F0502020204030204" pitchFamily="34" charset="0"/>
                          <a:ea typeface="Calibri" panose="020F0502020204030204" pitchFamily="34" charset="0"/>
                          <a:cs typeface="Times New Roman" panose="02020603050405020304" pitchFamily="18" charset="0"/>
                        </a:rPr>
                        <a:t>Cumulative total to date</a:t>
                      </a:r>
                      <a:endParaRPr lang="en-CA" sz="15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500" dirty="0" smtClean="0">
                          <a:effectLst/>
                          <a:latin typeface="Calibri" panose="020F0502020204030204" pitchFamily="34" charset="0"/>
                          <a:ea typeface="Calibri" panose="020F0502020204030204" pitchFamily="34" charset="0"/>
                          <a:cs typeface="Times New Roman" panose="02020603050405020304" pitchFamily="18" charset="0"/>
                        </a:rPr>
                        <a:t>79**</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500" dirty="0">
                          <a:effectLst/>
                          <a:latin typeface="Calibri" panose="020F0502020204030204" pitchFamily="34" charset="0"/>
                          <a:ea typeface="Calibri" panose="020F0502020204030204" pitchFamily="34" charset="0"/>
                          <a:cs typeface="Times New Roman" panose="02020603050405020304" pitchFamily="18" charset="0"/>
                        </a:rPr>
                        <a:t>22,707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500" dirty="0" smtClean="0">
                          <a:effectLst/>
                          <a:latin typeface="Calibri" panose="020F0502020204030204" pitchFamily="34" charset="0"/>
                          <a:ea typeface="Calibri" panose="020F0502020204030204" pitchFamily="34" charset="0"/>
                          <a:cs typeface="Times New Roman" panose="02020603050405020304" pitchFamily="18" charset="0"/>
                        </a:rPr>
                        <a:t>33,614</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0327630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dirty="0">
                <a:solidFill>
                  <a:srgbClr val="FFFFFF"/>
                </a:solidFill>
              </a:rPr>
              <a:t>www.HQOntario.ca</a:t>
            </a:r>
            <a:endParaRPr lang="en-CA" dirty="0">
              <a:solidFill>
                <a:srgbClr val="FFFFFF"/>
              </a:solidFill>
            </a:endParaRPr>
          </a:p>
        </p:txBody>
      </p:sp>
      <p:sp>
        <p:nvSpPr>
          <p:cNvPr id="8" name="Title 7"/>
          <p:cNvSpPr>
            <a:spLocks noGrp="1"/>
          </p:cNvSpPr>
          <p:nvPr>
            <p:ph type="title"/>
          </p:nvPr>
        </p:nvSpPr>
        <p:spPr/>
        <p:txBody>
          <a:bodyPr/>
          <a:lstStyle/>
          <a:p>
            <a:r>
              <a:rPr lang="en-CA" dirty="0" smtClean="0"/>
              <a:t>Rob’s Story</a:t>
            </a:r>
            <a:endParaRPr lang="en-CA" dirty="0"/>
          </a:p>
        </p:txBody>
      </p:sp>
      <p:sp>
        <p:nvSpPr>
          <p:cNvPr id="2" name="Content Placeholder 1"/>
          <p:cNvSpPr>
            <a:spLocks noGrp="1"/>
          </p:cNvSpPr>
          <p:nvPr>
            <p:ph idx="1"/>
          </p:nvPr>
        </p:nvSpPr>
        <p:spPr>
          <a:xfrm>
            <a:off x="539750" y="967611"/>
            <a:ext cx="8229600" cy="4322762"/>
          </a:xfrm>
        </p:spPr>
        <p:txBody>
          <a:bodyPr/>
          <a:lstStyle/>
          <a:p>
            <a:pPr marL="0" indent="0">
              <a:buNone/>
            </a:pPr>
            <a:r>
              <a:rPr lang="en-CA" b="1" dirty="0" smtClean="0">
                <a:solidFill>
                  <a:srgbClr val="00A0AF"/>
                </a:solidFill>
              </a:rPr>
              <a:t>About Rob:</a:t>
            </a:r>
          </a:p>
          <a:p>
            <a:pPr>
              <a:buClrTx/>
            </a:pPr>
            <a:r>
              <a:rPr lang="en-CA" sz="2100" dirty="0" smtClean="0"/>
              <a:t>54 years old, developmentally delayed, history of hypertension, high cholesterol, diabetes, and multiple heart attacks</a:t>
            </a:r>
          </a:p>
          <a:p>
            <a:pPr>
              <a:buClrTx/>
            </a:pPr>
            <a:r>
              <a:rPr lang="en-CA" sz="2100" dirty="0" smtClean="0"/>
              <a:t>Difficulty self-managing his health and medication</a:t>
            </a:r>
          </a:p>
          <a:p>
            <a:pPr>
              <a:buClrTx/>
            </a:pPr>
            <a:r>
              <a:rPr lang="en-CA" sz="2100" dirty="0" smtClean="0"/>
              <a:t>Has lived alone since his mother passed away</a:t>
            </a:r>
          </a:p>
          <a:p>
            <a:pPr marL="0" indent="0">
              <a:buClrTx/>
              <a:buNone/>
            </a:pPr>
            <a:endParaRPr lang="en-CA" sz="1000" dirty="0" smtClean="0"/>
          </a:p>
          <a:p>
            <a:pPr>
              <a:buClrTx/>
            </a:pPr>
            <a:r>
              <a:rPr lang="en-CA" sz="2100" dirty="0" smtClean="0"/>
              <a:t>In a three month period (July </a:t>
            </a:r>
            <a:r>
              <a:rPr lang="en-CA" sz="2100" dirty="0"/>
              <a:t>21 </a:t>
            </a:r>
            <a:r>
              <a:rPr lang="en-CA" sz="2100" dirty="0" smtClean="0"/>
              <a:t>to October </a:t>
            </a:r>
            <a:r>
              <a:rPr lang="en-CA" sz="2100" dirty="0"/>
              <a:t>24, </a:t>
            </a:r>
            <a:r>
              <a:rPr lang="en-CA" sz="2100" dirty="0" smtClean="0"/>
              <a:t>2014), </a:t>
            </a:r>
            <a:r>
              <a:rPr lang="en-CA" sz="2100" dirty="0"/>
              <a:t>Rob made 16 visits to the Emergency </a:t>
            </a:r>
            <a:r>
              <a:rPr lang="en-CA" sz="2100" dirty="0" smtClean="0"/>
              <a:t>Department, </a:t>
            </a:r>
            <a:r>
              <a:rPr lang="en-CA" sz="2100" dirty="0"/>
              <a:t>resulting in 6 </a:t>
            </a:r>
            <a:r>
              <a:rPr lang="en-CA" sz="2100" dirty="0" smtClean="0"/>
              <a:t>admissions</a:t>
            </a:r>
          </a:p>
          <a:p>
            <a:pPr>
              <a:buClrTx/>
            </a:pPr>
            <a:r>
              <a:rPr lang="en-CA" sz="2100" dirty="0" smtClean="0"/>
              <a:t>His </a:t>
            </a:r>
            <a:r>
              <a:rPr lang="en-CA" sz="2100" dirty="0"/>
              <a:t>last admission was from October 25, 2014 to March 23, 2015 (13 acute days + 137 alternate level of care days</a:t>
            </a:r>
            <a:r>
              <a:rPr lang="en-CA" sz="2100" dirty="0" smtClean="0"/>
              <a:t>)</a:t>
            </a:r>
          </a:p>
          <a:p>
            <a:pPr marL="0" indent="0">
              <a:buClrTx/>
              <a:buNone/>
            </a:pPr>
            <a:endParaRPr lang="en-CA" sz="1000" dirty="0" smtClean="0"/>
          </a:p>
          <a:p>
            <a:pPr>
              <a:buClrTx/>
            </a:pPr>
            <a:r>
              <a:rPr lang="en-CA" sz="2100" dirty="0"/>
              <a:t>Rob was referred to Developmental Supports Ontario (DSO) and the Hamilton West Health Link in March 2015, and a Coordinated Care Plan was </a:t>
            </a:r>
            <a:r>
              <a:rPr lang="en-CA" sz="2100" dirty="0" smtClean="0"/>
              <a:t>initiated</a:t>
            </a:r>
            <a:endParaRPr lang="en-CA" sz="2100" dirty="0"/>
          </a:p>
        </p:txBody>
      </p:sp>
    </p:spTree>
    <p:extLst>
      <p:ext uri="{BB962C8B-B14F-4D97-AF65-F5344CB8AC3E}">
        <p14:creationId xmlns:p14="http://schemas.microsoft.com/office/powerpoint/2010/main" val="11189816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dirty="0">
                <a:solidFill>
                  <a:srgbClr val="FFFFFF"/>
                </a:solidFill>
              </a:rPr>
              <a:t>www.HQOntario.ca</a:t>
            </a:r>
            <a:endParaRPr lang="en-CA" dirty="0">
              <a:solidFill>
                <a:srgbClr val="FFFFFF"/>
              </a:solidFill>
            </a:endParaRPr>
          </a:p>
        </p:txBody>
      </p:sp>
      <p:sp>
        <p:nvSpPr>
          <p:cNvPr id="8" name="Title 7"/>
          <p:cNvSpPr>
            <a:spLocks noGrp="1"/>
          </p:cNvSpPr>
          <p:nvPr>
            <p:ph type="title"/>
          </p:nvPr>
        </p:nvSpPr>
        <p:spPr>
          <a:xfrm>
            <a:off x="457200" y="196260"/>
            <a:ext cx="8229600" cy="706437"/>
          </a:xfrm>
        </p:spPr>
        <p:txBody>
          <a:bodyPr/>
          <a:lstStyle/>
          <a:p>
            <a:r>
              <a:rPr lang="en-CA" dirty="0" smtClean="0"/>
              <a:t>Rob’s Story</a:t>
            </a:r>
            <a:endParaRPr lang="en-CA" dirty="0"/>
          </a:p>
        </p:txBody>
      </p:sp>
      <p:sp>
        <p:nvSpPr>
          <p:cNvPr id="2" name="Content Placeholder 1"/>
          <p:cNvSpPr>
            <a:spLocks noGrp="1"/>
          </p:cNvSpPr>
          <p:nvPr>
            <p:ph idx="1"/>
          </p:nvPr>
        </p:nvSpPr>
        <p:spPr>
          <a:xfrm>
            <a:off x="539750" y="915359"/>
            <a:ext cx="8229600" cy="4322762"/>
          </a:xfrm>
        </p:spPr>
        <p:txBody>
          <a:bodyPr/>
          <a:lstStyle/>
          <a:p>
            <a:pPr marL="0" indent="0">
              <a:buNone/>
            </a:pPr>
            <a:r>
              <a:rPr lang="en-CA" sz="1800" b="1" dirty="0" smtClean="0">
                <a:solidFill>
                  <a:srgbClr val="00A0AF"/>
                </a:solidFill>
              </a:rPr>
              <a:t>Discharge Planning (prior to discharge)</a:t>
            </a:r>
            <a:r>
              <a:rPr lang="en-CA" sz="1800" dirty="0" smtClean="0">
                <a:solidFill>
                  <a:srgbClr val="00A0AF"/>
                </a:solidFill>
              </a:rPr>
              <a:t>:</a:t>
            </a:r>
            <a:endParaRPr lang="en-US" sz="1800" dirty="0">
              <a:solidFill>
                <a:srgbClr val="00A0AF"/>
              </a:solidFill>
            </a:endParaRPr>
          </a:p>
          <a:p>
            <a:pPr lvl="0">
              <a:buClrTx/>
            </a:pPr>
            <a:r>
              <a:rPr lang="en-CA" sz="1800" dirty="0" smtClean="0"/>
              <a:t>Cognitive </a:t>
            </a:r>
            <a:r>
              <a:rPr lang="en-CA" sz="1800" dirty="0"/>
              <a:t>testing was completed and health literacy issues were </a:t>
            </a:r>
            <a:r>
              <a:rPr lang="en-CA" sz="1800" dirty="0" smtClean="0"/>
              <a:t>identified</a:t>
            </a:r>
            <a:endParaRPr lang="en-US" sz="1800" dirty="0" smtClean="0"/>
          </a:p>
          <a:p>
            <a:pPr lvl="0">
              <a:buClrTx/>
            </a:pPr>
            <a:r>
              <a:rPr lang="en-CA" sz="1800" dirty="0" smtClean="0"/>
              <a:t>A home </a:t>
            </a:r>
            <a:r>
              <a:rPr lang="en-CA" sz="1800" dirty="0"/>
              <a:t>environmental safety </a:t>
            </a:r>
            <a:r>
              <a:rPr lang="en-CA" sz="1800" dirty="0" smtClean="0"/>
              <a:t>assessment was performed (over three visits), Rob’s </a:t>
            </a:r>
            <a:r>
              <a:rPr lang="en-CA" sz="1800" dirty="0"/>
              <a:t>use of his glucometer </a:t>
            </a:r>
            <a:r>
              <a:rPr lang="en-CA" sz="1800" dirty="0" smtClean="0"/>
              <a:t>was monitored, and a contact list was created for Rob to use at home</a:t>
            </a:r>
            <a:endParaRPr lang="en-US" sz="1800" dirty="0" smtClean="0"/>
          </a:p>
          <a:p>
            <a:pPr lvl="0">
              <a:buClrTx/>
            </a:pPr>
            <a:r>
              <a:rPr lang="en-CA" sz="1800" dirty="0" smtClean="0"/>
              <a:t>The </a:t>
            </a:r>
            <a:r>
              <a:rPr lang="en-CA" sz="1800" dirty="0"/>
              <a:t>Health Link </a:t>
            </a:r>
            <a:r>
              <a:rPr lang="en-CA" sz="1800" dirty="0" smtClean="0"/>
              <a:t>coordinated care for Rob with:</a:t>
            </a:r>
          </a:p>
          <a:p>
            <a:pPr lvl="1"/>
            <a:r>
              <a:rPr lang="en-CA" sz="1400" dirty="0" smtClean="0"/>
              <a:t>Developmental </a:t>
            </a:r>
            <a:r>
              <a:rPr lang="en-CA" sz="1400" dirty="0"/>
              <a:t>Services </a:t>
            </a:r>
            <a:r>
              <a:rPr lang="en-CA" sz="1400" dirty="0" smtClean="0"/>
              <a:t>Ontario</a:t>
            </a:r>
          </a:p>
          <a:p>
            <a:pPr lvl="1"/>
            <a:r>
              <a:rPr lang="en-CA" sz="1400" dirty="0" smtClean="0"/>
              <a:t>Community </a:t>
            </a:r>
            <a:r>
              <a:rPr lang="en-CA" sz="1400" dirty="0"/>
              <a:t>Living </a:t>
            </a:r>
            <a:r>
              <a:rPr lang="en-CA" sz="1400" dirty="0" smtClean="0"/>
              <a:t>Hamilton</a:t>
            </a:r>
          </a:p>
          <a:p>
            <a:pPr lvl="1"/>
            <a:r>
              <a:rPr lang="en-CA" sz="1400" dirty="0" smtClean="0"/>
              <a:t>Southern </a:t>
            </a:r>
            <a:r>
              <a:rPr lang="en-CA" sz="1400" dirty="0"/>
              <a:t>Network of Specialized </a:t>
            </a:r>
            <a:r>
              <a:rPr lang="en-CA" sz="1400" dirty="0" smtClean="0"/>
              <a:t>Care</a:t>
            </a:r>
          </a:p>
          <a:p>
            <a:pPr lvl="1"/>
            <a:r>
              <a:rPr lang="en-CA" sz="1400" dirty="0" smtClean="0"/>
              <a:t>a </a:t>
            </a:r>
            <a:r>
              <a:rPr lang="en-CA" sz="1400" dirty="0"/>
              <a:t>CCAC </a:t>
            </a:r>
            <a:r>
              <a:rPr lang="en-CA" sz="1400" dirty="0" smtClean="0"/>
              <a:t>Director</a:t>
            </a:r>
          </a:p>
          <a:p>
            <a:pPr lvl="1"/>
            <a:r>
              <a:rPr lang="en-CA" sz="1400" dirty="0" smtClean="0"/>
              <a:t>St</a:t>
            </a:r>
            <a:r>
              <a:rPr lang="en-CA" sz="1400" dirty="0"/>
              <a:t>. Joseph’s Home Care (which provided care in a nearby hub</a:t>
            </a:r>
            <a:r>
              <a:rPr lang="en-CA" sz="1400" dirty="0" smtClean="0"/>
              <a:t>)</a:t>
            </a:r>
          </a:p>
          <a:p>
            <a:pPr lvl="1"/>
            <a:r>
              <a:rPr lang="en-CA" sz="1400" dirty="0" smtClean="0"/>
              <a:t>Catholic </a:t>
            </a:r>
            <a:r>
              <a:rPr lang="en-CA" sz="1400" dirty="0"/>
              <a:t>Family </a:t>
            </a:r>
            <a:r>
              <a:rPr lang="en-CA" sz="1400" dirty="0" smtClean="0"/>
              <a:t>Services</a:t>
            </a:r>
          </a:p>
          <a:p>
            <a:pPr lvl="1"/>
            <a:r>
              <a:rPr lang="en-CA" sz="1400" dirty="0" smtClean="0"/>
              <a:t>March </a:t>
            </a:r>
            <a:r>
              <a:rPr lang="en-CA" sz="1400" dirty="0"/>
              <a:t>of </a:t>
            </a:r>
            <a:r>
              <a:rPr lang="en-CA" sz="1400" dirty="0" smtClean="0"/>
              <a:t>Dimes</a:t>
            </a:r>
          </a:p>
          <a:p>
            <a:pPr lvl="1"/>
            <a:r>
              <a:rPr lang="en-CA" sz="1400" dirty="0" smtClean="0"/>
              <a:t>City </a:t>
            </a:r>
            <a:r>
              <a:rPr lang="en-CA" sz="1400" dirty="0"/>
              <a:t>of Hamilton/Public </a:t>
            </a:r>
            <a:r>
              <a:rPr lang="en-CA" sz="1400" dirty="0" smtClean="0"/>
              <a:t>Health</a:t>
            </a:r>
          </a:p>
          <a:p>
            <a:pPr lvl="1"/>
            <a:r>
              <a:rPr lang="en-CA" sz="1400" dirty="0" smtClean="0"/>
              <a:t>his </a:t>
            </a:r>
            <a:r>
              <a:rPr lang="en-CA" sz="1400" dirty="0"/>
              <a:t>family </a:t>
            </a:r>
            <a:r>
              <a:rPr lang="en-CA" sz="1400" dirty="0" smtClean="0"/>
              <a:t>physician</a:t>
            </a:r>
          </a:p>
          <a:p>
            <a:pPr lvl="1"/>
            <a:r>
              <a:rPr lang="en-CA" sz="1400" dirty="0" smtClean="0"/>
              <a:t>Rob’s friend</a:t>
            </a:r>
          </a:p>
          <a:p>
            <a:pPr lvl="1"/>
            <a:r>
              <a:rPr lang="en-CA" sz="1400" dirty="0" smtClean="0"/>
              <a:t>the </a:t>
            </a:r>
            <a:r>
              <a:rPr lang="en-CA" sz="1400" dirty="0"/>
              <a:t>superintendent of his apartment to help develop the plan to support Rob in his </a:t>
            </a:r>
            <a:r>
              <a:rPr lang="en-CA" sz="1400" dirty="0" smtClean="0"/>
              <a:t>apartment</a:t>
            </a:r>
          </a:p>
        </p:txBody>
      </p:sp>
    </p:spTree>
    <p:extLst>
      <p:ext uri="{BB962C8B-B14F-4D97-AF65-F5344CB8AC3E}">
        <p14:creationId xmlns:p14="http://schemas.microsoft.com/office/powerpoint/2010/main" val="39521407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dirty="0">
                <a:solidFill>
                  <a:srgbClr val="FFFFFF"/>
                </a:solidFill>
              </a:rPr>
              <a:t>www.HQOntario.ca</a:t>
            </a:r>
            <a:endParaRPr lang="en-CA" dirty="0">
              <a:solidFill>
                <a:srgbClr val="FFFFFF"/>
              </a:solidFill>
            </a:endParaRPr>
          </a:p>
        </p:txBody>
      </p:sp>
      <p:sp>
        <p:nvSpPr>
          <p:cNvPr id="8" name="Title 7"/>
          <p:cNvSpPr>
            <a:spLocks noGrp="1"/>
          </p:cNvSpPr>
          <p:nvPr>
            <p:ph type="title"/>
          </p:nvPr>
        </p:nvSpPr>
        <p:spPr>
          <a:xfrm>
            <a:off x="457200" y="196260"/>
            <a:ext cx="8229600" cy="706437"/>
          </a:xfrm>
        </p:spPr>
        <p:txBody>
          <a:bodyPr/>
          <a:lstStyle/>
          <a:p>
            <a:r>
              <a:rPr lang="en-CA" dirty="0" smtClean="0"/>
              <a:t>Rob’s Story</a:t>
            </a:r>
            <a:endParaRPr lang="en-CA" dirty="0"/>
          </a:p>
        </p:txBody>
      </p:sp>
      <p:sp>
        <p:nvSpPr>
          <p:cNvPr id="2" name="Content Placeholder 1"/>
          <p:cNvSpPr>
            <a:spLocks noGrp="1"/>
          </p:cNvSpPr>
          <p:nvPr>
            <p:ph idx="1"/>
          </p:nvPr>
        </p:nvSpPr>
        <p:spPr>
          <a:xfrm>
            <a:off x="287383" y="915359"/>
            <a:ext cx="8582297" cy="4322762"/>
          </a:xfrm>
        </p:spPr>
        <p:txBody>
          <a:bodyPr/>
          <a:lstStyle/>
          <a:p>
            <a:pPr marL="0" indent="0">
              <a:spcBef>
                <a:spcPts val="0"/>
              </a:spcBef>
              <a:spcAft>
                <a:spcPts val="500"/>
              </a:spcAft>
              <a:buNone/>
            </a:pPr>
            <a:r>
              <a:rPr lang="en-CA" sz="1800" b="1" dirty="0" smtClean="0">
                <a:solidFill>
                  <a:srgbClr val="00A0AF"/>
                </a:solidFill>
              </a:rPr>
              <a:t>Post-Discharge from Hospital:</a:t>
            </a:r>
            <a:endParaRPr lang="en-US" sz="1800" dirty="0">
              <a:solidFill>
                <a:srgbClr val="00A0AF"/>
              </a:solidFill>
            </a:endParaRPr>
          </a:p>
          <a:p>
            <a:pPr lvl="0">
              <a:lnSpc>
                <a:spcPct val="115000"/>
              </a:lnSpc>
              <a:spcBef>
                <a:spcPts val="0"/>
              </a:spcBef>
              <a:spcAft>
                <a:spcPts val="0"/>
              </a:spcAft>
              <a:buClrTx/>
              <a:buFont typeface="Symbol" panose="05050102010706020507" pitchFamily="18" charset="2"/>
              <a:buChar char=""/>
            </a:pPr>
            <a:r>
              <a:rPr lang="en-CA" sz="1600" dirty="0"/>
              <a:t>A Health Link team member continues to accompany Rob to </a:t>
            </a:r>
            <a:r>
              <a:rPr lang="en-CA" sz="1600" dirty="0" smtClean="0"/>
              <a:t>appointments including:  </a:t>
            </a:r>
            <a:endParaRPr lang="en-US" sz="1600" dirty="0"/>
          </a:p>
          <a:p>
            <a:pPr lvl="1">
              <a:lnSpc>
                <a:spcPct val="115000"/>
              </a:lnSpc>
              <a:spcBef>
                <a:spcPts val="0"/>
              </a:spcBef>
              <a:spcAft>
                <a:spcPts val="0"/>
              </a:spcAft>
              <a:buFont typeface="Arial" panose="020B0604020202020204" pitchFamily="34" charset="0"/>
              <a:buChar char="—"/>
            </a:pPr>
            <a:r>
              <a:rPr lang="en-CA" sz="1600" dirty="0"/>
              <a:t>The lab for blood </a:t>
            </a:r>
            <a:r>
              <a:rPr lang="en-CA" sz="1600" dirty="0" smtClean="0"/>
              <a:t>work </a:t>
            </a:r>
            <a:r>
              <a:rPr lang="en-CA" sz="1600" dirty="0"/>
              <a:t>(Rob </a:t>
            </a:r>
            <a:r>
              <a:rPr lang="en-CA" sz="1600" dirty="0" smtClean="0"/>
              <a:t>may have skipped </a:t>
            </a:r>
            <a:r>
              <a:rPr lang="en-CA" sz="1600" dirty="0"/>
              <a:t>blood </a:t>
            </a:r>
            <a:r>
              <a:rPr lang="en-CA" sz="1600" dirty="0" smtClean="0"/>
              <a:t>work in the past)</a:t>
            </a:r>
            <a:endParaRPr lang="en-US" sz="1600" dirty="0"/>
          </a:p>
          <a:p>
            <a:pPr lvl="1">
              <a:lnSpc>
                <a:spcPct val="115000"/>
              </a:lnSpc>
              <a:spcBef>
                <a:spcPts val="0"/>
              </a:spcBef>
              <a:spcAft>
                <a:spcPts val="0"/>
              </a:spcAft>
              <a:buFont typeface="Arial" panose="020B0604020202020204" pitchFamily="34" charset="0"/>
              <a:buChar char="—"/>
            </a:pPr>
            <a:r>
              <a:rPr lang="en-CA" sz="1600" dirty="0"/>
              <a:t>His family physician appointments </a:t>
            </a:r>
            <a:r>
              <a:rPr lang="en-CA" sz="1600" dirty="0" smtClean="0"/>
              <a:t>(to discuss </a:t>
            </a:r>
            <a:r>
              <a:rPr lang="en-CA" sz="1600" dirty="0"/>
              <a:t>discharge medications and follow-up plans due to late discharge notes from </a:t>
            </a:r>
            <a:r>
              <a:rPr lang="en-CA" sz="1600" dirty="0" smtClean="0"/>
              <a:t>hospital)  </a:t>
            </a:r>
            <a:endParaRPr lang="en-US" sz="1600" dirty="0"/>
          </a:p>
          <a:p>
            <a:pPr lvl="1">
              <a:lnSpc>
                <a:spcPct val="115000"/>
              </a:lnSpc>
              <a:spcBef>
                <a:spcPts val="0"/>
              </a:spcBef>
              <a:spcAft>
                <a:spcPts val="0"/>
              </a:spcAft>
              <a:buFont typeface="Arial" panose="020B0604020202020204" pitchFamily="34" charset="0"/>
              <a:buChar char="—"/>
            </a:pPr>
            <a:r>
              <a:rPr lang="en-CA" sz="1600" dirty="0"/>
              <a:t>The cardiologist, where the team member helped Rob describe the frequency of his chest pain and medication issues (his medication doses were then able to be adjusted as a </a:t>
            </a:r>
            <a:r>
              <a:rPr lang="en-CA" sz="1600" dirty="0" smtClean="0"/>
              <a:t>result)</a:t>
            </a:r>
            <a:endParaRPr lang="en-US" sz="1600" dirty="0" smtClean="0"/>
          </a:p>
          <a:p>
            <a:pPr lvl="1">
              <a:lnSpc>
                <a:spcPct val="115000"/>
              </a:lnSpc>
              <a:spcBef>
                <a:spcPts val="0"/>
              </a:spcBef>
              <a:spcAft>
                <a:spcPts val="0"/>
              </a:spcAft>
              <a:buFont typeface="Arial" panose="020B0604020202020204" pitchFamily="34" charset="0"/>
              <a:buChar char="—"/>
            </a:pPr>
            <a:r>
              <a:rPr lang="en-CA" sz="1600" dirty="0" smtClean="0"/>
              <a:t>The </a:t>
            </a:r>
            <a:r>
              <a:rPr lang="en-CA" sz="1600" dirty="0"/>
              <a:t>nuclear medicine lab for a test ordered by Cardiologist</a:t>
            </a:r>
            <a:endParaRPr lang="en-US" sz="1600" dirty="0"/>
          </a:p>
          <a:p>
            <a:pPr lvl="0">
              <a:lnSpc>
                <a:spcPct val="115000"/>
              </a:lnSpc>
              <a:spcBef>
                <a:spcPts val="0"/>
              </a:spcBef>
              <a:spcAft>
                <a:spcPts val="0"/>
              </a:spcAft>
              <a:buClrTx/>
              <a:buFont typeface="Symbol" panose="05050102010706020507" pitchFamily="18" charset="2"/>
              <a:buChar char=""/>
            </a:pPr>
            <a:r>
              <a:rPr lang="en-CA" sz="1600" dirty="0"/>
              <a:t>The Hamilton Niagara </a:t>
            </a:r>
            <a:r>
              <a:rPr lang="en-CA" sz="1600" dirty="0" err="1"/>
              <a:t>Haldimand</a:t>
            </a:r>
            <a:r>
              <a:rPr lang="en-CA" sz="1600" dirty="0"/>
              <a:t> Brant </a:t>
            </a:r>
            <a:r>
              <a:rPr lang="en-CA" sz="1600" dirty="0" smtClean="0"/>
              <a:t>CCAC </a:t>
            </a:r>
            <a:r>
              <a:rPr lang="en-CA" sz="1600" dirty="0"/>
              <a:t>completed his application for subsidized </a:t>
            </a:r>
            <a:r>
              <a:rPr lang="en-CA" sz="1600" dirty="0" smtClean="0"/>
              <a:t>housing</a:t>
            </a:r>
            <a:endParaRPr lang="en-US" sz="1600" dirty="0"/>
          </a:p>
          <a:p>
            <a:pPr lvl="0">
              <a:lnSpc>
                <a:spcPct val="115000"/>
              </a:lnSpc>
              <a:spcBef>
                <a:spcPts val="0"/>
              </a:spcBef>
              <a:spcAft>
                <a:spcPts val="0"/>
              </a:spcAft>
              <a:buClrTx/>
              <a:buFont typeface="Symbol" panose="05050102010706020507" pitchFamily="18" charset="2"/>
              <a:buChar char=""/>
            </a:pPr>
            <a:r>
              <a:rPr lang="en-CA" sz="1600" dirty="0"/>
              <a:t>The Health Links </a:t>
            </a:r>
            <a:r>
              <a:rPr lang="en-CA" sz="1600" dirty="0" smtClean="0"/>
              <a:t>team:</a:t>
            </a:r>
            <a:endParaRPr lang="en-US" sz="1600" dirty="0"/>
          </a:p>
          <a:p>
            <a:pPr lvl="1">
              <a:lnSpc>
                <a:spcPct val="115000"/>
              </a:lnSpc>
              <a:spcBef>
                <a:spcPts val="0"/>
              </a:spcBef>
              <a:spcAft>
                <a:spcPts val="0"/>
              </a:spcAft>
              <a:buFont typeface="Arial" panose="020B0604020202020204" pitchFamily="34" charset="0"/>
              <a:buChar char="—"/>
            </a:pPr>
            <a:r>
              <a:rPr lang="en-CA" sz="1600" dirty="0" smtClean="0"/>
              <a:t>Connected </a:t>
            </a:r>
            <a:r>
              <a:rPr lang="en-CA" sz="1600" dirty="0"/>
              <a:t>Rob to diabetes education sessions at Wesley Urban Core for ongoing support</a:t>
            </a:r>
            <a:endParaRPr lang="en-US" sz="1600" dirty="0"/>
          </a:p>
          <a:p>
            <a:pPr lvl="1">
              <a:lnSpc>
                <a:spcPct val="115000"/>
              </a:lnSpc>
              <a:spcBef>
                <a:spcPts val="0"/>
              </a:spcBef>
              <a:spcAft>
                <a:spcPts val="0"/>
              </a:spcAft>
              <a:buFont typeface="Arial" panose="020B0604020202020204" pitchFamily="34" charset="0"/>
              <a:buChar char="—"/>
            </a:pPr>
            <a:r>
              <a:rPr lang="en-CA" sz="1600" dirty="0" smtClean="0"/>
              <a:t>Continued </a:t>
            </a:r>
            <a:r>
              <a:rPr lang="en-CA" sz="1600" dirty="0"/>
              <a:t>to advocate for Rob with Developmental Services Ontario for Passport Program funding, which was approved in February 2016 </a:t>
            </a:r>
            <a:endParaRPr lang="en-US" sz="1600" dirty="0"/>
          </a:p>
          <a:p>
            <a:pPr lvl="1">
              <a:lnSpc>
                <a:spcPct val="115000"/>
              </a:lnSpc>
              <a:spcBef>
                <a:spcPts val="0"/>
              </a:spcBef>
              <a:spcAft>
                <a:spcPts val="1000"/>
              </a:spcAft>
              <a:buFont typeface="Arial" panose="020B0604020202020204" pitchFamily="34" charset="0"/>
              <a:buChar char="—"/>
            </a:pPr>
            <a:r>
              <a:rPr lang="en-CA" sz="1600" dirty="0"/>
              <a:t>Accompanied Rob to a local charity (Good Shepherd) for financial trustee services which will remain in place until finances are sorted out for </a:t>
            </a:r>
            <a:r>
              <a:rPr lang="en-CA" sz="1600" dirty="0" smtClean="0"/>
              <a:t>Rob</a:t>
            </a:r>
            <a:endParaRPr lang="en-US"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702730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dirty="0">
                <a:solidFill>
                  <a:srgbClr val="FFFFFF"/>
                </a:solidFill>
              </a:rPr>
              <a:t>www.HQOntario.ca</a:t>
            </a:r>
            <a:endParaRPr lang="en-CA" dirty="0">
              <a:solidFill>
                <a:srgbClr val="FFFFFF"/>
              </a:solidFill>
            </a:endParaRPr>
          </a:p>
        </p:txBody>
      </p:sp>
      <p:sp>
        <p:nvSpPr>
          <p:cNvPr id="8" name="Title 7"/>
          <p:cNvSpPr>
            <a:spLocks noGrp="1"/>
          </p:cNvSpPr>
          <p:nvPr>
            <p:ph type="title"/>
          </p:nvPr>
        </p:nvSpPr>
        <p:spPr>
          <a:xfrm>
            <a:off x="457200" y="196260"/>
            <a:ext cx="8229600" cy="706437"/>
          </a:xfrm>
        </p:spPr>
        <p:txBody>
          <a:bodyPr/>
          <a:lstStyle/>
          <a:p>
            <a:r>
              <a:rPr lang="en-CA" dirty="0" smtClean="0"/>
              <a:t>Rob’s Story</a:t>
            </a:r>
            <a:endParaRPr lang="en-CA" dirty="0"/>
          </a:p>
        </p:txBody>
      </p:sp>
      <p:sp>
        <p:nvSpPr>
          <p:cNvPr id="2" name="Content Placeholder 1"/>
          <p:cNvSpPr>
            <a:spLocks noGrp="1"/>
          </p:cNvSpPr>
          <p:nvPr>
            <p:ph idx="1"/>
          </p:nvPr>
        </p:nvSpPr>
        <p:spPr>
          <a:xfrm>
            <a:off x="287383" y="915359"/>
            <a:ext cx="8582297" cy="4322762"/>
          </a:xfrm>
        </p:spPr>
        <p:txBody>
          <a:bodyPr/>
          <a:lstStyle/>
          <a:p>
            <a:pPr marL="0" indent="0">
              <a:spcBef>
                <a:spcPts val="0"/>
              </a:spcBef>
              <a:spcAft>
                <a:spcPts val="500"/>
              </a:spcAft>
              <a:buNone/>
            </a:pPr>
            <a:r>
              <a:rPr lang="en-CA" sz="2000" b="1" dirty="0" smtClean="0">
                <a:solidFill>
                  <a:srgbClr val="00A0AF"/>
                </a:solidFill>
              </a:rPr>
              <a:t>Results of a Support System for Rob:</a:t>
            </a:r>
            <a:endParaRPr lang="en-US" sz="2000" dirty="0">
              <a:solidFill>
                <a:srgbClr val="00A0AF"/>
              </a:solidFill>
            </a:endParaRPr>
          </a:p>
          <a:p>
            <a:pPr lvl="0">
              <a:lnSpc>
                <a:spcPct val="115000"/>
              </a:lnSpc>
              <a:spcBef>
                <a:spcPts val="0"/>
              </a:spcBef>
              <a:spcAft>
                <a:spcPts val="0"/>
              </a:spcAft>
              <a:buClrTx/>
              <a:buFont typeface="Symbol" panose="05050102010706020507" pitchFamily="18" charset="2"/>
              <a:buChar char=""/>
            </a:pPr>
            <a:r>
              <a:rPr lang="en-CA" sz="1900" dirty="0" smtClean="0"/>
              <a:t>Rob is still able to live in his own apartment and his quality of life has greatly improved, and has been able to adopt a pet budgie, is attending social events with DSO funding, and was recently assigned an Adult Protection Services Worker</a:t>
            </a:r>
          </a:p>
          <a:p>
            <a:pPr>
              <a:lnSpc>
                <a:spcPct val="115000"/>
              </a:lnSpc>
              <a:spcBef>
                <a:spcPts val="0"/>
              </a:spcBef>
              <a:spcAft>
                <a:spcPts val="0"/>
              </a:spcAft>
              <a:buClrTx/>
              <a:buFont typeface="Symbol" panose="05050102010706020507" pitchFamily="18" charset="2"/>
              <a:buChar char=""/>
            </a:pPr>
            <a:r>
              <a:rPr lang="en-CA" sz="1900" dirty="0" smtClean="0"/>
              <a:t>Since </a:t>
            </a:r>
            <a:r>
              <a:rPr lang="en-CA" sz="1900" dirty="0"/>
              <a:t>being discharged in March 2015, Rob had a total of three ED visit in 2015, all occurring on weekend/holidays when support was not </a:t>
            </a:r>
            <a:r>
              <a:rPr lang="en-CA" sz="1900" dirty="0" smtClean="0"/>
              <a:t>available</a:t>
            </a:r>
          </a:p>
          <a:p>
            <a:pPr>
              <a:lnSpc>
                <a:spcPct val="115000"/>
              </a:lnSpc>
              <a:spcBef>
                <a:spcPts val="0"/>
              </a:spcBef>
              <a:spcAft>
                <a:spcPts val="0"/>
              </a:spcAft>
              <a:buClrTx/>
              <a:buFont typeface="Symbol" panose="05050102010706020507" pitchFamily="18" charset="2"/>
              <a:buChar char=""/>
            </a:pPr>
            <a:r>
              <a:rPr lang="en-CA" sz="1900" dirty="0" smtClean="0"/>
              <a:t>Rob </a:t>
            </a:r>
            <a:r>
              <a:rPr lang="en-CA" sz="1900" dirty="0"/>
              <a:t>had 2 admissions in 2016 one for chest pain in April 2016 for 6 days and another for a heart attack and was admitted for 2 days in May </a:t>
            </a:r>
            <a:r>
              <a:rPr lang="en-CA" sz="1900" dirty="0" smtClean="0"/>
              <a:t>2016</a:t>
            </a:r>
          </a:p>
          <a:p>
            <a:pPr>
              <a:lnSpc>
                <a:spcPct val="115000"/>
              </a:lnSpc>
              <a:spcBef>
                <a:spcPts val="0"/>
              </a:spcBef>
              <a:spcAft>
                <a:spcPts val="0"/>
              </a:spcAft>
              <a:buClrTx/>
              <a:buFont typeface="Symbol" panose="05050102010706020507" pitchFamily="18" charset="2"/>
              <a:buChar char=""/>
            </a:pPr>
            <a:r>
              <a:rPr lang="en-CA" sz="1900" dirty="0" smtClean="0"/>
              <a:t>With </a:t>
            </a:r>
            <a:r>
              <a:rPr lang="en-CA" sz="1900" dirty="0"/>
              <a:t>the help of his team, he is currently doing well with his medications and the management of his chronic conditions. Having the support he needed already in place when was he discharged in March 2015 helped decreased his length of stay during both admissions in </a:t>
            </a:r>
            <a:r>
              <a:rPr lang="en-CA" sz="1900" dirty="0" smtClean="0"/>
              <a:t>2016</a:t>
            </a:r>
            <a:endParaRPr lang="en-US" sz="19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297870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Slides op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First Slide Only">
  <a:themeElements>
    <a:clrScheme name="Health Quality Ontario">
      <a:dk1>
        <a:srgbClr val="FFFFFF"/>
      </a:dk1>
      <a:lt1>
        <a:srgbClr val="FFFFFF"/>
      </a:lt1>
      <a:dk2>
        <a:srgbClr val="FFFFFF"/>
      </a:dk2>
      <a:lt2>
        <a:srgbClr val="FFFFFF"/>
      </a:lt2>
      <a:accent1>
        <a:srgbClr val="00A0AF"/>
      </a:accent1>
      <a:accent2>
        <a:srgbClr val="00788A"/>
      </a:accent2>
      <a:accent3>
        <a:srgbClr val="CE8E00"/>
      </a:accent3>
      <a:accent4>
        <a:srgbClr val="D47600"/>
      </a:accent4>
      <a:accent5>
        <a:srgbClr val="693A77"/>
      </a:accent5>
      <a:accent6>
        <a:srgbClr val="58A618"/>
      </a:accent6>
      <a:hlink>
        <a:srgbClr val="00B9E4"/>
      </a:hlink>
      <a:folHlink>
        <a:srgbClr val="18A299"/>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HQO_Slide">
  <a:themeElements>
    <a:clrScheme name="HQO">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00A0A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Blank Presentation">
  <a:themeElements>
    <a:clrScheme name="">
      <a:dk1>
        <a:srgbClr val="000000"/>
      </a:dk1>
      <a:lt1>
        <a:srgbClr val="FFFFFF"/>
      </a:lt1>
      <a:dk2>
        <a:srgbClr val="007A87"/>
      </a:dk2>
      <a:lt2>
        <a:srgbClr val="8D988F"/>
      </a:lt2>
      <a:accent1>
        <a:srgbClr val="633C82"/>
      </a:accent1>
      <a:accent2>
        <a:srgbClr val="54B247"/>
      </a:accent2>
      <a:accent3>
        <a:srgbClr val="FFFFFF"/>
      </a:accent3>
      <a:accent4>
        <a:srgbClr val="000000"/>
      </a:accent4>
      <a:accent5>
        <a:srgbClr val="B7AFC1"/>
      </a:accent5>
      <a:accent6>
        <a:srgbClr val="4BA13F"/>
      </a:accent6>
      <a:hlink>
        <a:srgbClr val="739AB3"/>
      </a:hlink>
      <a:folHlink>
        <a:srgbClr val="475285"/>
      </a:folHlink>
    </a:clrScheme>
    <a:fontScheme name="Blank Presentation">
      <a:majorFont>
        <a:latin typeface="Arial Narrow"/>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Slides option">
  <a:themeElements>
    <a:clrScheme name="HQO">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00A0A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End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20181</TotalTime>
  <Words>1298</Words>
  <Application>Microsoft Office PowerPoint</Application>
  <PresentationFormat>On-screen Show (4:3)</PresentationFormat>
  <Paragraphs>298</Paragraphs>
  <Slides>13</Slides>
  <Notes>8</Notes>
  <HiddenSlides>0</HiddenSlides>
  <MMClips>0</MMClips>
  <ScaleCrop>false</ScaleCrop>
  <HeadingPairs>
    <vt:vector size="6" baseType="variant">
      <vt:variant>
        <vt:lpstr>Fonts Used</vt:lpstr>
      </vt:variant>
      <vt:variant>
        <vt:i4>11</vt:i4>
      </vt:variant>
      <vt:variant>
        <vt:lpstr>Theme</vt:lpstr>
      </vt:variant>
      <vt:variant>
        <vt:i4>6</vt:i4>
      </vt:variant>
      <vt:variant>
        <vt:lpstr>Slide Titles</vt:lpstr>
      </vt:variant>
      <vt:variant>
        <vt:i4>13</vt:i4>
      </vt:variant>
    </vt:vector>
  </HeadingPairs>
  <TitlesOfParts>
    <vt:vector size="30" baseType="lpstr">
      <vt:lpstr>MS Gothic</vt:lpstr>
      <vt:lpstr>ＭＳ Ｐゴシック</vt:lpstr>
      <vt:lpstr>ＭＳ Ｐゴシック</vt:lpstr>
      <vt:lpstr>Arial</vt:lpstr>
      <vt:lpstr>Arial Narrow</vt:lpstr>
      <vt:lpstr>Calibri</vt:lpstr>
      <vt:lpstr>Helvetica Neue Medium</vt:lpstr>
      <vt:lpstr>Symbol</vt:lpstr>
      <vt:lpstr>Times</vt:lpstr>
      <vt:lpstr>Times New Roman</vt:lpstr>
      <vt:lpstr>Wingdings</vt:lpstr>
      <vt:lpstr>1_Slides option</vt:lpstr>
      <vt:lpstr>First Slide Only</vt:lpstr>
      <vt:lpstr>HQO_Slide</vt:lpstr>
      <vt:lpstr>1_Blank Presentation</vt:lpstr>
      <vt:lpstr>Slides option</vt:lpstr>
      <vt:lpstr>1_End slide</vt:lpstr>
      <vt:lpstr>PowerPoint Presentation</vt:lpstr>
      <vt:lpstr>Health Links:  Improving integrated care for patients with multiple conditions  and complex needs</vt:lpstr>
      <vt:lpstr>Supporting the Advanced Health Links Model</vt:lpstr>
      <vt:lpstr>Getting Started—Q1 Update</vt:lpstr>
      <vt:lpstr>Health Links at a Glance – Q1 Update</vt:lpstr>
      <vt:lpstr>Rob’s Story</vt:lpstr>
      <vt:lpstr>Rob’s Story</vt:lpstr>
      <vt:lpstr>Rob’s Story</vt:lpstr>
      <vt:lpstr>Rob’s Story</vt:lpstr>
      <vt:lpstr>Impact of Health Links – Q1 Update</vt:lpstr>
      <vt:lpstr>Target Population by LHIN</vt:lpstr>
      <vt:lpstr>Progress by LHIN – Q1 Update</vt:lpstr>
      <vt:lpstr>PowerPoint Presentation</vt:lpstr>
    </vt:vector>
  </TitlesOfParts>
  <Company>Government of Ontario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Ministry of Health and Long-Term Care</dc:creator>
  <cp:lastModifiedBy>Gibson, Agnes</cp:lastModifiedBy>
  <cp:revision>449</cp:revision>
  <cp:lastPrinted>2016-03-02T15:33:21Z</cp:lastPrinted>
  <dcterms:created xsi:type="dcterms:W3CDTF">2008-02-01T20:05:28Z</dcterms:created>
  <dcterms:modified xsi:type="dcterms:W3CDTF">2016-09-12T15:58:02Z</dcterms:modified>
</cp:coreProperties>
</file>