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ppt/slideLayouts/slideLayout36.xml" ContentType="application/vnd.openxmlformats-officedocument.presentationml.slideLayout+xml"/>
  <Override PartName="/ppt/theme/theme5.xml" ContentType="application/vnd.openxmlformats-officedocument.theme+xml"/>
  <Override PartName="/ppt/slideLayouts/slideLayout3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5">
  <p:sldMasterIdLst>
    <p:sldMasterId id="2147483662" r:id="rId1"/>
    <p:sldMasterId id="2147483674" r:id="rId2"/>
    <p:sldMasterId id="2147483676" r:id="rId3"/>
    <p:sldMasterId id="2147483688" r:id="rId4"/>
    <p:sldMasterId id="2147483701" r:id="rId5"/>
    <p:sldMasterId id="2147483703" r:id="rId6"/>
  </p:sldMasterIdLst>
  <p:notesMasterIdLst>
    <p:notesMasterId r:id="rId20"/>
  </p:notesMasterIdLst>
  <p:handoutMasterIdLst>
    <p:handoutMasterId r:id="rId21"/>
  </p:handoutMasterIdLst>
  <p:sldIdLst>
    <p:sldId id="293" r:id="rId7"/>
    <p:sldId id="370" r:id="rId8"/>
    <p:sldId id="435" r:id="rId9"/>
    <p:sldId id="427" r:id="rId10"/>
    <p:sldId id="433" r:id="rId11"/>
    <p:sldId id="436" r:id="rId12"/>
    <p:sldId id="437" r:id="rId13"/>
    <p:sldId id="438" r:id="rId14"/>
    <p:sldId id="439" r:id="rId15"/>
    <p:sldId id="428" r:id="rId16"/>
    <p:sldId id="430" r:id="rId17"/>
    <p:sldId id="429" r:id="rId18"/>
    <p:sldId id="327" r:id="rId19"/>
  </p:sldIdLst>
  <p:sldSz cx="9144000" cy="6858000" type="screen4x3"/>
  <p:notesSz cx="7026275" cy="9312275"/>
  <p:defaultTextStyle>
    <a:defPPr>
      <a:defRPr lang="en-CA"/>
    </a:defPPr>
    <a:lvl1pPr algn="l" rtl="0" fontAlgn="base">
      <a:spcBef>
        <a:spcPct val="0"/>
      </a:spcBef>
      <a:spcAft>
        <a:spcPct val="0"/>
      </a:spcAft>
      <a:defRPr sz="2400" kern="1200">
        <a:solidFill>
          <a:schemeClr val="tx1"/>
        </a:solidFill>
        <a:latin typeface="Times" pitchFamily="18" charset="0"/>
        <a:ea typeface="+mn-ea"/>
        <a:cs typeface="+mn-cs"/>
      </a:defRPr>
    </a:lvl1pPr>
    <a:lvl2pPr marL="457200" algn="l" rtl="0" fontAlgn="base">
      <a:spcBef>
        <a:spcPct val="0"/>
      </a:spcBef>
      <a:spcAft>
        <a:spcPct val="0"/>
      </a:spcAft>
      <a:defRPr sz="2400" kern="1200">
        <a:solidFill>
          <a:schemeClr val="tx1"/>
        </a:solidFill>
        <a:latin typeface="Times" pitchFamily="18" charset="0"/>
        <a:ea typeface="+mn-ea"/>
        <a:cs typeface="+mn-cs"/>
      </a:defRPr>
    </a:lvl2pPr>
    <a:lvl3pPr marL="914400" algn="l" rtl="0" fontAlgn="base">
      <a:spcBef>
        <a:spcPct val="0"/>
      </a:spcBef>
      <a:spcAft>
        <a:spcPct val="0"/>
      </a:spcAft>
      <a:defRPr sz="2400" kern="1200">
        <a:solidFill>
          <a:schemeClr val="tx1"/>
        </a:solidFill>
        <a:latin typeface="Times" pitchFamily="18" charset="0"/>
        <a:ea typeface="+mn-ea"/>
        <a:cs typeface="+mn-cs"/>
      </a:defRPr>
    </a:lvl3pPr>
    <a:lvl4pPr marL="1371600" algn="l" rtl="0" fontAlgn="base">
      <a:spcBef>
        <a:spcPct val="0"/>
      </a:spcBef>
      <a:spcAft>
        <a:spcPct val="0"/>
      </a:spcAft>
      <a:defRPr sz="2400" kern="1200">
        <a:solidFill>
          <a:schemeClr val="tx1"/>
        </a:solidFill>
        <a:latin typeface="Times" pitchFamily="18" charset="0"/>
        <a:ea typeface="+mn-ea"/>
        <a:cs typeface="+mn-cs"/>
      </a:defRPr>
    </a:lvl4pPr>
    <a:lvl5pPr marL="1828800" algn="l" rtl="0" fontAlgn="base">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guide id="3" orient="horz" pos="2933">
          <p15:clr>
            <a:srgbClr val="A4A3A4"/>
          </p15:clr>
        </p15:guide>
        <p15:guide id="4" pos="2213">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ustersT" initials="C" lastIdx="4" clrIdx="0"/>
  <p:cmAuthor id="1" name="Wong, Ansely" initials="WA" lastIdx="6" clrIdx="1">
    <p:extLst/>
  </p:cmAuthor>
  <p:cmAuthor id="2" name="Gibson, Agnes" initials="GA" lastIdx="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788A"/>
    <a:srgbClr val="CCECFF"/>
    <a:srgbClr val="3399FF"/>
    <a:srgbClr val="0066FF"/>
    <a:srgbClr val="A2D6DC"/>
    <a:srgbClr val="007A87"/>
    <a:srgbClr val="5576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40" autoAdjust="0"/>
    <p:restoredTop sz="85341" autoAdjust="0"/>
  </p:normalViewPr>
  <p:slideViewPr>
    <p:cSldViewPr snapToGrid="0">
      <p:cViewPr varScale="1">
        <p:scale>
          <a:sx n="63" d="100"/>
          <a:sy n="63" d="100"/>
        </p:scale>
        <p:origin x="1800"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9" d="100"/>
          <a:sy n="69" d="100"/>
        </p:scale>
        <p:origin x="-1302" y="-108"/>
      </p:cViewPr>
      <p:guideLst>
        <p:guide orient="horz" pos="2932"/>
        <p:guide pos="2212"/>
        <p:guide orient="horz" pos="2933"/>
        <p:guide pos="221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gibson\Desktop\Health%20Links%20QI%20RAP%20Status%20details%20Sept%206%202016.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CA" sz="1400" b="0" i="0" baseline="0">
                <a:effectLst/>
              </a:rPr>
              <a:t>Nombre total de maillons santé par RLISS</a:t>
            </a:r>
            <a:br>
              <a:rPr lang="fr-CA" sz="1400" b="0" i="0" baseline="0">
                <a:effectLst/>
              </a:rPr>
            </a:br>
            <a:r>
              <a:rPr lang="fr-CA" sz="1400" b="0" i="0" baseline="0">
                <a:effectLst/>
              </a:rPr>
              <a:t>(Total n = 100)</a:t>
            </a:r>
            <a:endParaRPr lang="en-CA" sz="1400">
              <a:effectLst/>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'Total HL per LHIN'!$F$27</c:f>
              <c:strCache>
                <c:ptCount val="1"/>
                <c:pt idx="0">
                  <c:v>Nbre de MS qui recrutent activement des patients</c:v>
                </c:pt>
              </c:strCache>
            </c:strRef>
          </c:tx>
          <c:spPr>
            <a:solidFill>
              <a:schemeClr val="accent1"/>
            </a:solidFill>
            <a:ln>
              <a:noFill/>
            </a:ln>
            <a:effectLst/>
          </c:spPr>
          <c:invertIfNegative val="0"/>
          <c:cat>
            <c:strRef>
              <c:f>'Total HL per LHIN'!$E$28:$E$41</c:f>
              <c:strCache>
                <c:ptCount val="14"/>
                <c:pt idx="0">
                  <c:v>ESC</c:v>
                </c:pt>
                <c:pt idx="1">
                  <c:v>SO</c:v>
                </c:pt>
                <c:pt idx="2">
                  <c:v>WW</c:v>
                </c:pt>
                <c:pt idx="3">
                  <c:v>HNHB</c:v>
                </c:pt>
                <c:pt idx="4">
                  <c:v>CO</c:v>
                </c:pt>
                <c:pt idx="5">
                  <c:v>MH</c:v>
                </c:pt>
                <c:pt idx="6">
                  <c:v>CT</c:v>
                </c:pt>
                <c:pt idx="7">
                  <c:v>C</c:v>
                </c:pt>
                <c:pt idx="8">
                  <c:v>CE</c:v>
                </c:pt>
                <c:pt idx="9">
                  <c:v>SE</c:v>
                </c:pt>
                <c:pt idx="10">
                  <c:v>CH</c:v>
                </c:pt>
                <c:pt idx="11">
                  <c:v>SNM</c:v>
                </c:pt>
                <c:pt idx="12">
                  <c:v>NE</c:v>
                </c:pt>
                <c:pt idx="13">
                  <c:v>NO</c:v>
                </c:pt>
              </c:strCache>
            </c:strRef>
          </c:cat>
          <c:val>
            <c:numRef>
              <c:f>'Total HL per LHIN'!$F$28:$F$41</c:f>
              <c:numCache>
                <c:formatCode>General</c:formatCode>
                <c:ptCount val="14"/>
                <c:pt idx="0">
                  <c:v>2</c:v>
                </c:pt>
                <c:pt idx="1">
                  <c:v>4</c:v>
                </c:pt>
                <c:pt idx="2">
                  <c:v>4</c:v>
                </c:pt>
                <c:pt idx="3">
                  <c:v>11</c:v>
                </c:pt>
                <c:pt idx="4">
                  <c:v>5</c:v>
                </c:pt>
                <c:pt idx="5">
                  <c:v>7</c:v>
                </c:pt>
                <c:pt idx="6">
                  <c:v>9</c:v>
                </c:pt>
                <c:pt idx="7">
                  <c:v>3</c:v>
                </c:pt>
                <c:pt idx="8">
                  <c:v>6</c:v>
                </c:pt>
                <c:pt idx="9">
                  <c:v>7</c:v>
                </c:pt>
                <c:pt idx="10">
                  <c:v>8</c:v>
                </c:pt>
                <c:pt idx="11">
                  <c:v>5</c:v>
                </c:pt>
                <c:pt idx="12">
                  <c:v>6</c:v>
                </c:pt>
                <c:pt idx="13">
                  <c:v>2</c:v>
                </c:pt>
              </c:numCache>
            </c:numRef>
          </c:val>
          <c:extLst xmlns:c16r2="http://schemas.microsoft.com/office/drawing/2015/06/chart">
            <c:ext xmlns:c16="http://schemas.microsoft.com/office/drawing/2014/chart" uri="{C3380CC4-5D6E-409C-BE32-E72D297353CC}">
              <c16:uniqueId val="{00000000-A274-4E4C-A4EB-58FF4DC5185A}"/>
            </c:ext>
          </c:extLst>
        </c:ser>
        <c:ser>
          <c:idx val="1"/>
          <c:order val="1"/>
          <c:tx>
            <c:strRef>
              <c:f>'Total HL per LHIN'!$G$27</c:f>
              <c:strCache>
                <c:ptCount val="1"/>
                <c:pt idx="0">
                  <c:v>Nbre de nouveaux MS pendant le trimestre</c:v>
                </c:pt>
              </c:strCache>
            </c:strRef>
          </c:tx>
          <c:spPr>
            <a:solidFill>
              <a:schemeClr val="accent3"/>
            </a:solidFill>
            <a:ln>
              <a:noFill/>
            </a:ln>
            <a:effectLst/>
          </c:spPr>
          <c:invertIfNegative val="0"/>
          <c:cat>
            <c:strRef>
              <c:f>'Total HL per LHIN'!$E$28:$E$41</c:f>
              <c:strCache>
                <c:ptCount val="14"/>
                <c:pt idx="0">
                  <c:v>ESC</c:v>
                </c:pt>
                <c:pt idx="1">
                  <c:v>SO</c:v>
                </c:pt>
                <c:pt idx="2">
                  <c:v>WW</c:v>
                </c:pt>
                <c:pt idx="3">
                  <c:v>HNHB</c:v>
                </c:pt>
                <c:pt idx="4">
                  <c:v>CO</c:v>
                </c:pt>
                <c:pt idx="5">
                  <c:v>MH</c:v>
                </c:pt>
                <c:pt idx="6">
                  <c:v>CT</c:v>
                </c:pt>
                <c:pt idx="7">
                  <c:v>C</c:v>
                </c:pt>
                <c:pt idx="8">
                  <c:v>CE</c:v>
                </c:pt>
                <c:pt idx="9">
                  <c:v>SE</c:v>
                </c:pt>
                <c:pt idx="10">
                  <c:v>CH</c:v>
                </c:pt>
                <c:pt idx="11">
                  <c:v>SNM</c:v>
                </c:pt>
                <c:pt idx="12">
                  <c:v>NE</c:v>
                </c:pt>
                <c:pt idx="13">
                  <c:v>NO</c:v>
                </c:pt>
              </c:strCache>
            </c:strRef>
          </c:cat>
          <c:val>
            <c:numRef>
              <c:f>'Total HL per LHIN'!$G$28:$G$41</c:f>
              <c:numCache>
                <c:formatCode>General</c:formatCode>
                <c:ptCount val="14"/>
                <c:pt idx="0">
                  <c:v>0</c:v>
                </c:pt>
                <c:pt idx="1">
                  <c:v>0</c:v>
                </c:pt>
                <c:pt idx="2">
                  <c:v>0</c:v>
                </c:pt>
                <c:pt idx="3">
                  <c:v>0</c:v>
                </c:pt>
                <c:pt idx="4">
                  <c:v>0</c:v>
                </c:pt>
                <c:pt idx="5">
                  <c:v>0</c:v>
                </c:pt>
                <c:pt idx="6">
                  <c:v>0</c:v>
                </c:pt>
                <c:pt idx="7">
                  <c:v>0</c:v>
                </c:pt>
                <c:pt idx="8">
                  <c:v>0</c:v>
                </c:pt>
                <c:pt idx="9">
                  <c:v>0</c:v>
                </c:pt>
                <c:pt idx="10">
                  <c:v>0</c:v>
                </c:pt>
                <c:pt idx="11">
                  <c:v>0</c:v>
                </c:pt>
                <c:pt idx="12">
                  <c:v>0</c:v>
                </c:pt>
                <c:pt idx="13">
                  <c:v>0</c:v>
                </c:pt>
              </c:numCache>
            </c:numRef>
          </c:val>
          <c:extLst xmlns:c16r2="http://schemas.microsoft.com/office/drawing/2015/06/chart">
            <c:ext xmlns:c16="http://schemas.microsoft.com/office/drawing/2014/chart" uri="{C3380CC4-5D6E-409C-BE32-E72D297353CC}">
              <c16:uniqueId val="{00000001-A274-4E4C-A4EB-58FF4DC5185A}"/>
            </c:ext>
          </c:extLst>
        </c:ser>
        <c:ser>
          <c:idx val="2"/>
          <c:order val="2"/>
          <c:tx>
            <c:strRef>
              <c:f>'Total HL per LHIN'!$H$27</c:f>
              <c:strCache>
                <c:ptCount val="1"/>
                <c:pt idx="0">
                  <c:v>Nbre de MS au stade de la planification</c:v>
                </c:pt>
              </c:strCache>
            </c:strRef>
          </c:tx>
          <c:spPr>
            <a:solidFill>
              <a:schemeClr val="accent5"/>
            </a:solidFill>
            <a:ln>
              <a:noFill/>
            </a:ln>
            <a:effectLst/>
          </c:spPr>
          <c:invertIfNegative val="0"/>
          <c:cat>
            <c:strRef>
              <c:f>'Total HL per LHIN'!$E$28:$E$41</c:f>
              <c:strCache>
                <c:ptCount val="14"/>
                <c:pt idx="0">
                  <c:v>ESC</c:v>
                </c:pt>
                <c:pt idx="1">
                  <c:v>SO</c:v>
                </c:pt>
                <c:pt idx="2">
                  <c:v>WW</c:v>
                </c:pt>
                <c:pt idx="3">
                  <c:v>HNHB</c:v>
                </c:pt>
                <c:pt idx="4">
                  <c:v>CO</c:v>
                </c:pt>
                <c:pt idx="5">
                  <c:v>MH</c:v>
                </c:pt>
                <c:pt idx="6">
                  <c:v>CT</c:v>
                </c:pt>
                <c:pt idx="7">
                  <c:v>C</c:v>
                </c:pt>
                <c:pt idx="8">
                  <c:v>CE</c:v>
                </c:pt>
                <c:pt idx="9">
                  <c:v>SE</c:v>
                </c:pt>
                <c:pt idx="10">
                  <c:v>CH</c:v>
                </c:pt>
                <c:pt idx="11">
                  <c:v>SNM</c:v>
                </c:pt>
                <c:pt idx="12">
                  <c:v>NE</c:v>
                </c:pt>
                <c:pt idx="13">
                  <c:v>NO</c:v>
                </c:pt>
              </c:strCache>
            </c:strRef>
          </c:cat>
          <c:val>
            <c:numRef>
              <c:f>'Total HL per LHIN'!$H$28:$H$41</c:f>
              <c:numCache>
                <c:formatCode>General</c:formatCode>
                <c:ptCount val="14"/>
                <c:pt idx="0">
                  <c:v>3</c:v>
                </c:pt>
                <c:pt idx="1">
                  <c:v>2</c:v>
                </c:pt>
                <c:pt idx="2">
                  <c:v>0</c:v>
                </c:pt>
                <c:pt idx="3">
                  <c:v>0</c:v>
                </c:pt>
                <c:pt idx="4">
                  <c:v>0</c:v>
                </c:pt>
                <c:pt idx="5">
                  <c:v>0</c:v>
                </c:pt>
                <c:pt idx="6">
                  <c:v>0</c:v>
                </c:pt>
                <c:pt idx="7">
                  <c:v>2</c:v>
                </c:pt>
                <c:pt idx="8">
                  <c:v>1</c:v>
                </c:pt>
                <c:pt idx="9">
                  <c:v>0</c:v>
                </c:pt>
                <c:pt idx="10">
                  <c:v>2</c:v>
                </c:pt>
                <c:pt idx="11">
                  <c:v>0</c:v>
                </c:pt>
                <c:pt idx="12">
                  <c:v>8</c:v>
                </c:pt>
                <c:pt idx="13">
                  <c:v>3</c:v>
                </c:pt>
              </c:numCache>
            </c:numRef>
          </c:val>
          <c:extLst xmlns:c16r2="http://schemas.microsoft.com/office/drawing/2015/06/chart">
            <c:ext xmlns:c16="http://schemas.microsoft.com/office/drawing/2014/chart" uri="{C3380CC4-5D6E-409C-BE32-E72D297353CC}">
              <c16:uniqueId val="{00000002-A274-4E4C-A4EB-58FF4DC5185A}"/>
            </c:ext>
          </c:extLst>
        </c:ser>
        <c:dLbls>
          <c:showLegendKey val="0"/>
          <c:showVal val="0"/>
          <c:showCatName val="0"/>
          <c:showSerName val="0"/>
          <c:showPercent val="0"/>
          <c:showBubbleSize val="0"/>
        </c:dLbls>
        <c:gapWidth val="150"/>
        <c:overlap val="100"/>
        <c:axId val="376137096"/>
        <c:axId val="376143368"/>
      </c:barChart>
      <c:catAx>
        <c:axId val="3761370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76143368"/>
        <c:crosses val="autoZero"/>
        <c:auto val="1"/>
        <c:lblAlgn val="ctr"/>
        <c:lblOffset val="100"/>
        <c:noMultiLvlLbl val="0"/>
      </c:catAx>
      <c:valAx>
        <c:axId val="3761433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76137096"/>
        <c:crosses val="autoZero"/>
        <c:crossBetween val="between"/>
      </c:valAx>
      <c:spPr>
        <a:noFill/>
        <a:ln>
          <a:noFill/>
        </a:ln>
        <a:effectLst/>
      </c:spPr>
    </c:plotArea>
    <c:legend>
      <c:legendPos val="b"/>
      <c:layout>
        <c:manualLayout>
          <c:xMode val="edge"/>
          <c:yMode val="edge"/>
          <c:x val="4.8512420003521628E-2"/>
          <c:y val="0.87336983651769529"/>
          <c:w val="0.8337111042201989"/>
          <c:h val="0.1067667310968290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044719" cy="465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52" tIns="46676" rIns="93352" bIns="46676" numCol="1" anchor="t" anchorCtr="0" compatLnSpc="1">
            <a:prstTxWarp prst="textNoShape">
              <a:avLst/>
            </a:prstTxWarp>
          </a:bodyPr>
          <a:lstStyle>
            <a:lvl1pPr eaLnBrk="0" hangingPunct="0">
              <a:defRPr sz="1200"/>
            </a:lvl1pPr>
          </a:lstStyle>
          <a:p>
            <a:endParaRPr lang="en-CA" dirty="0"/>
          </a:p>
        </p:txBody>
      </p:sp>
      <p:sp>
        <p:nvSpPr>
          <p:cNvPr id="31747" name="Rectangle 3"/>
          <p:cNvSpPr>
            <a:spLocks noGrp="1" noChangeArrowheads="1"/>
          </p:cNvSpPr>
          <p:nvPr>
            <p:ph type="dt" sz="quarter" idx="1"/>
          </p:nvPr>
        </p:nvSpPr>
        <p:spPr bwMode="auto">
          <a:xfrm>
            <a:off x="3979931" y="0"/>
            <a:ext cx="3044719" cy="465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52" tIns="46676" rIns="93352" bIns="46676" numCol="1" anchor="t" anchorCtr="0" compatLnSpc="1">
            <a:prstTxWarp prst="textNoShape">
              <a:avLst/>
            </a:prstTxWarp>
          </a:bodyPr>
          <a:lstStyle>
            <a:lvl1pPr algn="r" eaLnBrk="0" hangingPunct="0">
              <a:defRPr sz="1200"/>
            </a:lvl1pPr>
          </a:lstStyle>
          <a:p>
            <a:fld id="{52444EE9-2304-4898-A0BF-2E90E42F18A3}" type="datetimeFigureOut">
              <a:rPr lang="en-US"/>
              <a:pPr/>
              <a:t>9/12/2016</a:t>
            </a:fld>
            <a:endParaRPr lang="fr-CA" dirty="0"/>
          </a:p>
        </p:txBody>
      </p:sp>
      <p:sp>
        <p:nvSpPr>
          <p:cNvPr id="31748" name="Rectangle 4"/>
          <p:cNvSpPr>
            <a:spLocks noGrp="1" noChangeArrowheads="1"/>
          </p:cNvSpPr>
          <p:nvPr>
            <p:ph type="ftr" sz="quarter" idx="2"/>
          </p:nvPr>
        </p:nvSpPr>
        <p:spPr bwMode="auto">
          <a:xfrm>
            <a:off x="0" y="8845045"/>
            <a:ext cx="3044719" cy="465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52" tIns="46676" rIns="93352" bIns="46676" numCol="1" anchor="b" anchorCtr="0" compatLnSpc="1">
            <a:prstTxWarp prst="textNoShape">
              <a:avLst/>
            </a:prstTxWarp>
          </a:bodyPr>
          <a:lstStyle>
            <a:lvl1pPr eaLnBrk="0" hangingPunct="0">
              <a:defRPr sz="1200"/>
            </a:lvl1pPr>
          </a:lstStyle>
          <a:p>
            <a:r>
              <a:rPr lang="fr-CA" smtClean="0"/>
              <a:t>Direction de la qualité des services de santé</a:t>
            </a:r>
          </a:p>
        </p:txBody>
      </p:sp>
      <p:sp>
        <p:nvSpPr>
          <p:cNvPr id="31749" name="Rectangle 5"/>
          <p:cNvSpPr>
            <a:spLocks noGrp="1" noChangeArrowheads="1"/>
          </p:cNvSpPr>
          <p:nvPr>
            <p:ph type="sldNum" sz="quarter" idx="3"/>
          </p:nvPr>
        </p:nvSpPr>
        <p:spPr bwMode="auto">
          <a:xfrm>
            <a:off x="3979931" y="8845045"/>
            <a:ext cx="3044719" cy="465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52" tIns="46676" rIns="93352" bIns="46676" numCol="1" anchor="b" anchorCtr="0" compatLnSpc="1">
            <a:prstTxWarp prst="textNoShape">
              <a:avLst/>
            </a:prstTxWarp>
          </a:bodyPr>
          <a:lstStyle>
            <a:lvl1pPr algn="r" eaLnBrk="0" hangingPunct="0">
              <a:defRPr sz="1200"/>
            </a:lvl1pPr>
          </a:lstStyle>
          <a:p>
            <a:fld id="{9FDFB1DB-EC80-4B82-8037-DA16220AD93E}" type="slidenum">
              <a:rPr lang="en-CA"/>
              <a:pPr/>
              <a:t>‹#›</a:t>
            </a:fld>
            <a:endParaRPr lang="fr-CA" dirty="0"/>
          </a:p>
        </p:txBody>
      </p:sp>
    </p:spTree>
    <p:extLst>
      <p:ext uri="{BB962C8B-B14F-4D97-AF65-F5344CB8AC3E}">
        <p14:creationId xmlns:p14="http://schemas.microsoft.com/office/powerpoint/2010/main" val="17782566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44719" cy="465614"/>
          </a:xfrm>
          <a:prstGeom prst="rect">
            <a:avLst/>
          </a:prstGeom>
          <a:noFill/>
          <a:ln w="9525">
            <a:noFill/>
            <a:miter lim="800000"/>
            <a:headEnd/>
            <a:tailEnd/>
          </a:ln>
          <a:effectLst/>
        </p:spPr>
        <p:txBody>
          <a:bodyPr vert="horz" wrap="square" lIns="93352" tIns="46676" rIns="93352" bIns="46676" numCol="1" anchor="t" anchorCtr="0" compatLnSpc="1">
            <a:prstTxWarp prst="textNoShape">
              <a:avLst/>
            </a:prstTxWarp>
          </a:bodyPr>
          <a:lstStyle>
            <a:lvl1pPr eaLnBrk="0" hangingPunct="0">
              <a:defRPr sz="1200"/>
            </a:lvl1pPr>
          </a:lstStyle>
          <a:p>
            <a:endParaRPr lang="en-CA" dirty="0"/>
          </a:p>
        </p:txBody>
      </p:sp>
      <p:sp>
        <p:nvSpPr>
          <p:cNvPr id="5123" name="Rectangle 3"/>
          <p:cNvSpPr>
            <a:spLocks noGrp="1" noChangeArrowheads="1"/>
          </p:cNvSpPr>
          <p:nvPr>
            <p:ph type="dt" idx="1"/>
          </p:nvPr>
        </p:nvSpPr>
        <p:spPr bwMode="auto">
          <a:xfrm>
            <a:off x="3979931" y="0"/>
            <a:ext cx="3044719" cy="465614"/>
          </a:xfrm>
          <a:prstGeom prst="rect">
            <a:avLst/>
          </a:prstGeom>
          <a:noFill/>
          <a:ln w="9525">
            <a:noFill/>
            <a:miter lim="800000"/>
            <a:headEnd/>
            <a:tailEnd/>
          </a:ln>
          <a:effectLst/>
        </p:spPr>
        <p:txBody>
          <a:bodyPr vert="horz" wrap="square" lIns="93352" tIns="46676" rIns="93352" bIns="46676" numCol="1" anchor="t" anchorCtr="0" compatLnSpc="1">
            <a:prstTxWarp prst="textNoShape">
              <a:avLst/>
            </a:prstTxWarp>
          </a:bodyPr>
          <a:lstStyle>
            <a:lvl1pPr algn="r" eaLnBrk="0" hangingPunct="0">
              <a:defRPr sz="1200"/>
            </a:lvl1pPr>
          </a:lstStyle>
          <a:p>
            <a:fld id="{90D638B2-FDBA-48C9-B140-15EFFBF799B3}" type="datetimeFigureOut">
              <a:rPr lang="en-CA"/>
              <a:pPr/>
              <a:t>2016-09-12</a:t>
            </a:fld>
            <a:endParaRPr lang="fr-CA" dirty="0"/>
          </a:p>
        </p:txBody>
      </p:sp>
      <p:sp>
        <p:nvSpPr>
          <p:cNvPr id="13316" name="Rectangle 4"/>
          <p:cNvSpPr>
            <a:spLocks noGrp="1" noRot="1" noChangeAspect="1" noChangeArrowheads="1" noTextEdit="1"/>
          </p:cNvSpPr>
          <p:nvPr>
            <p:ph type="sldImg" idx="2"/>
          </p:nvPr>
        </p:nvSpPr>
        <p:spPr bwMode="auto">
          <a:xfrm>
            <a:off x="1184275" y="698500"/>
            <a:ext cx="4657725" cy="34925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702628" y="4423332"/>
            <a:ext cx="5621020" cy="4190524"/>
          </a:xfrm>
          <a:prstGeom prst="rect">
            <a:avLst/>
          </a:prstGeom>
          <a:noFill/>
          <a:ln w="9525">
            <a:noFill/>
            <a:miter lim="800000"/>
            <a:headEnd/>
            <a:tailEnd/>
          </a:ln>
          <a:effectLst/>
        </p:spPr>
        <p:txBody>
          <a:bodyPr vert="horz" wrap="square" lIns="93352" tIns="46676" rIns="93352" bIns="46676" numCol="1" anchor="t" anchorCtr="0" compatLnSpc="1">
            <a:prstTxWarp prst="textNoShape">
              <a:avLst/>
            </a:prstTxWarp>
          </a:bodyPr>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p>
        </p:txBody>
      </p:sp>
      <p:sp>
        <p:nvSpPr>
          <p:cNvPr id="5126" name="Rectangle 6"/>
          <p:cNvSpPr>
            <a:spLocks noGrp="1" noChangeArrowheads="1"/>
          </p:cNvSpPr>
          <p:nvPr>
            <p:ph type="ftr" sz="quarter" idx="4"/>
          </p:nvPr>
        </p:nvSpPr>
        <p:spPr bwMode="auto">
          <a:xfrm>
            <a:off x="0" y="8845045"/>
            <a:ext cx="3044719" cy="465614"/>
          </a:xfrm>
          <a:prstGeom prst="rect">
            <a:avLst/>
          </a:prstGeom>
          <a:noFill/>
          <a:ln w="9525">
            <a:noFill/>
            <a:miter lim="800000"/>
            <a:headEnd/>
            <a:tailEnd/>
          </a:ln>
          <a:effectLst/>
        </p:spPr>
        <p:txBody>
          <a:bodyPr vert="horz" wrap="square" lIns="93352" tIns="46676" rIns="93352" bIns="46676" numCol="1" anchor="b" anchorCtr="0" compatLnSpc="1">
            <a:prstTxWarp prst="textNoShape">
              <a:avLst/>
            </a:prstTxWarp>
          </a:bodyPr>
          <a:lstStyle>
            <a:lvl1pPr eaLnBrk="0" hangingPunct="0">
              <a:defRPr sz="1200"/>
            </a:lvl1pPr>
          </a:lstStyle>
          <a:p>
            <a:r>
              <a:rPr lang="fr-CA" smtClean="0"/>
              <a:t>Direction de la qualité des services de santé</a:t>
            </a:r>
          </a:p>
        </p:txBody>
      </p:sp>
      <p:sp>
        <p:nvSpPr>
          <p:cNvPr id="5127" name="Rectangle 7"/>
          <p:cNvSpPr>
            <a:spLocks noGrp="1" noChangeArrowheads="1"/>
          </p:cNvSpPr>
          <p:nvPr>
            <p:ph type="sldNum" sz="quarter" idx="5"/>
          </p:nvPr>
        </p:nvSpPr>
        <p:spPr bwMode="auto">
          <a:xfrm>
            <a:off x="3979931" y="8845045"/>
            <a:ext cx="3044719" cy="465614"/>
          </a:xfrm>
          <a:prstGeom prst="rect">
            <a:avLst/>
          </a:prstGeom>
          <a:noFill/>
          <a:ln w="9525">
            <a:noFill/>
            <a:miter lim="800000"/>
            <a:headEnd/>
            <a:tailEnd/>
          </a:ln>
          <a:effectLst/>
        </p:spPr>
        <p:txBody>
          <a:bodyPr vert="horz" wrap="square" lIns="93352" tIns="46676" rIns="93352" bIns="46676" numCol="1" anchor="b" anchorCtr="0" compatLnSpc="1">
            <a:prstTxWarp prst="textNoShape">
              <a:avLst/>
            </a:prstTxWarp>
          </a:bodyPr>
          <a:lstStyle>
            <a:lvl1pPr algn="r" eaLnBrk="0" hangingPunct="0">
              <a:defRPr sz="1200"/>
            </a:lvl1pPr>
          </a:lstStyle>
          <a:p>
            <a:pPr>
              <a:defRPr/>
            </a:pPr>
            <a:fld id="{A37F98C7-F4A3-44DC-B927-7992952709D2}" type="slidenum">
              <a:rPr lang="en-CA"/>
              <a:pPr>
                <a:defRPr/>
              </a:pPr>
              <a:t>‹#›</a:t>
            </a:fld>
            <a:endParaRPr lang="fr-CA" dirty="0"/>
          </a:p>
        </p:txBody>
      </p:sp>
    </p:spTree>
    <p:extLst>
      <p:ext uri="{BB962C8B-B14F-4D97-AF65-F5344CB8AC3E}">
        <p14:creationId xmlns:p14="http://schemas.microsoft.com/office/powerpoint/2010/main" val="90523361"/>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37748B97-F2CD-4B7B-BE63-BE54AA0EA298}" type="datetime1">
              <a:rPr lang="en-CA" smtClean="0"/>
              <a:t>2016-09-12</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a:t>
            </a:fld>
            <a:endParaRPr lang="en-CA" dirty="0"/>
          </a:p>
        </p:txBody>
      </p:sp>
    </p:spTree>
    <p:extLst>
      <p:ext uri="{BB962C8B-B14F-4D97-AF65-F5344CB8AC3E}">
        <p14:creationId xmlns:p14="http://schemas.microsoft.com/office/powerpoint/2010/main" val="1891297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CAAFC39-66EA-4D9F-B69D-A596BC388A64}" type="slidenum">
              <a:rPr lang="en-CA" altLang="en-US" smtClean="0">
                <a:solidFill>
                  <a:srgbClr val="000000"/>
                </a:solidFill>
              </a:rPr>
              <a:pPr/>
              <a:t>3</a:t>
            </a:fld>
            <a:endParaRPr lang="fr-CA" altLang="en-US" dirty="0">
              <a:solidFill>
                <a:srgbClr val="000000"/>
              </a:solidFill>
            </a:endParaRPr>
          </a:p>
        </p:txBody>
      </p:sp>
    </p:spTree>
    <p:extLst>
      <p:ext uri="{BB962C8B-B14F-4D97-AF65-F5344CB8AC3E}">
        <p14:creationId xmlns:p14="http://schemas.microsoft.com/office/powerpoint/2010/main" val="15553636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0"/>
          </p:nvPr>
        </p:nvSpPr>
        <p:spPr/>
        <p:txBody>
          <a:bodyPr/>
          <a:lstStyle/>
          <a:p>
            <a:fld id="{157D5995-B8FA-4284-BBDF-CC301C1B453E}" type="datetime1">
              <a:rPr lang="en-CA" smtClean="0"/>
              <a:t>2016-09-12</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4</a:t>
            </a:fld>
            <a:endParaRPr lang="en-CA" dirty="0"/>
          </a:p>
        </p:txBody>
      </p:sp>
    </p:spTree>
    <p:extLst>
      <p:ext uri="{BB962C8B-B14F-4D97-AF65-F5344CB8AC3E}">
        <p14:creationId xmlns:p14="http://schemas.microsoft.com/office/powerpoint/2010/main" val="6733632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501" indent="-171501">
              <a:buFont typeface="Arial" panose="020B0604020202020204" pitchFamily="34" charset="0"/>
              <a:buChar char="•"/>
            </a:pPr>
            <a:r>
              <a:rPr lang="fr-CA" i="1" dirty="0"/>
              <a:t>« Les maillons santé encourageront une plus grande collaboration et de la coordination entre les différents fournisseurs de soins de santé du patient, ainsi que l'élaboration de plans de soins personnalisés.  Cela aidera à améliorer les transitions des patients au sein du système et à s'assurer que les patients reçoivent des soins plus adaptés, qui répondent à leurs besoins spécifiques, avec l'appui d'une équipe de fournisseurs travaillant en étroite collaboration. </a:t>
            </a:r>
            <a:r>
              <a:rPr lang="fr-CA" i="1" dirty="0" smtClean="0"/>
              <a:t>» </a:t>
            </a:r>
            <a:r>
              <a:rPr lang="fr-CA" b="1" dirty="0" smtClean="0"/>
              <a:t>Annonce </a:t>
            </a:r>
            <a:r>
              <a:rPr lang="fr-CA" b="1" dirty="0"/>
              <a:t>de l'initiative des maillons santé (décembre 2012)</a:t>
            </a:r>
            <a:endParaRPr lang="fr-CA" dirty="0"/>
          </a:p>
          <a:p>
            <a:pPr marL="171501" indent="-171501" defTabSz="914674">
              <a:buFont typeface="Arial" panose="020B0604020202020204" pitchFamily="34" charset="0"/>
              <a:buChar char="•"/>
              <a:defRPr/>
            </a:pPr>
            <a:r>
              <a:rPr lang="fr-CA" dirty="0"/>
              <a:t>L'indicateur utilisé dans QI RAP est le </a:t>
            </a:r>
            <a:r>
              <a:rPr lang="fr-CA" i="1" dirty="0"/>
              <a:t>nombre de patients du maillon santé ayant un plan de soins coordonnés élaboré par le maillon santé au cours du dernier trimestre. </a:t>
            </a:r>
            <a:endParaRPr lang="fr-CA" dirty="0"/>
          </a:p>
          <a:p>
            <a:pPr marL="171501" indent="-171501">
              <a:buFont typeface="Arial" panose="020B0604020202020204" pitchFamily="34" charset="0"/>
              <a:buChar char="•"/>
            </a:pPr>
            <a:r>
              <a:rPr lang="fr-CA" dirty="0"/>
              <a:t>Pour être inclus, le PSC doit 1) être élaboré avec le patient ou la personne soignante et deux (2) professionnels des soins de santé ou plus ET 2) contenir un plan visant un (1) problème de santé ou plus.</a:t>
            </a:r>
          </a:p>
          <a:p>
            <a:endParaRPr lang="fr-CA" dirty="0"/>
          </a:p>
          <a:p>
            <a:r>
              <a:rPr lang="fr-CA" dirty="0" smtClean="0"/>
              <a:t>*************************************************</a:t>
            </a:r>
          </a:p>
          <a:p>
            <a:pPr marL="171501" indent="-171501">
              <a:buFont typeface="Arial" panose="020B0604020202020204" pitchFamily="34" charset="0"/>
              <a:buChar char="•"/>
            </a:pPr>
            <a:r>
              <a:rPr lang="fr-CA" b="1" i="1" dirty="0"/>
              <a:t>Accès de façon régulière et en temps opportun aux soins primaires pour les patients ayant des besoins complexes</a:t>
            </a:r>
            <a:r>
              <a:rPr lang="fr-CA" b="1" i="1" dirty="0" smtClean="0"/>
              <a:t>. </a:t>
            </a:r>
            <a:r>
              <a:rPr lang="fr-CA" dirty="0" smtClean="0"/>
              <a:t> </a:t>
            </a:r>
            <a:r>
              <a:rPr lang="fr-CA" i="1" dirty="0"/>
              <a:t>Un objectif central des maillons santé continue d'être l’accès de façon régulière et en temps opportun aux fournisseurs de soins de santé primaires. Étant donné que la première interaction de la plupart des patients avec le système de soins de santé passe par un fournisseur de soins primaires, il est essentiel que les patients aient un fournisseur de soins primaires pour assurer une prestation efficace des soins coordonnés pour tous les patients de l'Ontario ayant des besoins complexes. ~</a:t>
            </a:r>
            <a:r>
              <a:rPr lang="fr-CA" dirty="0"/>
              <a:t> Extrait du Guide sur le modèle évolué de maillons santé</a:t>
            </a:r>
          </a:p>
          <a:p>
            <a:pPr marL="171501" indent="-171501">
              <a:buFont typeface="Arial" panose="020B0604020202020204" pitchFamily="34" charset="0"/>
              <a:buChar char="•"/>
            </a:pPr>
            <a:r>
              <a:rPr lang="fr-CA" dirty="0"/>
              <a:t>L'indicateur utilisé dans QI RAP est le </a:t>
            </a:r>
            <a:r>
              <a:rPr lang="fr-CA" i="1" dirty="0"/>
              <a:t>nombre de patients qui ont accès de façon régulière et en temps opportun à un fournisseur de soins primaires (FSP).</a:t>
            </a:r>
            <a:r>
              <a:rPr lang="fr-CA" dirty="0" smtClean="0"/>
              <a:t> </a:t>
            </a:r>
          </a:p>
          <a:p>
            <a:pPr marL="171501" indent="-171501">
              <a:buFont typeface="Arial" panose="020B0604020202020204" pitchFamily="34" charset="0"/>
              <a:buChar char="•"/>
            </a:pPr>
            <a:r>
              <a:rPr lang="fr-CA" dirty="0"/>
              <a:t>Il existe trois options pour la collecte des données avec le rapport sur les données agrégées déclarées dans QI RAP</a:t>
            </a:r>
            <a:r>
              <a:rPr lang="fr-CA" dirty="0" smtClean="0"/>
              <a:t>. Dans </a:t>
            </a:r>
            <a:r>
              <a:rPr lang="fr-CA" dirty="0"/>
              <a:t>la plupart des cas, un maillon santé unique choisira d’utiliser une seule cible/paire réelle.</a:t>
            </a:r>
          </a:p>
          <a:p>
            <a:endParaRPr lang="fr-CA" dirty="0"/>
          </a:p>
        </p:txBody>
      </p:sp>
      <p:sp>
        <p:nvSpPr>
          <p:cNvPr id="4" name="Date Placeholder 3"/>
          <p:cNvSpPr>
            <a:spLocks noGrp="1"/>
          </p:cNvSpPr>
          <p:nvPr>
            <p:ph type="dt" idx="10"/>
          </p:nvPr>
        </p:nvSpPr>
        <p:spPr/>
        <p:txBody>
          <a:bodyPr/>
          <a:lstStyle/>
          <a:p>
            <a:fld id="{353CBE9A-4656-424A-8DC8-8CA5F2D4B2C8}" type="datetime1">
              <a:rPr lang="en-CA" smtClean="0"/>
              <a:t>2016-09-12</a:t>
            </a:fld>
            <a:endParaRPr lang="fr-CA" dirty="0"/>
          </a:p>
        </p:txBody>
      </p:sp>
      <p:sp>
        <p:nvSpPr>
          <p:cNvPr id="5" name="Footer Placeholder 4"/>
          <p:cNvSpPr>
            <a:spLocks noGrp="1"/>
          </p:cNvSpPr>
          <p:nvPr>
            <p:ph type="ftr" sz="quarter" idx="11"/>
          </p:nvPr>
        </p:nvSpPr>
        <p:spPr/>
        <p:txBody>
          <a:bodyPr/>
          <a:lstStyle/>
          <a:p>
            <a:r>
              <a:rPr lang="fr-CA" smtClean="0"/>
              <a:t>Direction de la qualité des services de santé</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10</a:t>
            </a:fld>
            <a:endParaRPr lang="fr-CA" dirty="0"/>
          </a:p>
        </p:txBody>
      </p:sp>
    </p:spTree>
    <p:extLst>
      <p:ext uri="{BB962C8B-B14F-4D97-AF65-F5344CB8AC3E}">
        <p14:creationId xmlns:p14="http://schemas.microsoft.com/office/powerpoint/2010/main" val="34599515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b="1" dirty="0"/>
          </a:p>
        </p:txBody>
      </p:sp>
      <p:sp>
        <p:nvSpPr>
          <p:cNvPr id="4" name="Date Placeholder 3"/>
          <p:cNvSpPr>
            <a:spLocks noGrp="1"/>
          </p:cNvSpPr>
          <p:nvPr>
            <p:ph type="dt" idx="10"/>
          </p:nvPr>
        </p:nvSpPr>
        <p:spPr/>
        <p:txBody>
          <a:bodyPr/>
          <a:lstStyle/>
          <a:p>
            <a:fld id="{353CBE9A-4656-424A-8DC8-8CA5F2D4B2C8}" type="datetime1">
              <a:rPr lang="en-CA" smtClean="0"/>
              <a:t>2016-09-12</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11</a:t>
            </a:fld>
            <a:endParaRPr lang="en-CA" dirty="0"/>
          </a:p>
        </p:txBody>
      </p:sp>
    </p:spTree>
    <p:extLst>
      <p:ext uri="{BB962C8B-B14F-4D97-AF65-F5344CB8AC3E}">
        <p14:creationId xmlns:p14="http://schemas.microsoft.com/office/powerpoint/2010/main" val="40089438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0"/>
          </p:nvPr>
        </p:nvSpPr>
        <p:spPr/>
        <p:txBody>
          <a:bodyPr/>
          <a:lstStyle/>
          <a:p>
            <a:fld id="{353CBE9A-4656-424A-8DC8-8CA5F2D4B2C8}" type="datetime1">
              <a:rPr lang="en-CA" smtClean="0"/>
              <a:t>2016-09-12</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12</a:t>
            </a:fld>
            <a:endParaRPr lang="en-CA" dirty="0"/>
          </a:p>
        </p:txBody>
      </p:sp>
    </p:spTree>
    <p:extLst>
      <p:ext uri="{BB962C8B-B14F-4D97-AF65-F5344CB8AC3E}">
        <p14:creationId xmlns:p14="http://schemas.microsoft.com/office/powerpoint/2010/main" val="36865438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81F3DEDC-9AC5-409B-8CC9-331CB041425C}" type="datetime1">
              <a:rPr lang="en-CA" smtClean="0"/>
              <a:t>2016-09-12</a:t>
            </a:fld>
            <a:endParaRPr lang="fr-CA" dirty="0"/>
          </a:p>
        </p:txBody>
      </p:sp>
      <p:sp>
        <p:nvSpPr>
          <p:cNvPr id="5" name="Footer Placeholder 4"/>
          <p:cNvSpPr>
            <a:spLocks noGrp="1"/>
          </p:cNvSpPr>
          <p:nvPr>
            <p:ph type="ftr" sz="quarter" idx="11"/>
          </p:nvPr>
        </p:nvSpPr>
        <p:spPr/>
        <p:txBody>
          <a:bodyPr/>
          <a:lstStyle/>
          <a:p>
            <a:r>
              <a:rPr lang="fr-CA" smtClean="0"/>
              <a:t>Direction de la qualité des services de santé</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13</a:t>
            </a:fld>
            <a:endParaRPr lang="fr-CA" dirty="0"/>
          </a:p>
        </p:txBody>
      </p:sp>
    </p:spTree>
    <p:extLst>
      <p:ext uri="{BB962C8B-B14F-4D97-AF65-F5344CB8AC3E}">
        <p14:creationId xmlns:p14="http://schemas.microsoft.com/office/powerpoint/2010/main" val="41790204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127381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71342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6755702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906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150CB991-94F8-4AE6-BDC9-2D81A3868D43}" type="slidenum">
              <a:rPr lang="en-US" altLang="en-US" sz="1200" b="1" u="none">
                <a:solidFill>
                  <a:srgbClr val="FFFFFF"/>
                </a:solidFill>
              </a:rPr>
              <a:pPr algn="ctr" defTabSz="457200" eaLnBrk="1" hangingPunct="1">
                <a:spcBef>
                  <a:spcPct val="50000"/>
                </a:spcBef>
              </a:pPr>
              <a:t>‹#›</a:t>
            </a:fld>
            <a:endParaRPr lang="fr-CA"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2992002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1A136EE4-1C19-4A73-98BA-3D3ECA9A436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4853286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2F4BF50B-5D7F-4D28-9CC9-64FB11468B48}"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179144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8" name="Slide Number Placeholder 6"/>
          <p:cNvSpPr>
            <a:spLocks noGrp="1"/>
          </p:cNvSpPr>
          <p:nvPr>
            <p:ph type="sldNum" sz="quarter" idx="11"/>
          </p:nvPr>
        </p:nvSpPr>
        <p:spPr/>
        <p:txBody>
          <a:bodyPr/>
          <a:lstStyle>
            <a:lvl1pPr>
              <a:defRPr/>
            </a:lvl1pPr>
          </a:lstStyle>
          <a:p>
            <a:fld id="{F2A2E6B8-0383-49C9-8156-47AC77A980AE}"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887256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4" name="Slide Number Placeholder 6"/>
          <p:cNvSpPr>
            <a:spLocks noGrp="1"/>
          </p:cNvSpPr>
          <p:nvPr>
            <p:ph type="sldNum" sz="quarter" idx="11"/>
          </p:nvPr>
        </p:nvSpPr>
        <p:spPr/>
        <p:txBody>
          <a:bodyPr/>
          <a:lstStyle>
            <a:lvl1pPr>
              <a:defRPr/>
            </a:lvl1pPr>
          </a:lstStyle>
          <a:p>
            <a:fld id="{44B7F5FD-EBDD-4A31-AADA-1AEECB8D12A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5462288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3" name="Slide Number Placeholder 6"/>
          <p:cNvSpPr>
            <a:spLocks noGrp="1"/>
          </p:cNvSpPr>
          <p:nvPr>
            <p:ph type="sldNum" sz="quarter" idx="11"/>
          </p:nvPr>
        </p:nvSpPr>
        <p:spPr/>
        <p:txBody>
          <a:bodyPr/>
          <a:lstStyle>
            <a:lvl1pPr>
              <a:defRPr/>
            </a:lvl1pPr>
          </a:lstStyle>
          <a:p>
            <a:fld id="{AE70DB86-A892-4C59-915D-C22509EA933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41878281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B88BF280-2E7E-41F3-94DB-F664D27733EC}"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054858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4830897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153E20D2-2821-43B2-8472-1C6BF8648BB2}"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4621010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2BC76EAF-A089-4739-8C9F-AA819A74F00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2695051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6C67CFBC-7151-49D6-A9C8-DDB601A82AD0}"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3444548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3376830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8" y="42863"/>
            <a:ext cx="9085262" cy="677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Ontario -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26288" y="6016625"/>
            <a:ext cx="1725612"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09600" y="1611313"/>
            <a:ext cx="7772400" cy="1262062"/>
          </a:xfrm>
        </p:spPr>
        <p:txBody>
          <a:bodyPr anchor="t"/>
          <a:lstStyle>
            <a:lvl1pPr>
              <a:defRPr sz="4800"/>
            </a:lvl1pPr>
          </a:lstStyle>
          <a:p>
            <a:r>
              <a:rPr lang="en-CA"/>
              <a:t>Click to edit Master title style</a:t>
            </a:r>
          </a:p>
        </p:txBody>
      </p:sp>
      <p:sp>
        <p:nvSpPr>
          <p:cNvPr id="3075" name="Rectangle 3"/>
          <p:cNvSpPr>
            <a:spLocks noGrp="1" noChangeArrowheads="1"/>
          </p:cNvSpPr>
          <p:nvPr>
            <p:ph type="subTitle" idx="1"/>
          </p:nvPr>
        </p:nvSpPr>
        <p:spPr>
          <a:xfrm>
            <a:off x="609600" y="3349625"/>
            <a:ext cx="7780338" cy="844550"/>
          </a:xfrm>
        </p:spPr>
        <p:txBody>
          <a:bodyPr anchor="b"/>
          <a:lstStyle>
            <a:lvl1pPr marL="0" indent="0">
              <a:spcAft>
                <a:spcPct val="0"/>
              </a:spcAft>
              <a:buFont typeface="Times" pitchFamily="18" charset="0"/>
              <a:buNone/>
              <a:defRPr sz="2500"/>
            </a:lvl1pPr>
          </a:lstStyle>
          <a:p>
            <a:r>
              <a:rPr lang="en-CA"/>
              <a:t>Click to edit Master subtitle style</a:t>
            </a:r>
          </a:p>
        </p:txBody>
      </p:sp>
      <p:sp>
        <p:nvSpPr>
          <p:cNvPr id="6" name="Rectangle 4"/>
          <p:cNvSpPr>
            <a:spLocks noGrp="1" noChangeArrowheads="1"/>
          </p:cNvSpPr>
          <p:nvPr>
            <p:ph type="dt" sz="half" idx="10"/>
          </p:nvPr>
        </p:nvSpPr>
        <p:spPr>
          <a:xfrm>
            <a:off x="685800" y="6248400"/>
            <a:ext cx="1905000" cy="457200"/>
          </a:xfrm>
        </p:spPr>
        <p:txBody>
          <a:bodyPr/>
          <a:lstStyle>
            <a:lvl1pPr>
              <a:defRPr/>
            </a:lvl1pPr>
          </a:lstStyle>
          <a:p>
            <a:fld id="{D8CEA04F-C319-42F1-ABEF-82D426474134}" type="datetime1">
              <a:rPr lang="en-CA">
                <a:solidFill>
                  <a:srgbClr val="000000"/>
                </a:solidFill>
              </a:rPr>
              <a:pPr/>
              <a:t>2016-09-12</a:t>
            </a:fld>
            <a:endParaRPr lang="en-CA" dirty="0">
              <a:solidFill>
                <a:srgbClr val="000000"/>
              </a:solidFill>
            </a:endParaRPr>
          </a:p>
        </p:txBody>
      </p:sp>
    </p:spTree>
    <p:extLst>
      <p:ext uri="{BB962C8B-B14F-4D97-AF65-F5344CB8AC3E}">
        <p14:creationId xmlns:p14="http://schemas.microsoft.com/office/powerpoint/2010/main" val="11920228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a:xfrm>
            <a:off x="608013" y="1219200"/>
            <a:ext cx="77724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7805E304-6533-4494-8748-B2B4FCC1472D}" type="datetime1">
              <a:rPr lang="en-CA">
                <a:solidFill>
                  <a:srgbClr val="000000"/>
                </a:solidFill>
              </a:rPr>
              <a:pPr/>
              <a:t>2016-09-12</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33C67B63-388E-44A4-8B3E-9067F2FB2851}"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6106967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600" b="1" cap="all">
                <a:latin typeface="+mj-lt"/>
              </a:defRPr>
            </a:lvl1pPr>
          </a:lstStyle>
          <a:p>
            <a:r>
              <a:rPr lang="en-US" dirty="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BA0A3EA7-DFF7-4FBC-A6F5-AD47AC6D188C}" type="datetime1">
              <a:rPr lang="en-CA">
                <a:solidFill>
                  <a:srgbClr val="000000"/>
                </a:solidFill>
              </a:rPr>
              <a:pPr/>
              <a:t>2016-09-12</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8075D3D6-74B3-439C-9E99-9F34E31BA25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702303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6080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5704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Rectangle 4"/>
          <p:cNvSpPr>
            <a:spLocks noGrp="1" noChangeArrowheads="1"/>
          </p:cNvSpPr>
          <p:nvPr>
            <p:ph type="dt" sz="half" idx="10"/>
          </p:nvPr>
        </p:nvSpPr>
        <p:spPr>
          <a:ln/>
        </p:spPr>
        <p:txBody>
          <a:bodyPr/>
          <a:lstStyle>
            <a:lvl1pPr>
              <a:defRPr/>
            </a:lvl1pPr>
          </a:lstStyle>
          <a:p>
            <a:fld id="{EEEB89C1-022E-4C20-B20E-0C8AFB18D3B3}" type="datetime1">
              <a:rPr lang="en-CA">
                <a:solidFill>
                  <a:srgbClr val="000000"/>
                </a:solidFill>
              </a:rPr>
              <a:pPr/>
              <a:t>2016-09-12</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F6BF9E9C-0790-4052-BBF8-D12AD1277EDF}"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8319723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Rectangle 4"/>
          <p:cNvSpPr>
            <a:spLocks noGrp="1" noChangeArrowheads="1"/>
          </p:cNvSpPr>
          <p:nvPr>
            <p:ph type="dt" sz="half" idx="10"/>
          </p:nvPr>
        </p:nvSpPr>
        <p:spPr>
          <a:ln/>
        </p:spPr>
        <p:txBody>
          <a:bodyPr/>
          <a:lstStyle>
            <a:lvl1pPr>
              <a:defRPr/>
            </a:lvl1pPr>
          </a:lstStyle>
          <a:p>
            <a:fld id="{6B80170E-7C08-4D59-9F11-CD73B14F0C5A}" type="datetime1">
              <a:rPr lang="en-CA">
                <a:solidFill>
                  <a:srgbClr val="000000"/>
                </a:solidFill>
              </a:rPr>
              <a:pPr/>
              <a:t>2016-09-12</a:t>
            </a:fld>
            <a:endParaRPr lang="en-CA"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9" name="Rectangle 6"/>
          <p:cNvSpPr>
            <a:spLocks noGrp="1" noChangeArrowheads="1"/>
          </p:cNvSpPr>
          <p:nvPr>
            <p:ph type="sldNum" sz="quarter" idx="12"/>
          </p:nvPr>
        </p:nvSpPr>
        <p:spPr>
          <a:ln/>
        </p:spPr>
        <p:txBody>
          <a:bodyPr/>
          <a:lstStyle>
            <a:lvl1pPr>
              <a:defRPr/>
            </a:lvl1pPr>
          </a:lstStyle>
          <a:p>
            <a:fld id="{E911ADE6-056A-4E39-848F-7AA7665E994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0504158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Rectangle 4"/>
          <p:cNvSpPr>
            <a:spLocks noGrp="1" noChangeArrowheads="1"/>
          </p:cNvSpPr>
          <p:nvPr>
            <p:ph type="dt" sz="half" idx="10"/>
          </p:nvPr>
        </p:nvSpPr>
        <p:spPr>
          <a:ln/>
        </p:spPr>
        <p:txBody>
          <a:bodyPr/>
          <a:lstStyle>
            <a:lvl1pPr>
              <a:defRPr/>
            </a:lvl1pPr>
          </a:lstStyle>
          <a:p>
            <a:fld id="{7B066473-FB10-46EC-BBAA-185DB5DF24B2}" type="datetime1">
              <a:rPr lang="en-CA">
                <a:solidFill>
                  <a:srgbClr val="000000"/>
                </a:solidFill>
              </a:rPr>
              <a:pPr/>
              <a:t>2016-09-12</a:t>
            </a:fld>
            <a:endParaRPr lang="en-CA"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5" name="Rectangle 6"/>
          <p:cNvSpPr>
            <a:spLocks noGrp="1" noChangeArrowheads="1"/>
          </p:cNvSpPr>
          <p:nvPr>
            <p:ph type="sldNum" sz="quarter" idx="12"/>
          </p:nvPr>
        </p:nvSpPr>
        <p:spPr>
          <a:ln/>
        </p:spPr>
        <p:txBody>
          <a:bodyPr/>
          <a:lstStyle>
            <a:lvl1pPr>
              <a:defRPr/>
            </a:lvl1pPr>
          </a:lstStyle>
          <a:p>
            <a:fld id="{46BB7D92-C1B4-415A-BBC1-83091370F52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955284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2928624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22BDBC74-C210-40C6-9190-E9991AF388CE}" type="datetime1">
              <a:rPr lang="en-CA">
                <a:solidFill>
                  <a:srgbClr val="000000"/>
                </a:solidFill>
              </a:rPr>
              <a:pPr/>
              <a:t>2016-09-12</a:t>
            </a:fld>
            <a:endParaRPr lang="en-CA"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4" name="Rectangle 6"/>
          <p:cNvSpPr>
            <a:spLocks noGrp="1" noChangeArrowheads="1"/>
          </p:cNvSpPr>
          <p:nvPr>
            <p:ph type="sldNum" sz="quarter" idx="12"/>
          </p:nvPr>
        </p:nvSpPr>
        <p:spPr>
          <a:ln/>
        </p:spPr>
        <p:txBody>
          <a:bodyPr/>
          <a:lstStyle>
            <a:lvl1pPr>
              <a:defRPr/>
            </a:lvl1pPr>
          </a:lstStyle>
          <a:p>
            <a:fld id="{F1183F2A-4376-4AD9-B576-2BAEAE649AF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3033997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9D756F05-E29E-4D19-B6DB-20BBFF0EEE45}" type="datetime1">
              <a:rPr lang="en-CA">
                <a:solidFill>
                  <a:srgbClr val="000000"/>
                </a:solidFill>
              </a:rPr>
              <a:pPr/>
              <a:t>2016-09-12</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BFA3A666-5D28-4A27-AC9E-B9606AFDA59D}"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5402946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33C9C661-CA18-42AA-A907-A482874B77AC}" type="datetime1">
              <a:rPr lang="en-CA">
                <a:solidFill>
                  <a:srgbClr val="000000"/>
                </a:solidFill>
              </a:rPr>
              <a:pPr/>
              <a:t>2016-09-12</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07400678-8B37-44F3-91A7-B1590EC7BC0B}"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850787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91180F80-7426-4DCB-AE14-3CCAAC54FC42}" type="datetime1">
              <a:rPr lang="en-CA">
                <a:solidFill>
                  <a:srgbClr val="000000"/>
                </a:solidFill>
              </a:rPr>
              <a:pPr/>
              <a:t>2016-09-12</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A304C528-3F54-464F-867E-7D9E3C763BD0}"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664262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38900" y="587375"/>
            <a:ext cx="1943100" cy="55086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608013" y="587375"/>
            <a:ext cx="5678487" cy="55086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5FD236A5-2459-4C56-B263-0361189B5DD6}" type="datetime1">
              <a:rPr lang="en-CA">
                <a:solidFill>
                  <a:srgbClr val="000000"/>
                </a:solidFill>
              </a:rPr>
              <a:pPr/>
              <a:t>2016-09-12</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EFC54B53-9E03-4560-99BD-AAD9B32C498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4083335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CA"/>
          </a:p>
        </p:txBody>
      </p:sp>
      <p:sp>
        <p:nvSpPr>
          <p:cNvPr id="4" name="Date Placeholder 3"/>
          <p:cNvSpPr>
            <a:spLocks noGrp="1"/>
          </p:cNvSpPr>
          <p:nvPr>
            <p:ph type="dt" sz="half" idx="10"/>
          </p:nvPr>
        </p:nvSpPr>
        <p:spPr>
          <a:xfrm>
            <a:off x="685800" y="6491288"/>
            <a:ext cx="1905000" cy="214312"/>
          </a:xfrm>
        </p:spPr>
        <p:txBody>
          <a:bodyPr/>
          <a:lstStyle>
            <a:lvl1pPr>
              <a:defRPr/>
            </a:lvl1pPr>
          </a:lstStyle>
          <a:p>
            <a:fld id="{6886C0A8-AE21-4CEE-A747-C19C6EE41067}" type="datetime1">
              <a:rPr lang="en-CA">
                <a:solidFill>
                  <a:srgbClr val="000000"/>
                </a:solidFill>
              </a:rPr>
              <a:pPr/>
              <a:t>2016-09-12</a:t>
            </a:fld>
            <a:endParaRPr lang="en-CA" dirty="0">
              <a:solidFill>
                <a:srgbClr val="000000"/>
              </a:solidFill>
            </a:endParaRPr>
          </a:p>
        </p:txBody>
      </p:sp>
      <p:sp>
        <p:nvSpPr>
          <p:cNvPr id="5" name="Footer Placeholder 4"/>
          <p:cNvSpPr>
            <a:spLocks noGrp="1"/>
          </p:cNvSpPr>
          <p:nvPr>
            <p:ph type="ftr" sz="quarter" idx="11"/>
          </p:nvPr>
        </p:nvSpPr>
        <p:spPr>
          <a:xfrm>
            <a:off x="3124200" y="6491288"/>
            <a:ext cx="2895600" cy="214312"/>
          </a:xfrm>
        </p:spPr>
        <p:txBody>
          <a:bodyPr/>
          <a:lstStyle>
            <a:lvl1pPr>
              <a:defRPr/>
            </a:lvl1pPr>
          </a:lstStyle>
          <a:p>
            <a:r>
              <a:rPr lang="en-CA" dirty="0">
                <a:solidFill>
                  <a:srgbClr val="8D988F"/>
                </a:solidFill>
              </a:rPr>
              <a:t>Health Quality Branch</a:t>
            </a:r>
          </a:p>
        </p:txBody>
      </p:sp>
      <p:sp>
        <p:nvSpPr>
          <p:cNvPr id="6" name="Slide Number Placeholder 5"/>
          <p:cNvSpPr>
            <a:spLocks noGrp="1"/>
          </p:cNvSpPr>
          <p:nvPr>
            <p:ph type="sldNum" sz="quarter" idx="12"/>
          </p:nvPr>
        </p:nvSpPr>
        <p:spPr>
          <a:xfrm>
            <a:off x="7051675" y="6503988"/>
            <a:ext cx="1905000" cy="201612"/>
          </a:xfrm>
        </p:spPr>
        <p:txBody>
          <a:bodyPr/>
          <a:lstStyle>
            <a:lvl1pPr>
              <a:defRPr/>
            </a:lvl1pPr>
          </a:lstStyle>
          <a:p>
            <a:fld id="{A60BB2CA-15B8-4D42-98A4-83F36C4AC48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366090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E563DB37-29D8-4A8E-BBDB-5EDA90661A60}" type="slidenum">
              <a:rPr lang="en-US" altLang="en-US" sz="1200" b="1" u="none">
                <a:solidFill>
                  <a:srgbClr val="FFFFFF"/>
                </a:solidFill>
              </a:rPr>
              <a:pPr algn="ctr" defTabSz="457200" eaLnBrk="1" hangingPunct="1">
                <a:spcBef>
                  <a:spcPct val="50000"/>
                </a:spcBef>
              </a:pPr>
              <a:t>‹#›</a:t>
            </a:fld>
            <a:endParaRPr lang="fr-CA"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457200" y="1239838"/>
            <a:ext cx="8229600" cy="4322762"/>
          </a:xfrm>
          <a:prstGeom prst="rect">
            <a:avLst/>
          </a:prstGeom>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89899816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End ">
    <p:spTree>
      <p:nvGrpSpPr>
        <p:cNvPr id="1" name=""/>
        <p:cNvGrpSpPr/>
        <p:nvPr/>
      </p:nvGrpSpPr>
      <p:grpSpPr>
        <a:xfrm>
          <a:off x="0" y="0"/>
          <a:ext cx="0" cy="0"/>
          <a:chOff x="0" y="0"/>
          <a:chExt cx="0" cy="0"/>
        </a:xfrm>
      </p:grpSpPr>
      <p:sp>
        <p:nvSpPr>
          <p:cNvPr id="5" name="Text Placeholder 2"/>
          <p:cNvSpPr>
            <a:spLocks noGrp="1"/>
          </p:cNvSpPr>
          <p:nvPr>
            <p:ph idx="1"/>
          </p:nvPr>
        </p:nvSpPr>
        <p:spPr>
          <a:xfrm>
            <a:off x="5148064" y="2852936"/>
            <a:ext cx="2952328" cy="1512168"/>
          </a:xfrm>
          <a:prstGeom prst="rect">
            <a:avLst/>
          </a:prstGeom>
        </p:spPr>
        <p:txBody>
          <a:bodyPr rtlCol="0">
            <a:normAutofit/>
          </a:bodyPr>
          <a:lstStyle/>
          <a:p>
            <a:pPr lvl="0"/>
            <a:r>
              <a:rPr lang="en-US" noProof="0" dirty="0" err="1"/>
              <a:t>www.HQOntario.ca</a:t>
            </a:r>
            <a:endParaRPr lang="en-US" noProof="0" dirty="0"/>
          </a:p>
        </p:txBody>
      </p:sp>
    </p:spTree>
    <p:extLst>
      <p:ext uri="{BB962C8B-B14F-4D97-AF65-F5344CB8AC3E}">
        <p14:creationId xmlns:p14="http://schemas.microsoft.com/office/powerpoint/2010/main" val="1631166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82432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836345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
        <p:nvSpPr>
          <p:cNvPr id="3" name="Slide Number Placeholder 6"/>
          <p:cNvSpPr>
            <a:spLocks noGrp="1"/>
          </p:cNvSpPr>
          <p:nvPr>
            <p:ph type="sldNum" sz="quarter" idx="11"/>
          </p:nvPr>
        </p:nvSpPr>
        <p:spPr>
          <a:xfrm>
            <a:off x="4343400" y="6477000"/>
            <a:ext cx="457200" cy="300038"/>
          </a:xfrm>
          <a:prstGeom prst="rect">
            <a:avLst/>
          </a:prstGeom>
        </p:spPr>
        <p:txBody>
          <a:bodyPr/>
          <a:lstStyle>
            <a:lvl1pPr>
              <a:defRPr/>
            </a:lvl1pPr>
          </a:lstStyle>
          <a:p>
            <a:pPr defTabSz="457200"/>
            <a:fld id="{0E1957AB-82E3-4E9D-BEA5-7A44EC481F74}" type="slidenum">
              <a:rPr lang="en-US" altLang="en-US" sz="1400" u="sng">
                <a:solidFill>
                  <a:prstClr val="black"/>
                </a:solidFill>
                <a:latin typeface="Arial" panose="020B0604020202020204" pitchFamily="34" charset="0"/>
                <a:ea typeface="MS PGothic" panose="020B0600070205080204" pitchFamily="34" charset="-128"/>
              </a:rPr>
              <a:pPr defTabSz="457200"/>
              <a:t>‹#›</a:t>
            </a:fld>
            <a:endParaRPr lang="en-US" altLang="en-US" sz="1400" u="sng" dirty="0">
              <a:solidFill>
                <a:prstClr val="black"/>
              </a:solidFill>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3601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3848570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549958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3934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emf"/><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4.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5.xml"/><Relationship Id="rId1" Type="http://schemas.openxmlformats.org/officeDocument/2006/relationships/slideLayout" Target="../slideLayouts/slideLayout36.xml"/><Relationship Id="rId4" Type="http://schemas.openxmlformats.org/officeDocument/2006/relationships/image" Target="../media/image5.emf"/></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theme" Target="../theme/theme6.xml"/><Relationship Id="rId1"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prstClr val="black"/>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prstClr val="white"/>
                </a:solidFill>
              </a:rPr>
              <a:t>www.HQOntario.ca</a:t>
            </a:r>
            <a:endParaRPr lang="en-CA" dirty="0">
              <a:solidFill>
                <a:prstClr val="white"/>
              </a:solidFill>
            </a:endParaRPr>
          </a:p>
        </p:txBody>
      </p:sp>
      <p:pic>
        <p:nvPicPr>
          <p:cNvPr id="2055" name="Picture 5" descr="HQO Eng wht.eps"/>
          <p:cNvPicPr>
            <a:picLocks noChangeAspect="1"/>
          </p:cNvPicPr>
          <p:nvPr/>
        </p:nvPicPr>
        <p:blipFill>
          <a:blip r:embed="rId13">
            <a:extLst>
              <a:ext uri="{28A0092B-C50C-407E-A947-70E740481C1C}">
                <a14:useLocalDpi xmlns:a14="http://schemas.microsoft.com/office/drawing/2010/main"/>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101060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5" descr="HQO Eng wht.eps"/>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1" descr="HQO Eng blk.jp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777163" y="6054725"/>
            <a:ext cx="1331912"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1"/>
          <p:cNvSpPr>
            <a:spLocks noChangeArrowheads="1"/>
          </p:cNvSpPr>
          <p:nvPr userDrawn="1"/>
        </p:nvSpPr>
        <p:spPr bwMode="auto">
          <a:xfrm>
            <a:off x="0" y="5794375"/>
            <a:ext cx="9144000" cy="260350"/>
          </a:xfrm>
          <a:prstGeom prst="rect">
            <a:avLst/>
          </a:prstGeom>
          <a:solidFill>
            <a:srgbClr val="0C6577"/>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29" name="Rectangle 5"/>
          <p:cNvSpPr>
            <a:spLocks noChangeArrowheads="1"/>
          </p:cNvSpPr>
          <p:nvPr userDrawn="1"/>
        </p:nvSpPr>
        <p:spPr bwMode="auto">
          <a:xfrm>
            <a:off x="0" y="5013325"/>
            <a:ext cx="9144000" cy="574675"/>
          </a:xfrm>
          <a:prstGeom prst="rect">
            <a:avLst/>
          </a:prstGeom>
          <a:solidFill>
            <a:srgbClr val="499908"/>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0" name="Rectangle 7"/>
          <p:cNvSpPr>
            <a:spLocks noChangeArrowheads="1"/>
          </p:cNvSpPr>
          <p:nvPr userDrawn="1"/>
        </p:nvSpPr>
        <p:spPr bwMode="auto">
          <a:xfrm>
            <a:off x="0" y="3429000"/>
            <a:ext cx="9144000" cy="1152525"/>
          </a:xfrm>
          <a:prstGeom prst="rect">
            <a:avLst/>
          </a:prstGeom>
          <a:solidFill>
            <a:srgbClr val="C27C0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1" name="Rectangle 1"/>
          <p:cNvSpPr>
            <a:spLocks noChangeArrowheads="1"/>
          </p:cNvSpPr>
          <p:nvPr userDrawn="1"/>
        </p:nvSpPr>
        <p:spPr bwMode="auto">
          <a:xfrm>
            <a:off x="0" y="-100013"/>
            <a:ext cx="9144000" cy="2806701"/>
          </a:xfrm>
          <a:prstGeom prst="rect">
            <a:avLst/>
          </a:prstGeom>
          <a:solidFill>
            <a:srgbClr val="11899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Tree>
    <p:extLst>
      <p:ext uri="{BB962C8B-B14F-4D97-AF65-F5344CB8AC3E}">
        <p14:creationId xmlns:p14="http://schemas.microsoft.com/office/powerpoint/2010/main" val="627911294"/>
      </p:ext>
    </p:extLst>
  </p:cSld>
  <p:clrMap bg1="lt1" tx1="dk1" bg2="lt2" tx2="dk2" accent1="accent1" accent2="accent2" accent3="accent3" accent4="accent4" accent5="accent5" accent6="accent6" hlink="hlink" folHlink="folHlink"/>
  <p:sldLayoutIdLst>
    <p:sldLayoutId id="2147483675" r:id="rId1"/>
  </p:sldLayoutIdLst>
  <p:hf sldNum="0" hdr="0" dt="0"/>
  <p:txStyles>
    <p:titleStyle>
      <a:lvl1pPr algn="l" rtl="0" eaLnBrk="0" fontAlgn="base" hangingPunct="0">
        <a:spcBef>
          <a:spcPct val="0"/>
        </a:spcBef>
        <a:spcAft>
          <a:spcPct val="0"/>
        </a:spcAft>
        <a:defRPr sz="2400" b="1">
          <a:solidFill>
            <a:srgbClr val="000000"/>
          </a:solidFill>
          <a:latin typeface="+mj-lt"/>
          <a:ea typeface="MS PGothic" panose="020B0600070205080204" pitchFamily="34" charset="-128"/>
          <a:cs typeface="ＭＳ Ｐゴシック" charset="-128"/>
        </a:defRPr>
      </a:lvl1pPr>
      <a:lvl2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2pPr>
      <a:lvl3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3pPr>
      <a:lvl4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4pPr>
      <a:lvl5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5pPr>
      <a:lvl6pPr marL="457200" algn="ctr" rtl="0" fontAlgn="base">
        <a:spcBef>
          <a:spcPct val="0"/>
        </a:spcBef>
        <a:spcAft>
          <a:spcPct val="0"/>
        </a:spcAft>
        <a:defRPr sz="3600" b="1">
          <a:solidFill>
            <a:srgbClr val="008E8F"/>
          </a:solidFill>
          <a:latin typeface="Arial" charset="0"/>
        </a:defRPr>
      </a:lvl6pPr>
      <a:lvl7pPr marL="914400" algn="ctr" rtl="0" fontAlgn="base">
        <a:spcBef>
          <a:spcPct val="0"/>
        </a:spcBef>
        <a:spcAft>
          <a:spcPct val="0"/>
        </a:spcAft>
        <a:defRPr sz="3600" b="1">
          <a:solidFill>
            <a:srgbClr val="008E8F"/>
          </a:solidFill>
          <a:latin typeface="Arial" charset="0"/>
        </a:defRPr>
      </a:lvl7pPr>
      <a:lvl8pPr marL="1371600" algn="ctr" rtl="0" fontAlgn="base">
        <a:spcBef>
          <a:spcPct val="0"/>
        </a:spcBef>
        <a:spcAft>
          <a:spcPct val="0"/>
        </a:spcAft>
        <a:defRPr sz="3600" b="1">
          <a:solidFill>
            <a:srgbClr val="008E8F"/>
          </a:solidFill>
          <a:latin typeface="Arial" charset="0"/>
        </a:defRPr>
      </a:lvl8pPr>
      <a:lvl9pPr marL="1828800" algn="ctr" rtl="0" fontAlgn="base">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55891DED-E6B3-49D7-8D3B-5D621779D901}"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055" name="Picture 5" descr="HQO Eng wht.eps"/>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294441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3988" y="171450"/>
            <a:ext cx="86614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CA"/>
              <a:t>Click to edit Master title style</a:t>
            </a:r>
          </a:p>
        </p:txBody>
      </p:sp>
      <p:sp>
        <p:nvSpPr>
          <p:cNvPr id="1027" name="Rectangle 3"/>
          <p:cNvSpPr>
            <a:spLocks noGrp="1" noChangeArrowheads="1"/>
          </p:cNvSpPr>
          <p:nvPr>
            <p:ph type="body" idx="1"/>
          </p:nvPr>
        </p:nvSpPr>
        <p:spPr bwMode="auto">
          <a:xfrm>
            <a:off x="608013" y="1219200"/>
            <a:ext cx="7772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p>
        </p:txBody>
      </p:sp>
      <p:sp>
        <p:nvSpPr>
          <p:cNvPr id="1028" name="Rectangle 4"/>
          <p:cNvSpPr>
            <a:spLocks noGrp="1" noChangeArrowheads="1"/>
          </p:cNvSpPr>
          <p:nvPr>
            <p:ph type="dt" sz="half" idx="2"/>
          </p:nvPr>
        </p:nvSpPr>
        <p:spPr bwMode="auto">
          <a:xfrm>
            <a:off x="685800" y="6491288"/>
            <a:ext cx="19050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Narrow" pitchFamily="34" charset="0"/>
              </a:defRPr>
            </a:lvl1pPr>
          </a:lstStyle>
          <a:p>
            <a:pPr fontAlgn="auto">
              <a:spcBef>
                <a:spcPts val="0"/>
              </a:spcBef>
              <a:spcAft>
                <a:spcPts val="0"/>
              </a:spcAft>
            </a:pPr>
            <a:fld id="{4354138E-4AB9-4430-96B3-357D2D38EB22}" type="datetime1">
              <a:rPr lang="en-CA">
                <a:solidFill>
                  <a:srgbClr val="000000"/>
                </a:solidFill>
                <a:ea typeface="MS PGothic" panose="020B0600070205080204" pitchFamily="34" charset="-128"/>
              </a:rPr>
              <a:pPr fontAlgn="auto">
                <a:spcBef>
                  <a:spcPts val="0"/>
                </a:spcBef>
                <a:spcAft>
                  <a:spcPts val="0"/>
                </a:spcAft>
              </a:pPr>
              <a:t>2016-09-12</a:t>
            </a:fld>
            <a:endParaRPr lang="en-CA" dirty="0">
              <a:solidFill>
                <a:srgbClr val="000000"/>
              </a:solidFill>
              <a:ea typeface="MS PGothic" panose="020B0600070205080204" pitchFamily="34" charset="-128"/>
            </a:endParaRPr>
          </a:p>
        </p:txBody>
      </p:sp>
      <p:sp>
        <p:nvSpPr>
          <p:cNvPr id="1029" name="Rectangle 5"/>
          <p:cNvSpPr>
            <a:spLocks noGrp="1" noChangeArrowheads="1"/>
          </p:cNvSpPr>
          <p:nvPr>
            <p:ph type="ftr" sz="quarter" idx="3"/>
          </p:nvPr>
        </p:nvSpPr>
        <p:spPr bwMode="auto">
          <a:xfrm>
            <a:off x="3124200" y="6491288"/>
            <a:ext cx="28956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000">
                <a:solidFill>
                  <a:schemeClr val="bg2"/>
                </a:solidFill>
                <a:latin typeface="Arial" pitchFamily="34" charset="0"/>
              </a:defRPr>
            </a:lvl1pPr>
          </a:lstStyle>
          <a:p>
            <a:pPr fontAlgn="auto">
              <a:spcBef>
                <a:spcPts val="0"/>
              </a:spcBef>
              <a:spcAft>
                <a:spcPts val="0"/>
              </a:spcAft>
            </a:pPr>
            <a:r>
              <a:rPr lang="en-CA" dirty="0">
                <a:solidFill>
                  <a:srgbClr val="8D988F"/>
                </a:solidFill>
                <a:ea typeface="MS PGothic" panose="020B0600070205080204" pitchFamily="34" charset="-128"/>
              </a:rPr>
              <a:t>Health Quality Branch</a:t>
            </a:r>
          </a:p>
        </p:txBody>
      </p:sp>
      <p:sp>
        <p:nvSpPr>
          <p:cNvPr id="1030" name="Rectangle 6"/>
          <p:cNvSpPr>
            <a:spLocks noGrp="1" noChangeArrowheads="1"/>
          </p:cNvSpPr>
          <p:nvPr>
            <p:ph type="sldNum" sz="quarter" idx="4"/>
          </p:nvPr>
        </p:nvSpPr>
        <p:spPr bwMode="auto">
          <a:xfrm>
            <a:off x="7051675" y="6503988"/>
            <a:ext cx="1905000" cy="201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000">
                <a:latin typeface="Arial Narrow" pitchFamily="34" charset="0"/>
              </a:defRPr>
            </a:lvl1pPr>
          </a:lstStyle>
          <a:p>
            <a:pPr fontAlgn="auto">
              <a:spcBef>
                <a:spcPts val="0"/>
              </a:spcBef>
              <a:spcAft>
                <a:spcPts val="0"/>
              </a:spcAft>
            </a:pPr>
            <a:fld id="{333B28C0-006B-4EA4-9375-AA3ACA4BF436}" type="slidenum">
              <a:rPr lang="en-CA">
                <a:solidFill>
                  <a:srgbClr val="000000"/>
                </a:solidFill>
                <a:ea typeface="MS PGothic" panose="020B0600070205080204" pitchFamily="34" charset="-128"/>
              </a:rPr>
              <a:pPr fontAlgn="auto">
                <a:spcBef>
                  <a:spcPts val="0"/>
                </a:spcBef>
                <a:spcAft>
                  <a:spcPts val="0"/>
                </a:spcAft>
              </a:pPr>
              <a:t>‹#›</a:t>
            </a:fld>
            <a:endParaRPr lang="en-CA" dirty="0">
              <a:solidFill>
                <a:srgbClr val="000000"/>
              </a:solidFill>
              <a:ea typeface="MS PGothic" panose="020B0600070205080204" pitchFamily="34" charset="-128"/>
            </a:endParaRPr>
          </a:p>
        </p:txBody>
      </p:sp>
      <p:sp>
        <p:nvSpPr>
          <p:cNvPr id="1034" name="Rectangle 10"/>
          <p:cNvSpPr>
            <a:spLocks noChangeArrowheads="1"/>
          </p:cNvSpPr>
          <p:nvPr/>
        </p:nvSpPr>
        <p:spPr bwMode="auto">
          <a:xfrm>
            <a:off x="69850" y="68263"/>
            <a:ext cx="9004300" cy="6718300"/>
          </a:xfrm>
          <a:prstGeom prst="rect">
            <a:avLst/>
          </a:prstGeom>
          <a:noFill/>
          <a:ln w="12700">
            <a:solidFill>
              <a:srgbClr val="007A87"/>
            </a:solidFill>
            <a:miter lim="800000"/>
            <a:headEnd/>
            <a:tailEnd/>
          </a:ln>
          <a:effectLst/>
          <a:extLst/>
        </p:spPr>
        <p:txBody>
          <a:bodyPr wrap="none" anchor="ctr"/>
          <a:lstStyle/>
          <a:p>
            <a:pPr eaLnBrk="0" fontAlgn="auto" hangingPunct="0">
              <a:spcBef>
                <a:spcPts val="0"/>
              </a:spcBef>
              <a:spcAft>
                <a:spcPts val="0"/>
              </a:spcAft>
              <a:defRPr/>
            </a:pPr>
            <a:endParaRPr lang="en-US" sz="1800" dirty="0">
              <a:solidFill>
                <a:srgbClr val="000000"/>
              </a:solidFill>
              <a:latin typeface="Times" charset="0"/>
              <a:ea typeface="ＭＳ Ｐゴシック" charset="0"/>
            </a:endParaRPr>
          </a:p>
        </p:txBody>
      </p:sp>
    </p:spTree>
    <p:extLst>
      <p:ext uri="{BB962C8B-B14F-4D97-AF65-F5344CB8AC3E}">
        <p14:creationId xmlns:p14="http://schemas.microsoft.com/office/powerpoint/2010/main" val="3522575320"/>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hf hdr="0" dt="0"/>
  <p:txStyles>
    <p:titleStyle>
      <a:lvl1pPr algn="l" rtl="0" eaLnBrk="0" fontAlgn="base" hangingPunct="0">
        <a:spcBef>
          <a:spcPct val="0"/>
        </a:spcBef>
        <a:spcAft>
          <a:spcPct val="0"/>
        </a:spcAft>
        <a:defRPr b="1">
          <a:solidFill>
            <a:srgbClr val="007A87"/>
          </a:solidFill>
          <a:latin typeface="Arial" pitchFamily="34" charset="0"/>
          <a:ea typeface="+mj-ea"/>
          <a:cs typeface="+mj-cs"/>
        </a:defRPr>
      </a:lvl1pPr>
      <a:lvl2pPr algn="l" rtl="0" eaLnBrk="0" fontAlgn="base" hangingPunct="0">
        <a:spcBef>
          <a:spcPct val="0"/>
        </a:spcBef>
        <a:spcAft>
          <a:spcPct val="0"/>
        </a:spcAft>
        <a:defRPr b="1">
          <a:solidFill>
            <a:srgbClr val="007A87"/>
          </a:solidFill>
          <a:latin typeface="Arial" pitchFamily="34" charset="0"/>
        </a:defRPr>
      </a:lvl2pPr>
      <a:lvl3pPr algn="l" rtl="0" eaLnBrk="0" fontAlgn="base" hangingPunct="0">
        <a:spcBef>
          <a:spcPct val="0"/>
        </a:spcBef>
        <a:spcAft>
          <a:spcPct val="0"/>
        </a:spcAft>
        <a:defRPr b="1">
          <a:solidFill>
            <a:srgbClr val="007A87"/>
          </a:solidFill>
          <a:latin typeface="Arial" pitchFamily="34" charset="0"/>
        </a:defRPr>
      </a:lvl3pPr>
      <a:lvl4pPr algn="l" rtl="0" eaLnBrk="0" fontAlgn="base" hangingPunct="0">
        <a:spcBef>
          <a:spcPct val="0"/>
        </a:spcBef>
        <a:spcAft>
          <a:spcPct val="0"/>
        </a:spcAft>
        <a:defRPr b="1">
          <a:solidFill>
            <a:srgbClr val="007A87"/>
          </a:solidFill>
          <a:latin typeface="Arial" pitchFamily="34" charset="0"/>
        </a:defRPr>
      </a:lvl4pPr>
      <a:lvl5pPr algn="l" rtl="0" eaLnBrk="0" fontAlgn="base" hangingPunct="0">
        <a:spcBef>
          <a:spcPct val="0"/>
        </a:spcBef>
        <a:spcAft>
          <a:spcPct val="0"/>
        </a:spcAft>
        <a:defRPr b="1">
          <a:solidFill>
            <a:srgbClr val="007A87"/>
          </a:solidFill>
          <a:latin typeface="Arial" pitchFamily="34" charset="0"/>
        </a:defRPr>
      </a:lvl5pPr>
      <a:lvl6pPr marL="457200" algn="l" rtl="0" fontAlgn="base">
        <a:spcBef>
          <a:spcPct val="0"/>
        </a:spcBef>
        <a:spcAft>
          <a:spcPct val="0"/>
        </a:spcAft>
        <a:defRPr sz="3200" b="1">
          <a:solidFill>
            <a:srgbClr val="007A87"/>
          </a:solidFill>
          <a:latin typeface="Arial Narrow" pitchFamily="34" charset="0"/>
        </a:defRPr>
      </a:lvl6pPr>
      <a:lvl7pPr marL="914400" algn="l" rtl="0" fontAlgn="base">
        <a:spcBef>
          <a:spcPct val="0"/>
        </a:spcBef>
        <a:spcAft>
          <a:spcPct val="0"/>
        </a:spcAft>
        <a:defRPr sz="3200" b="1">
          <a:solidFill>
            <a:srgbClr val="007A87"/>
          </a:solidFill>
          <a:latin typeface="Arial Narrow" pitchFamily="34" charset="0"/>
        </a:defRPr>
      </a:lvl7pPr>
      <a:lvl8pPr marL="1371600" algn="l" rtl="0" fontAlgn="base">
        <a:spcBef>
          <a:spcPct val="0"/>
        </a:spcBef>
        <a:spcAft>
          <a:spcPct val="0"/>
        </a:spcAft>
        <a:defRPr sz="3200" b="1">
          <a:solidFill>
            <a:srgbClr val="007A87"/>
          </a:solidFill>
          <a:latin typeface="Arial Narrow" pitchFamily="34" charset="0"/>
        </a:defRPr>
      </a:lvl8pPr>
      <a:lvl9pPr marL="1828800" algn="l" rtl="0" fontAlgn="base">
        <a:spcBef>
          <a:spcPct val="0"/>
        </a:spcBef>
        <a:spcAft>
          <a:spcPct val="0"/>
        </a:spcAft>
        <a:defRPr sz="3200" b="1">
          <a:solidFill>
            <a:srgbClr val="007A87"/>
          </a:solidFill>
          <a:latin typeface="Arial Narrow" pitchFamily="34" charset="0"/>
        </a:defRPr>
      </a:lvl9pPr>
    </p:titleStyle>
    <p:bodyStyle>
      <a:lvl1pPr marL="460375" indent="-460375" algn="l" rtl="0" eaLnBrk="0" fontAlgn="base" hangingPunct="0">
        <a:spcBef>
          <a:spcPct val="0"/>
        </a:spcBef>
        <a:spcAft>
          <a:spcPct val="25000"/>
        </a:spcAft>
        <a:buClr>
          <a:srgbClr val="007A87"/>
        </a:buClr>
        <a:buFont typeface="Times" pitchFamily="18" charset="0"/>
        <a:buChar char="•"/>
        <a:defRPr sz="2400">
          <a:solidFill>
            <a:schemeClr val="tx1"/>
          </a:solidFill>
          <a:latin typeface="+mj-lt"/>
          <a:ea typeface="+mn-ea"/>
          <a:cs typeface="+mn-cs"/>
        </a:defRPr>
      </a:lvl1pPr>
      <a:lvl2pPr marL="860425" indent="-28575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2pPr>
      <a:lvl3pPr marL="1203325"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3pPr>
      <a:lvl4pPr marL="1600200" indent="-22860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4pPr>
      <a:lvl5pPr marL="2057400"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5pPr>
      <a:lvl6pPr marL="25146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6pPr>
      <a:lvl7pPr marL="29718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7pPr>
      <a:lvl8pPr marL="34290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8pPr>
      <a:lvl9pPr marL="38862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6626"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6627"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A55F1EF2-B172-411F-980F-1E8545C49872}"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6630" name="Picture 5" descr="HQO Eng wht.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1" name="Picture 1" descr="SlideHQO2-05.eps"/>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03275" y="454025"/>
            <a:ext cx="7513638" cy="594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3062599"/>
      </p:ext>
    </p:extLst>
  </p:cSld>
  <p:clrMap bg1="lt1" tx1="dk1" bg2="lt2" tx2="dk2" accent1="accent1" accent2="accent2" accent3="accent3" accent4="accent4" accent5="accent5" accent6="accent6" hlink="hlink" folHlink="folHlink"/>
  <p:sldLayoutIdLst>
    <p:sldLayoutId id="2147483702" r:id="rId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2" name="Text Placeholder 2"/>
          <p:cNvSpPr>
            <a:spLocks noGrp="1"/>
          </p:cNvSpPr>
          <p:nvPr>
            <p:ph type="body" idx="1"/>
          </p:nvPr>
        </p:nvSpPr>
        <p:spPr bwMode="auto">
          <a:xfrm>
            <a:off x="5148263" y="2905125"/>
            <a:ext cx="295275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www.HQOntario.ca</a:t>
            </a:r>
          </a:p>
        </p:txBody>
      </p:sp>
      <p:pic>
        <p:nvPicPr>
          <p:cNvPr id="30723" name="Picture 6" descr="HQO Eng blk.eps"/>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476375" y="2276475"/>
            <a:ext cx="2674938"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0724" name="Straight Connector 8"/>
          <p:cNvCxnSpPr>
            <a:cxnSpLocks noChangeShapeType="1"/>
          </p:cNvCxnSpPr>
          <p:nvPr userDrawn="1"/>
        </p:nvCxnSpPr>
        <p:spPr bwMode="auto">
          <a:xfrm>
            <a:off x="4716463" y="1773238"/>
            <a:ext cx="0" cy="2951162"/>
          </a:xfrm>
          <a:prstGeom prst="line">
            <a:avLst/>
          </a:prstGeom>
          <a:noFill/>
          <a:ln w="25400">
            <a:solidFill>
              <a:srgbClr val="00788A"/>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30725" name="Rectangle 9"/>
          <p:cNvSpPr>
            <a:spLocks noChangeArrowheads="1"/>
          </p:cNvSpPr>
          <p:nvPr userDrawn="1"/>
        </p:nvSpPr>
        <p:spPr bwMode="auto">
          <a:xfrm>
            <a:off x="0" y="5445125"/>
            <a:ext cx="9180513" cy="1439863"/>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Tree>
    <p:extLst>
      <p:ext uri="{BB962C8B-B14F-4D97-AF65-F5344CB8AC3E}">
        <p14:creationId xmlns:p14="http://schemas.microsoft.com/office/powerpoint/2010/main" val="538887249"/>
      </p:ext>
    </p:extLst>
  </p:cSld>
  <p:clrMap bg1="lt1" tx1="dk1" bg2="lt2" tx2="dk2" accent1="accent1" accent2="accent2" accent3="accent3" accent4="accent4" accent5="accent5" accent6="accent6" hlink="hlink" folHlink="folHlink"/>
  <p:sldLayoutIdLst>
    <p:sldLayoutId id="2147483704" r:id="rId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r" defTabSz="457200" rtl="0" eaLnBrk="0" fontAlgn="base" hangingPunct="0">
        <a:spcBef>
          <a:spcPct val="20000"/>
        </a:spcBef>
        <a:spcAft>
          <a:spcPct val="0"/>
        </a:spcAft>
        <a:buFont typeface="Arial" panose="020B0604020202020204" pitchFamily="34" charset="0"/>
        <a:defRPr sz="2400" kern="1200">
          <a:solidFill>
            <a:srgbClr val="00788A"/>
          </a:solidFill>
          <a:latin typeface="Helvetica Neue Medium"/>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8.jpe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6.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7.xml"/><Relationship Id="rId1" Type="http://schemas.openxmlformats.org/officeDocument/2006/relationships/slideLayout" Target="../slideLayouts/slideLayout37.xml"/><Relationship Id="rId4" Type="http://schemas.openxmlformats.org/officeDocument/2006/relationships/image" Target="../media/image1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Footer Placeholder 1"/>
          <p:cNvSpPr>
            <a:spLocks noGrp="1"/>
          </p:cNvSpPr>
          <p:nvPr>
            <p:ph type="ftr" sz="quarter" idx="4294967295"/>
          </p:nvPr>
        </p:nvSpPr>
        <p:spPr bwMode="auto">
          <a:xfrm>
            <a:off x="0" y="6477000"/>
            <a:ext cx="2813050" cy="244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en-US" altLang="en-US" dirty="0">
                <a:solidFill>
                  <a:srgbClr val="FFFFFF"/>
                </a:solidFill>
              </a:rPr>
              <a:t>www.HQOntario.ca</a:t>
            </a:r>
            <a:endParaRPr lang="en-CA" altLang="en-US" dirty="0">
              <a:solidFill>
                <a:srgbClr val="FFFFFF"/>
              </a:solidFill>
            </a:endParaRPr>
          </a:p>
        </p:txBody>
      </p:sp>
      <p:sp>
        <p:nvSpPr>
          <p:cNvPr id="33794" name="TextBox 1"/>
          <p:cNvSpPr txBox="1">
            <a:spLocks noChangeArrowheads="1"/>
          </p:cNvSpPr>
          <p:nvPr/>
        </p:nvSpPr>
        <p:spPr bwMode="auto">
          <a:xfrm>
            <a:off x="1724025" y="5721350"/>
            <a:ext cx="185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endParaRPr lang="en-US" altLang="en-US" dirty="0">
              <a:solidFill>
                <a:srgbClr val="FFFFFF"/>
              </a:solidFill>
            </a:endParaRPr>
          </a:p>
        </p:txBody>
      </p:sp>
      <p:sp>
        <p:nvSpPr>
          <p:cNvPr id="33795" name="TextBox 1"/>
          <p:cNvSpPr txBox="1">
            <a:spLocks noChangeArrowheads="1"/>
          </p:cNvSpPr>
          <p:nvPr/>
        </p:nvSpPr>
        <p:spPr bwMode="auto">
          <a:xfrm>
            <a:off x="611188" y="6188075"/>
            <a:ext cx="5848076"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a:r>
              <a:rPr lang="fr-CA" altLang="en-US" sz="1800" b="1" u="none" dirty="0">
                <a:solidFill>
                  <a:srgbClr val="FFFFFF"/>
                </a:solidFill>
              </a:rPr>
              <a:t>Maillons santé </a:t>
            </a:r>
            <a:r>
              <a:rPr lang="fr-CA" altLang="en-US" sz="1800" b="1" u="none" dirty="0" smtClean="0">
                <a:solidFill>
                  <a:srgbClr val="FFFFFF"/>
                </a:solidFill>
              </a:rPr>
              <a:t>: Extraits </a:t>
            </a:r>
            <a:r>
              <a:rPr lang="fr-CA" altLang="en-US" sz="1800" b="1" u="none" dirty="0">
                <a:solidFill>
                  <a:srgbClr val="FFFFFF"/>
                </a:solidFill>
              </a:rPr>
              <a:t>du rapport du 4</a:t>
            </a:r>
            <a:r>
              <a:rPr lang="fr-CA" altLang="en-US" sz="1800" b="1" u="none" baseline="30000" dirty="0">
                <a:solidFill>
                  <a:srgbClr val="FFFFFF"/>
                </a:solidFill>
              </a:rPr>
              <a:t>e</a:t>
            </a:r>
            <a:r>
              <a:rPr lang="fr-CA" altLang="en-US" sz="1800" b="1" u="none" dirty="0">
                <a:solidFill>
                  <a:srgbClr val="FFFFFF"/>
                </a:solidFill>
              </a:rPr>
              <a:t> trimestre </a:t>
            </a:r>
          </a:p>
          <a:p>
            <a:pPr defTabSz="457200"/>
            <a:r>
              <a:rPr lang="fr-CA" altLang="en-US" sz="1200" b="1" u="none" dirty="0">
                <a:solidFill>
                  <a:srgbClr val="FFFFFF"/>
                </a:solidFill>
              </a:rPr>
              <a:t>10 juin 2016</a:t>
            </a:r>
          </a:p>
        </p:txBody>
      </p:sp>
      <p:sp>
        <p:nvSpPr>
          <p:cNvPr id="33796" name="Rectangle 2"/>
          <p:cNvSpPr txBox="1">
            <a:spLocks noChangeArrowheads="1"/>
          </p:cNvSpPr>
          <p:nvPr/>
        </p:nvSpPr>
        <p:spPr bwMode="auto">
          <a:xfrm>
            <a:off x="820738" y="257941"/>
            <a:ext cx="822960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a:r>
              <a:rPr lang="fr-CA" altLang="en-US" sz="2400" b="1" u="none" dirty="0">
                <a:solidFill>
                  <a:srgbClr val="FFFFFF"/>
                </a:solidFill>
              </a:rPr>
              <a:t>Maillons santé </a:t>
            </a:r>
            <a:r>
              <a:rPr lang="fr-CA" altLang="en-US" sz="2400" b="1" u="none" dirty="0" smtClean="0">
                <a:solidFill>
                  <a:srgbClr val="FFFFFF"/>
                </a:solidFill>
              </a:rPr>
              <a:t>: Extraits </a:t>
            </a:r>
            <a:r>
              <a:rPr lang="fr-CA" altLang="en-US" sz="2400" b="1" u="none" dirty="0">
                <a:solidFill>
                  <a:srgbClr val="FFFFFF"/>
                </a:solidFill>
              </a:rPr>
              <a:t>du rapport du </a:t>
            </a:r>
            <a:r>
              <a:rPr lang="fr-CA" altLang="en-US" sz="2400" b="1" u="none" dirty="0" smtClean="0">
                <a:solidFill>
                  <a:srgbClr val="FFFFFF"/>
                </a:solidFill>
              </a:rPr>
              <a:t>1</a:t>
            </a:r>
            <a:r>
              <a:rPr lang="fr-CA" altLang="en-US" sz="2400" b="1" u="none" baseline="30000" dirty="0" smtClean="0">
                <a:solidFill>
                  <a:srgbClr val="FFFFFF"/>
                </a:solidFill>
              </a:rPr>
              <a:t>er</a:t>
            </a:r>
            <a:r>
              <a:rPr lang="fr-CA" altLang="en-US" sz="2400" b="1" u="none" dirty="0">
                <a:solidFill>
                  <a:srgbClr val="FFFFFF"/>
                </a:solidFill>
              </a:rPr>
              <a:t> trimestre </a:t>
            </a:r>
          </a:p>
          <a:p>
            <a:pPr defTabSz="457200"/>
            <a:r>
              <a:rPr lang="fr-CA" altLang="en-US" sz="1600" b="1" u="none" dirty="0">
                <a:solidFill>
                  <a:srgbClr val="FFFFFF"/>
                </a:solidFill>
              </a:rPr>
              <a:t>9 </a:t>
            </a:r>
            <a:r>
              <a:rPr lang="fr-CA" altLang="en-US" sz="1600" b="1" u="none" dirty="0" smtClean="0">
                <a:solidFill>
                  <a:srgbClr val="FFFFFF"/>
                </a:solidFill>
              </a:rPr>
              <a:t>septembre </a:t>
            </a:r>
            <a:r>
              <a:rPr lang="fr-CA" altLang="en-US" sz="1600" b="1" u="none" dirty="0">
                <a:solidFill>
                  <a:srgbClr val="FFFFFF"/>
                </a:solidFill>
              </a:rPr>
              <a:t>2016</a:t>
            </a:r>
          </a:p>
          <a:p>
            <a:pPr defTabSz="457200"/>
            <a:endParaRPr lang="en-CA" altLang="en-US" sz="1600" b="1" u="none" dirty="0">
              <a:solidFill>
                <a:srgbClr val="FFFFFF"/>
              </a:solidFill>
            </a:endParaRPr>
          </a:p>
          <a:p>
            <a:pPr defTabSz="457200"/>
            <a:endParaRPr lang="en-CA" altLang="en-US" sz="1600" b="1" u="none" dirty="0">
              <a:solidFill>
                <a:srgbClr val="FFFFFF"/>
              </a:solidFill>
            </a:endParaRPr>
          </a:p>
        </p:txBody>
      </p:sp>
      <p:sp>
        <p:nvSpPr>
          <p:cNvPr id="6" name="TextBox 1"/>
          <p:cNvSpPr txBox="1">
            <a:spLocks noChangeArrowheads="1"/>
          </p:cNvSpPr>
          <p:nvPr/>
        </p:nvSpPr>
        <p:spPr bwMode="auto">
          <a:xfrm>
            <a:off x="108268" y="6203910"/>
            <a:ext cx="43243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fr-CA" altLang="en-US" sz="1800" u="none" dirty="0">
                <a:solidFill>
                  <a:srgbClr val="8B9187"/>
                </a:solidFill>
              </a:rPr>
              <a:t>Qualité des services de santé Ontario </a:t>
            </a:r>
          </a:p>
          <a:p>
            <a:pPr defTabSz="457200" eaLnBrk="1" hangingPunct="1"/>
            <a:r>
              <a:rPr lang="fr-CA" altLang="en-US" sz="1200" u="none" dirty="0">
                <a:solidFill>
                  <a:srgbClr val="8B9187"/>
                </a:solidFill>
              </a:rPr>
              <a:t>Le conseiller provincial en qualité des soins de santé en Ontario</a:t>
            </a:r>
          </a:p>
        </p:txBody>
      </p:sp>
      <p:pic>
        <p:nvPicPr>
          <p:cNvPr id="7" name="Picture 6"/>
          <p:cNvPicPr/>
          <p:nvPr/>
        </p:nvPicPr>
        <p:blipFill>
          <a:blip r:embed="rId3" cstate="print">
            <a:extLst>
              <a:ext uri="{28A0092B-C50C-407E-A947-70E740481C1C}">
                <a14:useLocalDpi xmlns:a14="http://schemas.microsoft.com/office/drawing/2010/main" val="0"/>
              </a:ext>
            </a:extLst>
          </a:blip>
          <a:stretch>
            <a:fillRect/>
          </a:stretch>
        </p:blipFill>
        <p:spPr>
          <a:xfrm>
            <a:off x="7521620" y="6060440"/>
            <a:ext cx="1528718" cy="735926"/>
          </a:xfrm>
          <a:prstGeom prst="rect">
            <a:avLst/>
          </a:prstGeom>
        </p:spPr>
      </p:pic>
      <p:pic>
        <p:nvPicPr>
          <p:cNvPr id="8" name="Picture 7"/>
          <p:cNvPicPr/>
          <p:nvPr/>
        </p:nvPicPr>
        <p:blipFill>
          <a:blip r:embed="rId4" cstate="print">
            <a:extLst>
              <a:ext uri="{28A0092B-C50C-407E-A947-70E740481C1C}">
                <a14:useLocalDpi xmlns:a14="http://schemas.microsoft.com/office/drawing/2010/main" val="0"/>
              </a:ext>
            </a:extLst>
          </a:blip>
          <a:stretch>
            <a:fillRect/>
          </a:stretch>
        </p:blipFill>
        <p:spPr>
          <a:xfrm>
            <a:off x="4616257" y="6159441"/>
            <a:ext cx="2721724" cy="598507"/>
          </a:xfrm>
          <a:prstGeom prst="rect">
            <a:avLst/>
          </a:prstGeom>
        </p:spPr>
      </p:pic>
    </p:spTree>
    <p:extLst>
      <p:ext uri="{BB962C8B-B14F-4D97-AF65-F5344CB8AC3E}">
        <p14:creationId xmlns:p14="http://schemas.microsoft.com/office/powerpoint/2010/main" val="253893776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noFill/>
        </p:spPr>
        <p:txBody>
          <a:bodyPr/>
          <a:lstStyle/>
          <a:p>
            <a:r>
              <a:rPr lang="fr-CA" smtClean="0"/>
              <a:t>Répercussion des maillons santé – Mise à jour du 1</a:t>
            </a:r>
            <a:r>
              <a:rPr lang="fr-CA" baseline="30000" dirty="0" smtClean="0"/>
              <a:t>er</a:t>
            </a:r>
            <a:r>
              <a:rPr lang="fr-CA" smtClean="0"/>
              <a:t> trimestre</a:t>
            </a:r>
            <a:endParaRPr lang="fr-CA" dirty="0"/>
          </a:p>
        </p:txBody>
      </p:sp>
      <p:sp>
        <p:nvSpPr>
          <p:cNvPr id="15" name="Text Placeholder 14"/>
          <p:cNvSpPr>
            <a:spLocks noGrp="1"/>
          </p:cNvSpPr>
          <p:nvPr>
            <p:ph type="body" idx="1"/>
          </p:nvPr>
        </p:nvSpPr>
        <p:spPr>
          <a:xfrm>
            <a:off x="169632" y="1389281"/>
            <a:ext cx="4297479" cy="402060"/>
          </a:xfrm>
          <a:solidFill>
            <a:srgbClr val="00788A"/>
          </a:solidFill>
        </p:spPr>
        <p:txBody>
          <a:bodyPr/>
          <a:lstStyle/>
          <a:p>
            <a:pPr algn="ctr"/>
            <a:r>
              <a:rPr lang="fr-CA" sz="1600" dirty="0">
                <a:solidFill>
                  <a:schemeClr val="bg1"/>
                </a:solidFill>
              </a:rPr>
              <a:t>Plans de soins coordonnés </a:t>
            </a:r>
          </a:p>
        </p:txBody>
      </p:sp>
      <p:sp>
        <p:nvSpPr>
          <p:cNvPr id="16" name="Content Placeholder 15"/>
          <p:cNvSpPr>
            <a:spLocks noGrp="1"/>
          </p:cNvSpPr>
          <p:nvPr>
            <p:ph sz="half" idx="2"/>
          </p:nvPr>
        </p:nvSpPr>
        <p:spPr>
          <a:xfrm>
            <a:off x="169633" y="4863690"/>
            <a:ext cx="4297478" cy="711732"/>
          </a:xfrm>
        </p:spPr>
        <p:txBody>
          <a:bodyPr/>
          <a:lstStyle/>
          <a:p>
            <a:pPr marL="0" indent="0">
              <a:buNone/>
            </a:pPr>
            <a:r>
              <a:rPr lang="fr-CA" sz="1600" b="1" dirty="0" smtClean="0">
                <a:solidFill>
                  <a:srgbClr val="0C6577"/>
                </a:solidFill>
              </a:rPr>
              <a:t>22 707</a:t>
            </a:r>
            <a:r>
              <a:rPr lang="fr-CA" sz="1600" dirty="0" smtClean="0"/>
              <a:t> patients ayant des besoins complexes ont reçu des plans de soins coordonnés grâce aux maillons santé</a:t>
            </a:r>
          </a:p>
        </p:txBody>
      </p:sp>
      <p:sp>
        <p:nvSpPr>
          <p:cNvPr id="17" name="Text Placeholder 16"/>
          <p:cNvSpPr>
            <a:spLocks noGrp="1"/>
          </p:cNvSpPr>
          <p:nvPr>
            <p:ph type="body" sz="quarter" idx="3"/>
          </p:nvPr>
        </p:nvSpPr>
        <p:spPr>
          <a:xfrm>
            <a:off x="4572000" y="1389281"/>
            <a:ext cx="4297479" cy="402059"/>
          </a:xfrm>
          <a:solidFill>
            <a:srgbClr val="00788A"/>
          </a:solidFill>
        </p:spPr>
        <p:txBody>
          <a:bodyPr/>
          <a:lstStyle/>
          <a:p>
            <a:pPr algn="ctr"/>
            <a:r>
              <a:rPr lang="fr-CA" sz="1600" dirty="0">
                <a:solidFill>
                  <a:schemeClr val="bg1"/>
                </a:solidFill>
              </a:rPr>
              <a:t>Accès aux soins primaires</a:t>
            </a:r>
          </a:p>
        </p:txBody>
      </p:sp>
      <p:sp>
        <p:nvSpPr>
          <p:cNvPr id="4" name="Footer Placeholder 3"/>
          <p:cNvSpPr>
            <a:spLocks noGrp="1"/>
          </p:cNvSpPr>
          <p:nvPr>
            <p:ph type="ftr" sz="quarter" idx="10"/>
          </p:nvPr>
        </p:nvSpPr>
        <p:spPr/>
        <p:txBody>
          <a:bodyPr/>
          <a:lstStyle/>
          <a:p>
            <a:pPr>
              <a:defRPr/>
            </a:pPr>
            <a:r>
              <a:rPr lang="fr-CA" smtClean="0"/>
              <a:t>www.HQOntario.ca/accueil</a:t>
            </a:r>
            <a:endParaRPr lang="fr-CA" dirty="0"/>
          </a:p>
        </p:txBody>
      </p:sp>
      <p:sp>
        <p:nvSpPr>
          <p:cNvPr id="19" name="Content Placeholder 15"/>
          <p:cNvSpPr>
            <a:spLocks noGrp="1"/>
          </p:cNvSpPr>
          <p:nvPr>
            <p:ph sz="half" idx="2"/>
          </p:nvPr>
        </p:nvSpPr>
        <p:spPr>
          <a:xfrm>
            <a:off x="4572000" y="4863690"/>
            <a:ext cx="4268789" cy="798821"/>
          </a:xfrm>
        </p:spPr>
        <p:txBody>
          <a:bodyPr/>
          <a:lstStyle/>
          <a:p>
            <a:pPr marL="0" indent="0">
              <a:buNone/>
            </a:pPr>
            <a:r>
              <a:rPr lang="fr-CA" sz="1600" b="1" dirty="0" smtClean="0">
                <a:solidFill>
                  <a:srgbClr val="0C6577"/>
                </a:solidFill>
              </a:rPr>
              <a:t>33</a:t>
            </a:r>
            <a:r>
              <a:rPr lang="fr-CA" sz="1600" b="1" dirty="0" smtClean="0">
                <a:solidFill>
                  <a:srgbClr val="0C6577"/>
                </a:solidFill>
              </a:rPr>
              <a:t> </a:t>
            </a:r>
            <a:r>
              <a:rPr lang="fr-CA" sz="1600" b="1" dirty="0" smtClean="0">
                <a:solidFill>
                  <a:srgbClr val="0C6577"/>
                </a:solidFill>
              </a:rPr>
              <a:t>614</a:t>
            </a:r>
            <a:r>
              <a:rPr lang="fr-CA" sz="1600" dirty="0" smtClean="0"/>
              <a:t> </a:t>
            </a:r>
            <a:r>
              <a:rPr lang="fr-CA" sz="1600" dirty="0"/>
              <a:t>patients des maillons santé ont eu accès à des soins primaires de façon régulière et en temps opportun</a:t>
            </a:r>
          </a:p>
        </p:txBody>
      </p:sp>
      <p:sp>
        <p:nvSpPr>
          <p:cNvPr id="11" name="Rectangle 3"/>
          <p:cNvSpPr>
            <a:spLocks noChangeArrowheads="1"/>
          </p:cNvSpPr>
          <p:nvPr/>
        </p:nvSpPr>
        <p:spPr bwMode="auto">
          <a:xfrm>
            <a:off x="169632" y="5866073"/>
            <a:ext cx="867115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fr-CA" altLang="en-US" sz="900" i="1" dirty="0">
                <a:latin typeface="Calibri" panose="020F0502020204030204" pitchFamily="34" charset="0"/>
              </a:rPr>
              <a:t>Source des données </a:t>
            </a:r>
            <a:r>
              <a:rPr lang="fr-CA" altLang="en-US" sz="900" i="1" dirty="0" smtClean="0">
                <a:latin typeface="Calibri" panose="020F0502020204030204" pitchFamily="34" charset="0"/>
              </a:rPr>
              <a:t>: Plateforme </a:t>
            </a:r>
            <a:r>
              <a:rPr lang="fr-CA" altLang="en-US" sz="900" i="1" dirty="0">
                <a:latin typeface="Calibri" panose="020F0502020204030204" pitchFamily="34" charset="0"/>
              </a:rPr>
              <a:t>de production de rapports et d’analyses de l’amélioration de la qualité (QI RAP) de Qualité des services de santé Ontario - autodéclaration par les maillons </a:t>
            </a:r>
            <a:r>
              <a:rPr lang="fr-CA" altLang="en-US" sz="900" i="1" dirty="0" smtClean="0">
                <a:latin typeface="Calibri" panose="020F0502020204030204" pitchFamily="34" charset="0"/>
              </a:rPr>
              <a:t>santé</a:t>
            </a:r>
          </a:p>
        </p:txBody>
      </p:sp>
      <p:pic>
        <p:nvPicPr>
          <p:cNvPr id="12" name="Picture 11"/>
          <p:cNvPicPr/>
          <p:nvPr/>
        </p:nvPicPr>
        <p:blipFill>
          <a:blip r:embed="rId3"/>
          <a:stretch>
            <a:fillRect/>
          </a:stretch>
        </p:blipFill>
        <p:spPr>
          <a:xfrm>
            <a:off x="169632" y="2122725"/>
            <a:ext cx="4189008" cy="2740965"/>
          </a:xfrm>
          <a:prstGeom prst="rect">
            <a:avLst/>
          </a:prstGeom>
        </p:spPr>
      </p:pic>
      <p:pic>
        <p:nvPicPr>
          <p:cNvPr id="3" name="Picture 2"/>
          <p:cNvPicPr>
            <a:picLocks noChangeAspect="1"/>
          </p:cNvPicPr>
          <p:nvPr/>
        </p:nvPicPr>
        <p:blipFill>
          <a:blip r:embed="rId4"/>
          <a:stretch>
            <a:fillRect/>
          </a:stretch>
        </p:blipFill>
        <p:spPr>
          <a:xfrm>
            <a:off x="4358640" y="2122724"/>
            <a:ext cx="4724880" cy="2639185"/>
          </a:xfrm>
          <a:prstGeom prst="rect">
            <a:avLst/>
          </a:prstGeom>
        </p:spPr>
      </p:pic>
    </p:spTree>
    <p:extLst>
      <p:ext uri="{BB962C8B-B14F-4D97-AF65-F5344CB8AC3E}">
        <p14:creationId xmlns:p14="http://schemas.microsoft.com/office/powerpoint/2010/main" val="36205775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12" y="-25225"/>
            <a:ext cx="8229600" cy="706090"/>
          </a:xfrm>
          <a:noFill/>
        </p:spPr>
        <p:txBody>
          <a:bodyPr/>
          <a:lstStyle/>
          <a:p>
            <a:r>
              <a:rPr lang="fr-CA" dirty="0"/>
              <a:t>Population cible par RLISS</a:t>
            </a:r>
            <a:endParaRPr lang="en-CA" dirty="0"/>
          </a:p>
        </p:txBody>
      </p:sp>
      <p:sp>
        <p:nvSpPr>
          <p:cNvPr id="4" name="Footer Placeholder 3"/>
          <p:cNvSpPr>
            <a:spLocks noGrp="1"/>
          </p:cNvSpPr>
          <p:nvPr>
            <p:ph type="ftr" sz="quarter" idx="10"/>
          </p:nvPr>
        </p:nvSpPr>
        <p:spPr/>
        <p:txBody>
          <a:bodyPr/>
          <a:lstStyle/>
          <a:p>
            <a:pPr>
              <a:defRPr/>
            </a:pPr>
            <a:r>
              <a:rPr lang="en-US" dirty="0"/>
              <a:t>www.HQOntario.ca</a:t>
            </a:r>
            <a:endParaRPr lang="en-CA" dirty="0"/>
          </a:p>
        </p:txBody>
      </p:sp>
      <p:sp>
        <p:nvSpPr>
          <p:cNvPr id="7" name="Rectangle 6"/>
          <p:cNvSpPr/>
          <p:nvPr/>
        </p:nvSpPr>
        <p:spPr>
          <a:xfrm>
            <a:off x="6206201" y="5555668"/>
            <a:ext cx="3002280" cy="461665"/>
          </a:xfrm>
          <a:prstGeom prst="rect">
            <a:avLst/>
          </a:prstGeom>
        </p:spPr>
        <p:txBody>
          <a:bodyPr wrap="square">
            <a:spAutoFit/>
          </a:bodyPr>
          <a:lstStyle/>
          <a:p>
            <a:pPr lvl="0" algn="ctr"/>
            <a:r>
              <a:rPr lang="fr-CA" sz="1200" i="1" dirty="0">
                <a:solidFill>
                  <a:srgbClr val="000000"/>
                </a:solidFill>
                <a:latin typeface="Calibri" panose="020F0502020204030204" pitchFamily="34" charset="0"/>
              </a:rPr>
              <a:t>* Les maillons santé supplémentaires en sont aux premières étapes de planification.</a:t>
            </a:r>
            <a:endParaRPr lang="en-US" sz="1200" i="1" dirty="0">
              <a:solidFill>
                <a:srgbClr val="000000"/>
              </a:solidFill>
              <a:latin typeface="Calibri" panose="020F0502020204030204" pitchFamily="34" charset="0"/>
            </a:endParaRPr>
          </a:p>
        </p:txBody>
      </p:sp>
      <p:sp>
        <p:nvSpPr>
          <p:cNvPr id="6" name="Rectangle 1"/>
          <p:cNvSpPr>
            <a:spLocks noChangeArrowheads="1"/>
          </p:cNvSpPr>
          <p:nvPr/>
        </p:nvSpPr>
        <p:spPr bwMode="auto">
          <a:xfrm>
            <a:off x="1381125" y="2068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800" b="0" i="0" u="none" strike="noStrike" cap="none" normalizeH="0" baseline="0" dirty="0">
                <a:ln>
                  <a:noFill/>
                </a:ln>
                <a:solidFill>
                  <a:schemeClr val="tx1"/>
                </a:solidFill>
                <a:effectLst/>
                <a:latin typeface="Arial" panose="020B0604020202020204" pitchFamily="34" charset="0"/>
              </a:rPr>
              <a:t/>
            </a:r>
            <a:br>
              <a:rPr kumimoji="0" lang="en-CA" altLang="en-US" sz="1800" b="0" i="0" u="none" strike="noStrike" cap="none" normalizeH="0" baseline="0" dirty="0">
                <a:ln>
                  <a:noFill/>
                </a:ln>
                <a:solidFill>
                  <a:schemeClr val="tx1"/>
                </a:solidFill>
                <a:effectLst/>
                <a:latin typeface="Arial" panose="020B0604020202020204" pitchFamily="34" charset="0"/>
              </a:rPr>
            </a:b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grpSp>
        <p:nvGrpSpPr>
          <p:cNvPr id="3" name="Group 4"/>
          <p:cNvGrpSpPr>
            <a:grpSpLocks noChangeAspect="1"/>
          </p:cNvGrpSpPr>
          <p:nvPr/>
        </p:nvGrpSpPr>
        <p:grpSpPr bwMode="auto">
          <a:xfrm>
            <a:off x="2152649" y="819895"/>
            <a:ext cx="4048125" cy="5305425"/>
            <a:chOff x="570" y="551"/>
            <a:chExt cx="2550" cy="3342"/>
          </a:xfrm>
        </p:grpSpPr>
        <p:sp>
          <p:nvSpPr>
            <p:cNvPr id="5" name="AutoShape 3"/>
            <p:cNvSpPr>
              <a:spLocks noChangeAspect="1" noChangeArrowheads="1" noTextEdit="1"/>
            </p:cNvSpPr>
            <p:nvPr/>
          </p:nvSpPr>
          <p:spPr bwMode="auto">
            <a:xfrm>
              <a:off x="570" y="551"/>
              <a:ext cx="2550" cy="3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grpSp>
          <p:nvGrpSpPr>
            <p:cNvPr id="9" name="Group 205"/>
            <p:cNvGrpSpPr>
              <a:grpSpLocks/>
            </p:cNvGrpSpPr>
            <p:nvPr/>
          </p:nvGrpSpPr>
          <p:grpSpPr bwMode="auto">
            <a:xfrm>
              <a:off x="570" y="551"/>
              <a:ext cx="2558" cy="3350"/>
              <a:chOff x="570" y="551"/>
              <a:chExt cx="2558" cy="3350"/>
            </a:xfrm>
          </p:grpSpPr>
          <p:sp>
            <p:nvSpPr>
              <p:cNvPr id="28" name="Rectangle 5"/>
              <p:cNvSpPr>
                <a:spLocks noChangeArrowheads="1"/>
              </p:cNvSpPr>
              <p:nvPr/>
            </p:nvSpPr>
            <p:spPr bwMode="auto">
              <a:xfrm>
                <a:off x="570" y="551"/>
                <a:ext cx="2550" cy="966"/>
              </a:xfrm>
              <a:prstGeom prst="rect">
                <a:avLst/>
              </a:prstGeom>
              <a:solidFill>
                <a:srgbClr val="00788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29" name="Rectangle 6"/>
              <p:cNvSpPr>
                <a:spLocks noChangeArrowheads="1"/>
              </p:cNvSpPr>
              <p:nvPr/>
            </p:nvSpPr>
            <p:spPr bwMode="auto">
              <a:xfrm>
                <a:off x="1078" y="1509"/>
                <a:ext cx="1025" cy="167"/>
              </a:xfrm>
              <a:prstGeom prst="rect">
                <a:avLst/>
              </a:prstGeom>
              <a:solidFill>
                <a:srgbClr val="EEECE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30" name="Rectangle 7"/>
              <p:cNvSpPr>
                <a:spLocks noChangeArrowheads="1"/>
              </p:cNvSpPr>
              <p:nvPr/>
            </p:nvSpPr>
            <p:spPr bwMode="auto">
              <a:xfrm>
                <a:off x="1078" y="1668"/>
                <a:ext cx="1025" cy="166"/>
              </a:xfrm>
              <a:prstGeom prst="rect">
                <a:avLst/>
              </a:prstGeom>
              <a:solidFill>
                <a:srgbClr val="EEECE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31" name="Rectangle 8"/>
              <p:cNvSpPr>
                <a:spLocks noChangeArrowheads="1"/>
              </p:cNvSpPr>
              <p:nvPr/>
            </p:nvSpPr>
            <p:spPr bwMode="auto">
              <a:xfrm>
                <a:off x="1078" y="1826"/>
                <a:ext cx="1025" cy="166"/>
              </a:xfrm>
              <a:prstGeom prst="rect">
                <a:avLst/>
              </a:prstGeom>
              <a:solidFill>
                <a:srgbClr val="EEECE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32" name="Rectangle 9"/>
              <p:cNvSpPr>
                <a:spLocks noChangeArrowheads="1"/>
              </p:cNvSpPr>
              <p:nvPr/>
            </p:nvSpPr>
            <p:spPr bwMode="auto">
              <a:xfrm>
                <a:off x="1078" y="1984"/>
                <a:ext cx="1025" cy="167"/>
              </a:xfrm>
              <a:prstGeom prst="rect">
                <a:avLst/>
              </a:prstGeom>
              <a:solidFill>
                <a:srgbClr val="EEECE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33" name="Rectangle 10"/>
              <p:cNvSpPr>
                <a:spLocks noChangeArrowheads="1"/>
              </p:cNvSpPr>
              <p:nvPr/>
            </p:nvSpPr>
            <p:spPr bwMode="auto">
              <a:xfrm>
                <a:off x="1078" y="2143"/>
                <a:ext cx="1025" cy="166"/>
              </a:xfrm>
              <a:prstGeom prst="rect">
                <a:avLst/>
              </a:prstGeom>
              <a:solidFill>
                <a:srgbClr val="EEECE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34" name="Rectangle 11"/>
              <p:cNvSpPr>
                <a:spLocks noChangeArrowheads="1"/>
              </p:cNvSpPr>
              <p:nvPr/>
            </p:nvSpPr>
            <p:spPr bwMode="auto">
              <a:xfrm>
                <a:off x="1078" y="2301"/>
                <a:ext cx="1025" cy="167"/>
              </a:xfrm>
              <a:prstGeom prst="rect">
                <a:avLst/>
              </a:prstGeom>
              <a:solidFill>
                <a:srgbClr val="EEECE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35" name="Rectangle 12"/>
              <p:cNvSpPr>
                <a:spLocks noChangeArrowheads="1"/>
              </p:cNvSpPr>
              <p:nvPr/>
            </p:nvSpPr>
            <p:spPr bwMode="auto">
              <a:xfrm>
                <a:off x="1078" y="2460"/>
                <a:ext cx="1025" cy="166"/>
              </a:xfrm>
              <a:prstGeom prst="rect">
                <a:avLst/>
              </a:prstGeom>
              <a:solidFill>
                <a:srgbClr val="EEECE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36" name="Rectangle 13"/>
              <p:cNvSpPr>
                <a:spLocks noChangeArrowheads="1"/>
              </p:cNvSpPr>
              <p:nvPr/>
            </p:nvSpPr>
            <p:spPr bwMode="auto">
              <a:xfrm>
                <a:off x="1078" y="2618"/>
                <a:ext cx="1025" cy="166"/>
              </a:xfrm>
              <a:prstGeom prst="rect">
                <a:avLst/>
              </a:prstGeom>
              <a:solidFill>
                <a:srgbClr val="EEECE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37" name="Rectangle 14"/>
              <p:cNvSpPr>
                <a:spLocks noChangeArrowheads="1"/>
              </p:cNvSpPr>
              <p:nvPr/>
            </p:nvSpPr>
            <p:spPr bwMode="auto">
              <a:xfrm>
                <a:off x="1078" y="2776"/>
                <a:ext cx="1025" cy="167"/>
              </a:xfrm>
              <a:prstGeom prst="rect">
                <a:avLst/>
              </a:prstGeom>
              <a:solidFill>
                <a:srgbClr val="EEECE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38" name="Rectangle 15"/>
              <p:cNvSpPr>
                <a:spLocks noChangeArrowheads="1"/>
              </p:cNvSpPr>
              <p:nvPr/>
            </p:nvSpPr>
            <p:spPr bwMode="auto">
              <a:xfrm>
                <a:off x="1078" y="2935"/>
                <a:ext cx="1025" cy="166"/>
              </a:xfrm>
              <a:prstGeom prst="rect">
                <a:avLst/>
              </a:prstGeom>
              <a:solidFill>
                <a:srgbClr val="EEECE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39" name="Rectangle 16"/>
              <p:cNvSpPr>
                <a:spLocks noChangeArrowheads="1"/>
              </p:cNvSpPr>
              <p:nvPr/>
            </p:nvSpPr>
            <p:spPr bwMode="auto">
              <a:xfrm>
                <a:off x="1078" y="3093"/>
                <a:ext cx="1025" cy="166"/>
              </a:xfrm>
              <a:prstGeom prst="rect">
                <a:avLst/>
              </a:prstGeom>
              <a:solidFill>
                <a:srgbClr val="EEECE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40" name="Rectangle 17"/>
              <p:cNvSpPr>
                <a:spLocks noChangeArrowheads="1"/>
              </p:cNvSpPr>
              <p:nvPr/>
            </p:nvSpPr>
            <p:spPr bwMode="auto">
              <a:xfrm>
                <a:off x="1078" y="3252"/>
                <a:ext cx="1025" cy="166"/>
              </a:xfrm>
              <a:prstGeom prst="rect">
                <a:avLst/>
              </a:prstGeom>
              <a:solidFill>
                <a:srgbClr val="EEECE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41" name="Rectangle 18"/>
              <p:cNvSpPr>
                <a:spLocks noChangeArrowheads="1"/>
              </p:cNvSpPr>
              <p:nvPr/>
            </p:nvSpPr>
            <p:spPr bwMode="auto">
              <a:xfrm>
                <a:off x="1078" y="3410"/>
                <a:ext cx="1025" cy="166"/>
              </a:xfrm>
              <a:prstGeom prst="rect">
                <a:avLst/>
              </a:prstGeom>
              <a:solidFill>
                <a:srgbClr val="EEECE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42" name="Rectangle 19"/>
              <p:cNvSpPr>
                <a:spLocks noChangeArrowheads="1"/>
              </p:cNvSpPr>
              <p:nvPr/>
            </p:nvSpPr>
            <p:spPr bwMode="auto">
              <a:xfrm>
                <a:off x="1078" y="3568"/>
                <a:ext cx="1025" cy="167"/>
              </a:xfrm>
              <a:prstGeom prst="rect">
                <a:avLst/>
              </a:prstGeom>
              <a:solidFill>
                <a:srgbClr val="EEECE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43" name="Rectangle 20"/>
              <p:cNvSpPr>
                <a:spLocks noChangeArrowheads="1"/>
              </p:cNvSpPr>
              <p:nvPr/>
            </p:nvSpPr>
            <p:spPr bwMode="auto">
              <a:xfrm>
                <a:off x="1078" y="3727"/>
                <a:ext cx="1025" cy="166"/>
              </a:xfrm>
              <a:prstGeom prst="rect">
                <a:avLst/>
              </a:prstGeom>
              <a:solidFill>
                <a:srgbClr val="EEECE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44" name="Rectangle 21"/>
              <p:cNvSpPr>
                <a:spLocks noChangeArrowheads="1"/>
              </p:cNvSpPr>
              <p:nvPr/>
            </p:nvSpPr>
            <p:spPr bwMode="auto">
              <a:xfrm>
                <a:off x="2677" y="1026"/>
                <a:ext cx="424"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FFFFFF"/>
                    </a:solidFill>
                    <a:effectLst/>
                    <a:latin typeface="Calibri" pitchFamily="34" charset="0"/>
                    <a:cs typeface="Arial" pitchFamily="34" charset="0"/>
                  </a:rPr>
                  <a:t>Population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45" name="Rectangle 22"/>
              <p:cNvSpPr>
                <a:spLocks noChangeArrowheads="1"/>
              </p:cNvSpPr>
              <p:nvPr/>
            </p:nvSpPr>
            <p:spPr bwMode="auto">
              <a:xfrm>
                <a:off x="2792" y="1145"/>
                <a:ext cx="194"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FFFFFF"/>
                    </a:solidFill>
                    <a:effectLst/>
                    <a:latin typeface="Calibri" pitchFamily="34" charset="0"/>
                    <a:cs typeface="Arial" pitchFamily="34" charset="0"/>
                  </a:rPr>
                  <a:t>cible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46" name="Rectangle 23"/>
              <p:cNvSpPr>
                <a:spLocks noChangeArrowheads="1"/>
              </p:cNvSpPr>
              <p:nvPr/>
            </p:nvSpPr>
            <p:spPr bwMode="auto">
              <a:xfrm>
                <a:off x="2504" y="1343"/>
                <a:ext cx="373"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800" b="1" i="0" u="none" strike="noStrike" cap="none" normalizeH="0" baseline="0" smtClean="0">
                    <a:ln>
                      <a:noFill/>
                    </a:ln>
                    <a:solidFill>
                      <a:srgbClr val="FFFFFF"/>
                    </a:solidFill>
                    <a:effectLst/>
                    <a:latin typeface="Small Fonts" charset="0"/>
                    <a:cs typeface="Arial" pitchFamily="34" charset="0"/>
                  </a:rPr>
                  <a:t>(4 maladies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47" name="Rectangle 24"/>
              <p:cNvSpPr>
                <a:spLocks noChangeArrowheads="1"/>
              </p:cNvSpPr>
              <p:nvPr/>
            </p:nvSpPr>
            <p:spPr bwMode="auto">
              <a:xfrm>
                <a:off x="2617" y="1430"/>
                <a:ext cx="251"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800" b="1" i="0" u="none" strike="noStrike" cap="none" normalizeH="0" baseline="0" smtClean="0">
                    <a:ln>
                      <a:noFill/>
                    </a:ln>
                    <a:solidFill>
                      <a:srgbClr val="FFFFFF"/>
                    </a:solidFill>
                    <a:effectLst/>
                    <a:latin typeface="Small Fonts" charset="0"/>
                    <a:cs typeface="Arial" pitchFamily="34" charset="0"/>
                  </a:rPr>
                  <a:t>ou plus)</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48" name="Rectangle 25"/>
              <p:cNvSpPr>
                <a:spLocks noChangeArrowheads="1"/>
              </p:cNvSpPr>
              <p:nvPr/>
            </p:nvSpPr>
            <p:spPr bwMode="auto">
              <a:xfrm>
                <a:off x="616" y="1541"/>
                <a:ext cx="131"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ESC</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49" name="Rectangle 26"/>
              <p:cNvSpPr>
                <a:spLocks noChangeArrowheads="1"/>
              </p:cNvSpPr>
              <p:nvPr/>
            </p:nvSpPr>
            <p:spPr bwMode="auto">
              <a:xfrm>
                <a:off x="1334" y="1541"/>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2</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50" name="Rectangle 27"/>
              <p:cNvSpPr>
                <a:spLocks noChangeArrowheads="1"/>
              </p:cNvSpPr>
              <p:nvPr/>
            </p:nvSpPr>
            <p:spPr bwMode="auto">
              <a:xfrm>
                <a:off x="1842" y="1541"/>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5</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51" name="Rectangle 28"/>
              <p:cNvSpPr>
                <a:spLocks noChangeArrowheads="1"/>
              </p:cNvSpPr>
              <p:nvPr/>
            </p:nvSpPr>
            <p:spPr bwMode="auto">
              <a:xfrm>
                <a:off x="2199" y="1541"/>
                <a:ext cx="29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399 580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2" name="Rectangle 29"/>
              <p:cNvSpPr>
                <a:spLocks noChangeArrowheads="1"/>
              </p:cNvSpPr>
              <p:nvPr/>
            </p:nvSpPr>
            <p:spPr bwMode="auto">
              <a:xfrm>
                <a:off x="2731" y="1541"/>
                <a:ext cx="24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30 555</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3" name="Rectangle 30"/>
              <p:cNvSpPr>
                <a:spLocks noChangeArrowheads="1"/>
              </p:cNvSpPr>
              <p:nvPr/>
            </p:nvSpPr>
            <p:spPr bwMode="auto">
              <a:xfrm>
                <a:off x="616" y="1699"/>
                <a:ext cx="9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SO</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54" name="Rectangle 31"/>
              <p:cNvSpPr>
                <a:spLocks noChangeArrowheads="1"/>
              </p:cNvSpPr>
              <p:nvPr/>
            </p:nvSpPr>
            <p:spPr bwMode="auto">
              <a:xfrm>
                <a:off x="1334" y="1699"/>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4</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55" name="Rectangle 32"/>
              <p:cNvSpPr>
                <a:spLocks noChangeArrowheads="1"/>
              </p:cNvSpPr>
              <p:nvPr/>
            </p:nvSpPr>
            <p:spPr bwMode="auto">
              <a:xfrm>
                <a:off x="1842" y="1699"/>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6</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56" name="Rectangle 33"/>
              <p:cNvSpPr>
                <a:spLocks noChangeArrowheads="1"/>
              </p:cNvSpPr>
              <p:nvPr/>
            </p:nvSpPr>
            <p:spPr bwMode="auto">
              <a:xfrm>
                <a:off x="2199" y="1699"/>
                <a:ext cx="29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772 248</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7" name="Rectangle 34"/>
              <p:cNvSpPr>
                <a:spLocks noChangeArrowheads="1"/>
              </p:cNvSpPr>
              <p:nvPr/>
            </p:nvSpPr>
            <p:spPr bwMode="auto">
              <a:xfrm>
                <a:off x="2731" y="1699"/>
                <a:ext cx="24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43 795</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8" name="Rectangle 35"/>
              <p:cNvSpPr>
                <a:spLocks noChangeArrowheads="1"/>
              </p:cNvSpPr>
              <p:nvPr/>
            </p:nvSpPr>
            <p:spPr bwMode="auto">
              <a:xfrm>
                <a:off x="619" y="1858"/>
                <a:ext cx="15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WW</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59" name="Rectangle 36"/>
              <p:cNvSpPr>
                <a:spLocks noChangeArrowheads="1"/>
              </p:cNvSpPr>
              <p:nvPr/>
            </p:nvSpPr>
            <p:spPr bwMode="auto">
              <a:xfrm>
                <a:off x="1334" y="1858"/>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4</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60" name="Rectangle 37"/>
              <p:cNvSpPr>
                <a:spLocks noChangeArrowheads="1"/>
              </p:cNvSpPr>
              <p:nvPr/>
            </p:nvSpPr>
            <p:spPr bwMode="auto">
              <a:xfrm>
                <a:off x="1842" y="1858"/>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4</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61" name="Rectangle 38"/>
              <p:cNvSpPr>
                <a:spLocks noChangeArrowheads="1"/>
              </p:cNvSpPr>
              <p:nvPr/>
            </p:nvSpPr>
            <p:spPr bwMode="auto">
              <a:xfrm>
                <a:off x="2199" y="1858"/>
                <a:ext cx="29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612 255</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2" name="Rectangle 39"/>
              <p:cNvSpPr>
                <a:spLocks noChangeArrowheads="1"/>
              </p:cNvSpPr>
              <p:nvPr/>
            </p:nvSpPr>
            <p:spPr bwMode="auto">
              <a:xfrm>
                <a:off x="2731" y="1858"/>
                <a:ext cx="24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27 260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3" name="Rectangle 40"/>
              <p:cNvSpPr>
                <a:spLocks noChangeArrowheads="1"/>
              </p:cNvSpPr>
              <p:nvPr/>
            </p:nvSpPr>
            <p:spPr bwMode="auto">
              <a:xfrm>
                <a:off x="616" y="2016"/>
                <a:ext cx="21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HNHB</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64" name="Rectangle 41"/>
              <p:cNvSpPr>
                <a:spLocks noChangeArrowheads="1"/>
              </p:cNvSpPr>
              <p:nvPr/>
            </p:nvSpPr>
            <p:spPr bwMode="auto">
              <a:xfrm>
                <a:off x="1307" y="2016"/>
                <a:ext cx="91"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65" name="Rectangle 42"/>
              <p:cNvSpPr>
                <a:spLocks noChangeArrowheads="1"/>
              </p:cNvSpPr>
              <p:nvPr/>
            </p:nvSpPr>
            <p:spPr bwMode="auto">
              <a:xfrm>
                <a:off x="1815" y="2016"/>
                <a:ext cx="91"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66" name="Rectangle 43"/>
              <p:cNvSpPr>
                <a:spLocks noChangeArrowheads="1"/>
              </p:cNvSpPr>
              <p:nvPr/>
            </p:nvSpPr>
            <p:spPr bwMode="auto">
              <a:xfrm>
                <a:off x="2159" y="2016"/>
                <a:ext cx="360"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1 192 442</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7" name="Rectangle 44"/>
              <p:cNvSpPr>
                <a:spLocks noChangeArrowheads="1"/>
              </p:cNvSpPr>
              <p:nvPr/>
            </p:nvSpPr>
            <p:spPr bwMode="auto">
              <a:xfrm>
                <a:off x="2731" y="2016"/>
                <a:ext cx="24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80 155</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8" name="Rectangle 45"/>
              <p:cNvSpPr>
                <a:spLocks noChangeArrowheads="1"/>
              </p:cNvSpPr>
              <p:nvPr/>
            </p:nvSpPr>
            <p:spPr bwMode="auto">
              <a:xfrm>
                <a:off x="616" y="2174"/>
                <a:ext cx="106"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CO</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69" name="Rectangle 46"/>
              <p:cNvSpPr>
                <a:spLocks noChangeArrowheads="1"/>
              </p:cNvSpPr>
              <p:nvPr/>
            </p:nvSpPr>
            <p:spPr bwMode="auto">
              <a:xfrm>
                <a:off x="1334" y="2174"/>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5</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70" name="Rectangle 47"/>
              <p:cNvSpPr>
                <a:spLocks noChangeArrowheads="1"/>
              </p:cNvSpPr>
              <p:nvPr/>
            </p:nvSpPr>
            <p:spPr bwMode="auto">
              <a:xfrm>
                <a:off x="1842" y="2174"/>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5</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71" name="Rectangle 48"/>
              <p:cNvSpPr>
                <a:spLocks noChangeArrowheads="1"/>
              </p:cNvSpPr>
              <p:nvPr/>
            </p:nvSpPr>
            <p:spPr bwMode="auto">
              <a:xfrm>
                <a:off x="2199" y="2174"/>
                <a:ext cx="29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786 174</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 name="Rectangle 49"/>
              <p:cNvSpPr>
                <a:spLocks noChangeArrowheads="1"/>
              </p:cNvSpPr>
              <p:nvPr/>
            </p:nvSpPr>
            <p:spPr bwMode="auto">
              <a:xfrm>
                <a:off x="2731" y="2174"/>
                <a:ext cx="24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38 760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3" name="Rectangle 50"/>
              <p:cNvSpPr>
                <a:spLocks noChangeArrowheads="1"/>
              </p:cNvSpPr>
              <p:nvPr/>
            </p:nvSpPr>
            <p:spPr bwMode="auto">
              <a:xfrm>
                <a:off x="616" y="2333"/>
                <a:ext cx="131"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MH</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74" name="Rectangle 51"/>
              <p:cNvSpPr>
                <a:spLocks noChangeArrowheads="1"/>
              </p:cNvSpPr>
              <p:nvPr/>
            </p:nvSpPr>
            <p:spPr bwMode="auto">
              <a:xfrm>
                <a:off x="1334" y="2333"/>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75" name="Rectangle 52"/>
              <p:cNvSpPr>
                <a:spLocks noChangeArrowheads="1"/>
              </p:cNvSpPr>
              <p:nvPr/>
            </p:nvSpPr>
            <p:spPr bwMode="auto">
              <a:xfrm>
                <a:off x="1842" y="2333"/>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76" name="Rectangle 53"/>
              <p:cNvSpPr>
                <a:spLocks noChangeArrowheads="1"/>
              </p:cNvSpPr>
              <p:nvPr/>
            </p:nvSpPr>
            <p:spPr bwMode="auto">
              <a:xfrm>
                <a:off x="2159" y="2333"/>
                <a:ext cx="360"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1 018 435</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7" name="Rectangle 54"/>
              <p:cNvSpPr>
                <a:spLocks noChangeArrowheads="1"/>
              </p:cNvSpPr>
              <p:nvPr/>
            </p:nvSpPr>
            <p:spPr bwMode="auto">
              <a:xfrm>
                <a:off x="2731" y="2333"/>
                <a:ext cx="24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47 385</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8" name="Rectangle 55"/>
              <p:cNvSpPr>
                <a:spLocks noChangeArrowheads="1"/>
              </p:cNvSpPr>
              <p:nvPr/>
            </p:nvSpPr>
            <p:spPr bwMode="auto">
              <a:xfrm>
                <a:off x="616" y="2491"/>
                <a:ext cx="91"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CT</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79" name="Rectangle 56"/>
              <p:cNvSpPr>
                <a:spLocks noChangeArrowheads="1"/>
              </p:cNvSpPr>
              <p:nvPr/>
            </p:nvSpPr>
            <p:spPr bwMode="auto">
              <a:xfrm>
                <a:off x="1334" y="2491"/>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9</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80" name="Rectangle 57"/>
              <p:cNvSpPr>
                <a:spLocks noChangeArrowheads="1"/>
              </p:cNvSpPr>
              <p:nvPr/>
            </p:nvSpPr>
            <p:spPr bwMode="auto">
              <a:xfrm>
                <a:off x="1842" y="2491"/>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9</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81" name="Rectangle 58"/>
              <p:cNvSpPr>
                <a:spLocks noChangeArrowheads="1"/>
              </p:cNvSpPr>
              <p:nvPr/>
            </p:nvSpPr>
            <p:spPr bwMode="auto">
              <a:xfrm>
                <a:off x="2159" y="2491"/>
                <a:ext cx="360"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1 004 644</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2" name="Rectangle 59"/>
              <p:cNvSpPr>
                <a:spLocks noChangeArrowheads="1"/>
              </p:cNvSpPr>
              <p:nvPr/>
            </p:nvSpPr>
            <p:spPr bwMode="auto">
              <a:xfrm>
                <a:off x="2731" y="2491"/>
                <a:ext cx="24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59 980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3" name="Rectangle 60"/>
              <p:cNvSpPr>
                <a:spLocks noChangeArrowheads="1"/>
              </p:cNvSpPr>
              <p:nvPr/>
            </p:nvSpPr>
            <p:spPr bwMode="auto">
              <a:xfrm>
                <a:off x="618" y="2650"/>
                <a:ext cx="4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C</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84" name="Rectangle 61"/>
              <p:cNvSpPr>
                <a:spLocks noChangeArrowheads="1"/>
              </p:cNvSpPr>
              <p:nvPr/>
            </p:nvSpPr>
            <p:spPr bwMode="auto">
              <a:xfrm>
                <a:off x="1334" y="2650"/>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3</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85" name="Rectangle 62"/>
              <p:cNvSpPr>
                <a:spLocks noChangeArrowheads="1"/>
              </p:cNvSpPr>
              <p:nvPr/>
            </p:nvSpPr>
            <p:spPr bwMode="auto">
              <a:xfrm>
                <a:off x="1842" y="2650"/>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5</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86" name="Rectangle 63"/>
              <p:cNvSpPr>
                <a:spLocks noChangeArrowheads="1"/>
              </p:cNvSpPr>
              <p:nvPr/>
            </p:nvSpPr>
            <p:spPr bwMode="auto">
              <a:xfrm>
                <a:off x="2159" y="2650"/>
                <a:ext cx="360"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1 565 436</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7" name="Rectangle 64"/>
              <p:cNvSpPr>
                <a:spLocks noChangeArrowheads="1"/>
              </p:cNvSpPr>
              <p:nvPr/>
            </p:nvSpPr>
            <p:spPr bwMode="auto">
              <a:xfrm>
                <a:off x="2731" y="2650"/>
                <a:ext cx="24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79 485</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8" name="Rectangle 65"/>
              <p:cNvSpPr>
                <a:spLocks noChangeArrowheads="1"/>
              </p:cNvSpPr>
              <p:nvPr/>
            </p:nvSpPr>
            <p:spPr bwMode="auto">
              <a:xfrm>
                <a:off x="616" y="2808"/>
                <a:ext cx="91"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CE</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89" name="Rectangle 66"/>
              <p:cNvSpPr>
                <a:spLocks noChangeArrowheads="1"/>
              </p:cNvSpPr>
              <p:nvPr/>
            </p:nvSpPr>
            <p:spPr bwMode="auto">
              <a:xfrm>
                <a:off x="1334" y="2808"/>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6</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90" name="Rectangle 67"/>
              <p:cNvSpPr>
                <a:spLocks noChangeArrowheads="1"/>
              </p:cNvSpPr>
              <p:nvPr/>
            </p:nvSpPr>
            <p:spPr bwMode="auto">
              <a:xfrm>
                <a:off x="1842" y="2808"/>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91" name="Rectangle 68"/>
              <p:cNvSpPr>
                <a:spLocks noChangeArrowheads="1"/>
              </p:cNvSpPr>
              <p:nvPr/>
            </p:nvSpPr>
            <p:spPr bwMode="auto">
              <a:xfrm>
                <a:off x="2159" y="2808"/>
                <a:ext cx="360"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1 340 417</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2" name="Rectangle 69"/>
              <p:cNvSpPr>
                <a:spLocks noChangeArrowheads="1"/>
              </p:cNvSpPr>
              <p:nvPr/>
            </p:nvSpPr>
            <p:spPr bwMode="auto">
              <a:xfrm>
                <a:off x="2731" y="2808"/>
                <a:ext cx="24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78 395</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3" name="Rectangle 70"/>
              <p:cNvSpPr>
                <a:spLocks noChangeArrowheads="1"/>
              </p:cNvSpPr>
              <p:nvPr/>
            </p:nvSpPr>
            <p:spPr bwMode="auto">
              <a:xfrm>
                <a:off x="616" y="2966"/>
                <a:ext cx="84"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SE</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94" name="Rectangle 71"/>
              <p:cNvSpPr>
                <a:spLocks noChangeArrowheads="1"/>
              </p:cNvSpPr>
              <p:nvPr/>
            </p:nvSpPr>
            <p:spPr bwMode="auto">
              <a:xfrm>
                <a:off x="1334" y="2966"/>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95" name="Rectangle 72"/>
              <p:cNvSpPr>
                <a:spLocks noChangeArrowheads="1"/>
              </p:cNvSpPr>
              <p:nvPr/>
            </p:nvSpPr>
            <p:spPr bwMode="auto">
              <a:xfrm>
                <a:off x="1842" y="2966"/>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7</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96" name="Rectangle 73"/>
              <p:cNvSpPr>
                <a:spLocks noChangeArrowheads="1"/>
              </p:cNvSpPr>
              <p:nvPr/>
            </p:nvSpPr>
            <p:spPr bwMode="auto">
              <a:xfrm>
                <a:off x="2199" y="2966"/>
                <a:ext cx="29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413 366</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7" name="Rectangle 74"/>
              <p:cNvSpPr>
                <a:spLocks noChangeArrowheads="1"/>
              </p:cNvSpPr>
              <p:nvPr/>
            </p:nvSpPr>
            <p:spPr bwMode="auto">
              <a:xfrm>
                <a:off x="2731" y="2966"/>
                <a:ext cx="24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26 895</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8" name="Rectangle 75"/>
              <p:cNvSpPr>
                <a:spLocks noChangeArrowheads="1"/>
              </p:cNvSpPr>
              <p:nvPr/>
            </p:nvSpPr>
            <p:spPr bwMode="auto">
              <a:xfrm>
                <a:off x="617" y="3125"/>
                <a:ext cx="38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Champlain</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99" name="Rectangle 76"/>
              <p:cNvSpPr>
                <a:spLocks noChangeArrowheads="1"/>
              </p:cNvSpPr>
              <p:nvPr/>
            </p:nvSpPr>
            <p:spPr bwMode="auto">
              <a:xfrm>
                <a:off x="1334" y="3125"/>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8</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00" name="Rectangle 77"/>
              <p:cNvSpPr>
                <a:spLocks noChangeArrowheads="1"/>
              </p:cNvSpPr>
              <p:nvPr/>
            </p:nvSpPr>
            <p:spPr bwMode="auto">
              <a:xfrm>
                <a:off x="1815" y="3125"/>
                <a:ext cx="91"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10</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01" name="Rectangle 78"/>
              <p:cNvSpPr>
                <a:spLocks noChangeArrowheads="1"/>
              </p:cNvSpPr>
              <p:nvPr/>
            </p:nvSpPr>
            <p:spPr bwMode="auto">
              <a:xfrm>
                <a:off x="2159" y="3125"/>
                <a:ext cx="360"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1 074 031</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 name="Rectangle 79"/>
              <p:cNvSpPr>
                <a:spLocks noChangeArrowheads="1"/>
              </p:cNvSpPr>
              <p:nvPr/>
            </p:nvSpPr>
            <p:spPr bwMode="auto">
              <a:xfrm>
                <a:off x="2731" y="3125"/>
                <a:ext cx="24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56 980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 name="Rectangle 80"/>
              <p:cNvSpPr>
                <a:spLocks noChangeArrowheads="1"/>
              </p:cNvSpPr>
              <p:nvPr/>
            </p:nvSpPr>
            <p:spPr bwMode="auto">
              <a:xfrm>
                <a:off x="618" y="3283"/>
                <a:ext cx="174"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SNM</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04" name="Rectangle 81"/>
              <p:cNvSpPr>
                <a:spLocks noChangeArrowheads="1"/>
              </p:cNvSpPr>
              <p:nvPr/>
            </p:nvSpPr>
            <p:spPr bwMode="auto">
              <a:xfrm>
                <a:off x="1334" y="3283"/>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5</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05" name="Rectangle 82"/>
              <p:cNvSpPr>
                <a:spLocks noChangeArrowheads="1"/>
              </p:cNvSpPr>
              <p:nvPr/>
            </p:nvSpPr>
            <p:spPr bwMode="auto">
              <a:xfrm>
                <a:off x="1842" y="3283"/>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5</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06" name="Rectangle 83"/>
              <p:cNvSpPr>
                <a:spLocks noChangeArrowheads="1"/>
              </p:cNvSpPr>
              <p:nvPr/>
            </p:nvSpPr>
            <p:spPr bwMode="auto">
              <a:xfrm>
                <a:off x="2199" y="3283"/>
                <a:ext cx="29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385 057</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7" name="Rectangle 84"/>
              <p:cNvSpPr>
                <a:spLocks noChangeArrowheads="1"/>
              </p:cNvSpPr>
              <p:nvPr/>
            </p:nvSpPr>
            <p:spPr bwMode="auto">
              <a:xfrm>
                <a:off x="2731" y="3283"/>
                <a:ext cx="24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23 320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8" name="Rectangle 85"/>
              <p:cNvSpPr>
                <a:spLocks noChangeArrowheads="1"/>
              </p:cNvSpPr>
              <p:nvPr/>
            </p:nvSpPr>
            <p:spPr bwMode="auto">
              <a:xfrm>
                <a:off x="615" y="3442"/>
                <a:ext cx="101"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NE</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09" name="Rectangle 86"/>
              <p:cNvSpPr>
                <a:spLocks noChangeArrowheads="1"/>
              </p:cNvSpPr>
              <p:nvPr/>
            </p:nvSpPr>
            <p:spPr bwMode="auto">
              <a:xfrm>
                <a:off x="1334" y="3442"/>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6</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10" name="Rectangle 87"/>
              <p:cNvSpPr>
                <a:spLocks noChangeArrowheads="1"/>
              </p:cNvSpPr>
              <p:nvPr/>
            </p:nvSpPr>
            <p:spPr bwMode="auto">
              <a:xfrm>
                <a:off x="1815" y="3442"/>
                <a:ext cx="91"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14</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11" name="Rectangle 88"/>
              <p:cNvSpPr>
                <a:spLocks noChangeArrowheads="1"/>
              </p:cNvSpPr>
              <p:nvPr/>
            </p:nvSpPr>
            <p:spPr bwMode="auto">
              <a:xfrm>
                <a:off x="2199" y="3442"/>
                <a:ext cx="29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472 283</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2" name="Rectangle 89"/>
              <p:cNvSpPr>
                <a:spLocks noChangeArrowheads="1"/>
              </p:cNvSpPr>
              <p:nvPr/>
            </p:nvSpPr>
            <p:spPr bwMode="auto">
              <a:xfrm>
                <a:off x="2731" y="3442"/>
                <a:ext cx="24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33 430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3" name="Rectangle 90"/>
              <p:cNvSpPr>
                <a:spLocks noChangeArrowheads="1"/>
              </p:cNvSpPr>
              <p:nvPr/>
            </p:nvSpPr>
            <p:spPr bwMode="auto">
              <a:xfrm>
                <a:off x="615" y="3600"/>
                <a:ext cx="116"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NO</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14" name="Rectangle 91"/>
              <p:cNvSpPr>
                <a:spLocks noChangeArrowheads="1"/>
              </p:cNvSpPr>
              <p:nvPr/>
            </p:nvSpPr>
            <p:spPr bwMode="auto">
              <a:xfrm>
                <a:off x="1334" y="3600"/>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2</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15" name="Rectangle 92"/>
              <p:cNvSpPr>
                <a:spLocks noChangeArrowheads="1"/>
              </p:cNvSpPr>
              <p:nvPr/>
            </p:nvSpPr>
            <p:spPr bwMode="auto">
              <a:xfrm>
                <a:off x="1842" y="3600"/>
                <a:ext cx="4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5</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16" name="Rectangle 93"/>
              <p:cNvSpPr>
                <a:spLocks noChangeArrowheads="1"/>
              </p:cNvSpPr>
              <p:nvPr/>
            </p:nvSpPr>
            <p:spPr bwMode="auto">
              <a:xfrm>
                <a:off x="2199" y="3600"/>
                <a:ext cx="29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189 746</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7" name="Rectangle 94"/>
              <p:cNvSpPr>
                <a:spLocks noChangeArrowheads="1"/>
              </p:cNvSpPr>
              <p:nvPr/>
            </p:nvSpPr>
            <p:spPr bwMode="auto">
              <a:xfrm>
                <a:off x="2731" y="3600"/>
                <a:ext cx="24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11 540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8" name="Rectangle 95"/>
              <p:cNvSpPr>
                <a:spLocks noChangeArrowheads="1"/>
              </p:cNvSpPr>
              <p:nvPr/>
            </p:nvSpPr>
            <p:spPr bwMode="auto">
              <a:xfrm>
                <a:off x="618" y="3758"/>
                <a:ext cx="18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Total</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19" name="Rectangle 96"/>
              <p:cNvSpPr>
                <a:spLocks noChangeArrowheads="1"/>
              </p:cNvSpPr>
              <p:nvPr/>
            </p:nvSpPr>
            <p:spPr bwMode="auto">
              <a:xfrm>
                <a:off x="1307" y="3758"/>
                <a:ext cx="91"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79</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20" name="Rectangle 97"/>
              <p:cNvSpPr>
                <a:spLocks noChangeArrowheads="1"/>
              </p:cNvSpPr>
              <p:nvPr/>
            </p:nvSpPr>
            <p:spPr bwMode="auto">
              <a:xfrm>
                <a:off x="1793" y="3758"/>
                <a:ext cx="136"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smtClean="0">
                    <a:ln>
                      <a:noFill/>
                    </a:ln>
                    <a:solidFill>
                      <a:srgbClr val="000000"/>
                    </a:solidFill>
                    <a:effectLst/>
                    <a:latin typeface="Calibri" pitchFamily="34" charset="0"/>
                    <a:cs typeface="Arial" pitchFamily="34" charset="0"/>
                  </a:rPr>
                  <a:t>100</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21" name="Rectangle 98"/>
              <p:cNvSpPr>
                <a:spLocks noChangeArrowheads="1"/>
              </p:cNvSpPr>
              <p:nvPr/>
            </p:nvSpPr>
            <p:spPr bwMode="auto">
              <a:xfrm>
                <a:off x="2135" y="3758"/>
                <a:ext cx="406"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11 226 114</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 name="Rectangle 99"/>
              <p:cNvSpPr>
                <a:spLocks noChangeArrowheads="1"/>
              </p:cNvSpPr>
              <p:nvPr/>
            </p:nvSpPr>
            <p:spPr bwMode="auto">
              <a:xfrm>
                <a:off x="2707" y="3758"/>
                <a:ext cx="29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0" i="0" u="none" strike="noStrike" cap="none" normalizeH="0" baseline="0" dirty="0" smtClean="0">
                    <a:ln>
                      <a:noFill/>
                    </a:ln>
                    <a:solidFill>
                      <a:srgbClr val="000000"/>
                    </a:solidFill>
                    <a:effectLst/>
                    <a:latin typeface="Calibri" pitchFamily="34" charset="0"/>
                    <a:cs typeface="Arial" pitchFamily="34" charset="0"/>
                  </a:rPr>
                  <a:t>637 935</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3" name="Rectangle 100"/>
              <p:cNvSpPr>
                <a:spLocks noChangeArrowheads="1"/>
              </p:cNvSpPr>
              <p:nvPr/>
            </p:nvSpPr>
            <p:spPr bwMode="auto">
              <a:xfrm>
                <a:off x="618" y="1398"/>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24" name="Rectangle 101"/>
              <p:cNvSpPr>
                <a:spLocks noChangeArrowheads="1"/>
              </p:cNvSpPr>
              <p:nvPr/>
            </p:nvSpPr>
            <p:spPr bwMode="auto">
              <a:xfrm>
                <a:off x="1238" y="630"/>
                <a:ext cx="7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FFFFFF"/>
                    </a:solidFill>
                    <a:effectLst/>
                    <a:latin typeface="Calibri" pitchFamily="34" charset="0"/>
                    <a:cs typeface="Arial" pitchFamily="34" charset="0"/>
                  </a:rPr>
                  <a:t>Nombre de maillons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5" name="Rectangle 102"/>
              <p:cNvSpPr>
                <a:spLocks noChangeArrowheads="1"/>
              </p:cNvSpPr>
              <p:nvPr/>
            </p:nvSpPr>
            <p:spPr bwMode="auto">
              <a:xfrm>
                <a:off x="1458" y="749"/>
                <a:ext cx="306"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FFFFFF"/>
                    </a:solidFill>
                    <a:effectLst/>
                    <a:latin typeface="Calibri" pitchFamily="34" charset="0"/>
                    <a:cs typeface="Arial" pitchFamily="34" charset="0"/>
                  </a:rPr>
                  <a:t>santé[1]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26" name="Rectangle 103"/>
              <p:cNvSpPr>
                <a:spLocks noChangeArrowheads="1"/>
              </p:cNvSpPr>
              <p:nvPr/>
            </p:nvSpPr>
            <p:spPr bwMode="auto">
              <a:xfrm>
                <a:off x="2225" y="622"/>
                <a:ext cx="81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FFFFFF"/>
                    </a:solidFill>
                    <a:effectLst/>
                    <a:latin typeface="Calibri" pitchFamily="34" charset="0"/>
                    <a:cs typeface="Arial" pitchFamily="34" charset="0"/>
                  </a:rPr>
                  <a:t>Population cible pour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27" name="Rectangle 104"/>
              <p:cNvSpPr>
                <a:spLocks noChangeArrowheads="1"/>
              </p:cNvSpPr>
              <p:nvPr/>
            </p:nvSpPr>
            <p:spPr bwMode="auto">
              <a:xfrm>
                <a:off x="2264" y="757"/>
                <a:ext cx="70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FFFFFF"/>
                    </a:solidFill>
                    <a:effectLst/>
                    <a:latin typeface="Calibri" pitchFamily="34" charset="0"/>
                    <a:cs typeface="Arial" pitchFamily="34" charset="0"/>
                  </a:rPr>
                  <a:t>des maillons santé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28" name="Rectangle 105"/>
              <p:cNvSpPr>
                <a:spLocks noChangeArrowheads="1"/>
              </p:cNvSpPr>
              <p:nvPr/>
            </p:nvSpPr>
            <p:spPr bwMode="auto">
              <a:xfrm>
                <a:off x="2947" y="741"/>
                <a:ext cx="28"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700" b="1" i="0" u="none" strike="noStrike" cap="none" normalizeH="0" baseline="0" smtClean="0">
                    <a:ln>
                      <a:noFill/>
                    </a:ln>
                    <a:solidFill>
                      <a:srgbClr val="FFFFFF"/>
                    </a:solidFill>
                    <a:effectLst/>
                    <a:latin typeface="Calibri" pitchFamily="34" charset="0"/>
                    <a:cs typeface="Arial" pitchFamily="34" charset="0"/>
                  </a:rPr>
                  <a:t>1</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29" name="Rectangle 106"/>
              <p:cNvSpPr>
                <a:spLocks noChangeArrowheads="1"/>
              </p:cNvSpPr>
              <p:nvPr/>
            </p:nvSpPr>
            <p:spPr bwMode="auto">
              <a:xfrm>
                <a:off x="1147" y="931"/>
                <a:ext cx="434"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FFFFFF"/>
                    </a:solidFill>
                    <a:effectLst/>
                    <a:latin typeface="Calibri" pitchFamily="34" charset="0"/>
                    <a:cs typeface="Arial" pitchFamily="34" charset="0"/>
                  </a:rPr>
                  <a:t>Nombre de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30" name="Rectangle 107"/>
              <p:cNvSpPr>
                <a:spLocks noChangeArrowheads="1"/>
              </p:cNvSpPr>
              <p:nvPr/>
            </p:nvSpPr>
            <p:spPr bwMode="auto">
              <a:xfrm>
                <a:off x="1226" y="1050"/>
                <a:ext cx="27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FFFFFF"/>
                    </a:solidFill>
                    <a:effectLst/>
                    <a:latin typeface="Calibri" pitchFamily="34" charset="0"/>
                    <a:cs typeface="Arial" pitchFamily="34" charset="0"/>
                  </a:rPr>
                  <a:t>MS qui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31" name="Rectangle 108"/>
              <p:cNvSpPr>
                <a:spLocks noChangeArrowheads="1"/>
              </p:cNvSpPr>
              <p:nvPr/>
            </p:nvSpPr>
            <p:spPr bwMode="auto">
              <a:xfrm>
                <a:off x="1177" y="1169"/>
                <a:ext cx="3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FFFFFF"/>
                    </a:solidFill>
                    <a:effectLst/>
                    <a:latin typeface="Calibri" pitchFamily="34" charset="0"/>
                    <a:cs typeface="Arial" pitchFamily="34" charset="0"/>
                  </a:rPr>
                  <a:t>recrutent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32" name="Rectangle 109"/>
              <p:cNvSpPr>
                <a:spLocks noChangeArrowheads="1"/>
              </p:cNvSpPr>
              <p:nvPr/>
            </p:nvSpPr>
            <p:spPr bwMode="auto">
              <a:xfrm>
                <a:off x="1146" y="1288"/>
                <a:ext cx="43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FFFFFF"/>
                    </a:solidFill>
                    <a:effectLst/>
                    <a:latin typeface="Calibri" pitchFamily="34" charset="0"/>
                    <a:cs typeface="Arial" pitchFamily="34" charset="0"/>
                  </a:rPr>
                  <a:t>activement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33" name="Rectangle 110"/>
              <p:cNvSpPr>
                <a:spLocks noChangeArrowheads="1"/>
              </p:cNvSpPr>
              <p:nvPr/>
            </p:nvSpPr>
            <p:spPr bwMode="auto">
              <a:xfrm>
                <a:off x="1129" y="1406"/>
                <a:ext cx="471"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FFFFFF"/>
                    </a:solidFill>
                    <a:effectLst/>
                    <a:latin typeface="Calibri" pitchFamily="34" charset="0"/>
                    <a:cs typeface="Arial" pitchFamily="34" charset="0"/>
                  </a:rPr>
                  <a:t>des patients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34" name="Rectangle 111"/>
              <p:cNvSpPr>
                <a:spLocks noChangeArrowheads="1"/>
              </p:cNvSpPr>
              <p:nvPr/>
            </p:nvSpPr>
            <p:spPr bwMode="auto">
              <a:xfrm>
                <a:off x="1719" y="1050"/>
                <a:ext cx="32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FFFFFF"/>
                    </a:solidFill>
                    <a:effectLst/>
                    <a:latin typeface="Calibri" pitchFamily="34" charset="0"/>
                    <a:cs typeface="Arial" pitchFamily="34" charset="0"/>
                  </a:rPr>
                  <a:t>Nombre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35" name="Rectangle 112"/>
              <p:cNvSpPr>
                <a:spLocks noChangeArrowheads="1"/>
              </p:cNvSpPr>
              <p:nvPr/>
            </p:nvSpPr>
            <p:spPr bwMode="auto">
              <a:xfrm>
                <a:off x="1653" y="1169"/>
                <a:ext cx="44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FFFFFF"/>
                    </a:solidFill>
                    <a:effectLst/>
                    <a:latin typeface="Calibri" pitchFamily="34" charset="0"/>
                    <a:cs typeface="Arial" pitchFamily="34" charset="0"/>
                  </a:rPr>
                  <a:t>total de MS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36" name="Rectangle 113"/>
              <p:cNvSpPr>
                <a:spLocks noChangeArrowheads="1"/>
              </p:cNvSpPr>
              <p:nvPr/>
            </p:nvSpPr>
            <p:spPr bwMode="auto">
              <a:xfrm>
                <a:off x="1712" y="1288"/>
                <a:ext cx="3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FFFFFF"/>
                    </a:solidFill>
                    <a:effectLst/>
                    <a:latin typeface="Calibri" pitchFamily="34" charset="0"/>
                    <a:cs typeface="Arial" pitchFamily="34" charset="0"/>
                  </a:rPr>
                  <a:t>planifiés</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37" name="Rectangle 114"/>
              <p:cNvSpPr>
                <a:spLocks noChangeArrowheads="1"/>
              </p:cNvSpPr>
              <p:nvPr/>
            </p:nvSpPr>
            <p:spPr bwMode="auto">
              <a:xfrm>
                <a:off x="2220" y="1050"/>
                <a:ext cx="32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FFFFFF"/>
                    </a:solidFill>
                    <a:effectLst/>
                    <a:latin typeface="Calibri" pitchFamily="34" charset="0"/>
                    <a:cs typeface="Arial" pitchFamily="34" charset="0"/>
                  </a:rPr>
                  <a:t>Nombre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38" name="Rectangle 115"/>
              <p:cNvSpPr>
                <a:spLocks noChangeArrowheads="1"/>
              </p:cNvSpPr>
              <p:nvPr/>
            </p:nvSpPr>
            <p:spPr bwMode="auto">
              <a:xfrm>
                <a:off x="2227" y="1169"/>
                <a:ext cx="30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FFFFFF"/>
                    </a:solidFill>
                    <a:effectLst/>
                    <a:latin typeface="Calibri" pitchFamily="34" charset="0"/>
                    <a:cs typeface="Arial" pitchFamily="34" charset="0"/>
                  </a:rPr>
                  <a:t>total de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39" name="Rectangle 116"/>
              <p:cNvSpPr>
                <a:spLocks noChangeArrowheads="1"/>
              </p:cNvSpPr>
              <p:nvPr/>
            </p:nvSpPr>
            <p:spPr bwMode="auto">
              <a:xfrm>
                <a:off x="2219" y="1288"/>
                <a:ext cx="30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FFFFFF"/>
                    </a:solidFill>
                    <a:effectLst/>
                    <a:latin typeface="Calibri" pitchFamily="34" charset="0"/>
                    <a:cs typeface="Arial" pitchFamily="34" charset="0"/>
                  </a:rPr>
                  <a:t>patients</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40" name="Rectangle 117"/>
              <p:cNvSpPr>
                <a:spLocks noChangeArrowheads="1"/>
              </p:cNvSpPr>
              <p:nvPr/>
            </p:nvSpPr>
            <p:spPr bwMode="auto">
              <a:xfrm>
                <a:off x="570" y="551"/>
                <a:ext cx="8"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41" name="Rectangle 118"/>
              <p:cNvSpPr>
                <a:spLocks noChangeArrowheads="1"/>
              </p:cNvSpPr>
              <p:nvPr/>
            </p:nvSpPr>
            <p:spPr bwMode="auto">
              <a:xfrm>
                <a:off x="1078" y="551"/>
                <a:ext cx="8"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42" name="Rectangle 119"/>
              <p:cNvSpPr>
                <a:spLocks noChangeArrowheads="1"/>
              </p:cNvSpPr>
              <p:nvPr/>
            </p:nvSpPr>
            <p:spPr bwMode="auto">
              <a:xfrm>
                <a:off x="2095" y="551"/>
                <a:ext cx="8"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43" name="Line 120"/>
              <p:cNvSpPr>
                <a:spLocks noChangeShapeType="1"/>
              </p:cNvSpPr>
              <p:nvPr/>
            </p:nvSpPr>
            <p:spPr bwMode="auto">
              <a:xfrm>
                <a:off x="578" y="551"/>
                <a:ext cx="254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44" name="Rectangle 121"/>
              <p:cNvSpPr>
                <a:spLocks noChangeArrowheads="1"/>
              </p:cNvSpPr>
              <p:nvPr/>
            </p:nvSpPr>
            <p:spPr bwMode="auto">
              <a:xfrm>
                <a:off x="578" y="551"/>
                <a:ext cx="2542"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45" name="Rectangle 122"/>
              <p:cNvSpPr>
                <a:spLocks noChangeArrowheads="1"/>
              </p:cNvSpPr>
              <p:nvPr/>
            </p:nvSpPr>
            <p:spPr bwMode="auto">
              <a:xfrm>
                <a:off x="3112" y="551"/>
                <a:ext cx="8"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46" name="Rectangle 123"/>
              <p:cNvSpPr>
                <a:spLocks noChangeArrowheads="1"/>
              </p:cNvSpPr>
              <p:nvPr/>
            </p:nvSpPr>
            <p:spPr bwMode="auto">
              <a:xfrm>
                <a:off x="1587" y="551"/>
                <a:ext cx="8"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47" name="Rectangle 124"/>
              <p:cNvSpPr>
                <a:spLocks noChangeArrowheads="1"/>
              </p:cNvSpPr>
              <p:nvPr/>
            </p:nvSpPr>
            <p:spPr bwMode="auto">
              <a:xfrm>
                <a:off x="2604" y="551"/>
                <a:ext cx="8"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48" name="Line 125"/>
              <p:cNvSpPr>
                <a:spLocks noChangeShapeType="1"/>
              </p:cNvSpPr>
              <p:nvPr/>
            </p:nvSpPr>
            <p:spPr bwMode="auto">
              <a:xfrm>
                <a:off x="1086" y="923"/>
                <a:ext cx="203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49" name="Rectangle 126"/>
              <p:cNvSpPr>
                <a:spLocks noChangeArrowheads="1"/>
              </p:cNvSpPr>
              <p:nvPr/>
            </p:nvSpPr>
            <p:spPr bwMode="auto">
              <a:xfrm>
                <a:off x="1086" y="923"/>
                <a:ext cx="2034"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50" name="Line 127"/>
              <p:cNvSpPr>
                <a:spLocks noChangeShapeType="1"/>
              </p:cNvSpPr>
              <p:nvPr/>
            </p:nvSpPr>
            <p:spPr bwMode="auto">
              <a:xfrm>
                <a:off x="2612" y="1335"/>
                <a:ext cx="50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51" name="Rectangle 128"/>
              <p:cNvSpPr>
                <a:spLocks noChangeArrowheads="1"/>
              </p:cNvSpPr>
              <p:nvPr/>
            </p:nvSpPr>
            <p:spPr bwMode="auto">
              <a:xfrm>
                <a:off x="2612" y="1335"/>
                <a:ext cx="508"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52" name="Line 129"/>
              <p:cNvSpPr>
                <a:spLocks noChangeShapeType="1"/>
              </p:cNvSpPr>
              <p:nvPr/>
            </p:nvSpPr>
            <p:spPr bwMode="auto">
              <a:xfrm>
                <a:off x="578" y="1509"/>
                <a:ext cx="254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53" name="Rectangle 130"/>
              <p:cNvSpPr>
                <a:spLocks noChangeArrowheads="1"/>
              </p:cNvSpPr>
              <p:nvPr/>
            </p:nvSpPr>
            <p:spPr bwMode="auto">
              <a:xfrm>
                <a:off x="578" y="1509"/>
                <a:ext cx="2542"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54" name="Line 131"/>
              <p:cNvSpPr>
                <a:spLocks noChangeShapeType="1"/>
              </p:cNvSpPr>
              <p:nvPr/>
            </p:nvSpPr>
            <p:spPr bwMode="auto">
              <a:xfrm>
                <a:off x="578" y="1668"/>
                <a:ext cx="254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55" name="Rectangle 132"/>
              <p:cNvSpPr>
                <a:spLocks noChangeArrowheads="1"/>
              </p:cNvSpPr>
              <p:nvPr/>
            </p:nvSpPr>
            <p:spPr bwMode="auto">
              <a:xfrm>
                <a:off x="578" y="1668"/>
                <a:ext cx="2542"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56" name="Line 133"/>
              <p:cNvSpPr>
                <a:spLocks noChangeShapeType="1"/>
              </p:cNvSpPr>
              <p:nvPr/>
            </p:nvSpPr>
            <p:spPr bwMode="auto">
              <a:xfrm>
                <a:off x="578" y="1826"/>
                <a:ext cx="254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57" name="Rectangle 134"/>
              <p:cNvSpPr>
                <a:spLocks noChangeArrowheads="1"/>
              </p:cNvSpPr>
              <p:nvPr/>
            </p:nvSpPr>
            <p:spPr bwMode="auto">
              <a:xfrm>
                <a:off x="578" y="1826"/>
                <a:ext cx="2542"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58" name="Line 135"/>
              <p:cNvSpPr>
                <a:spLocks noChangeShapeType="1"/>
              </p:cNvSpPr>
              <p:nvPr/>
            </p:nvSpPr>
            <p:spPr bwMode="auto">
              <a:xfrm>
                <a:off x="578" y="1984"/>
                <a:ext cx="254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59" name="Rectangle 136"/>
              <p:cNvSpPr>
                <a:spLocks noChangeArrowheads="1"/>
              </p:cNvSpPr>
              <p:nvPr/>
            </p:nvSpPr>
            <p:spPr bwMode="auto">
              <a:xfrm>
                <a:off x="578" y="1984"/>
                <a:ext cx="2542"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60" name="Line 137"/>
              <p:cNvSpPr>
                <a:spLocks noChangeShapeType="1"/>
              </p:cNvSpPr>
              <p:nvPr/>
            </p:nvSpPr>
            <p:spPr bwMode="auto">
              <a:xfrm>
                <a:off x="578" y="2143"/>
                <a:ext cx="254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61" name="Rectangle 138"/>
              <p:cNvSpPr>
                <a:spLocks noChangeArrowheads="1"/>
              </p:cNvSpPr>
              <p:nvPr/>
            </p:nvSpPr>
            <p:spPr bwMode="auto">
              <a:xfrm>
                <a:off x="578" y="2143"/>
                <a:ext cx="2542"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62" name="Line 139"/>
              <p:cNvSpPr>
                <a:spLocks noChangeShapeType="1"/>
              </p:cNvSpPr>
              <p:nvPr/>
            </p:nvSpPr>
            <p:spPr bwMode="auto">
              <a:xfrm>
                <a:off x="578" y="2301"/>
                <a:ext cx="254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63" name="Rectangle 140"/>
              <p:cNvSpPr>
                <a:spLocks noChangeArrowheads="1"/>
              </p:cNvSpPr>
              <p:nvPr/>
            </p:nvSpPr>
            <p:spPr bwMode="auto">
              <a:xfrm>
                <a:off x="578" y="2301"/>
                <a:ext cx="2542"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64" name="Line 141"/>
              <p:cNvSpPr>
                <a:spLocks noChangeShapeType="1"/>
              </p:cNvSpPr>
              <p:nvPr/>
            </p:nvSpPr>
            <p:spPr bwMode="auto">
              <a:xfrm>
                <a:off x="578" y="2460"/>
                <a:ext cx="254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65" name="Rectangle 142"/>
              <p:cNvSpPr>
                <a:spLocks noChangeArrowheads="1"/>
              </p:cNvSpPr>
              <p:nvPr/>
            </p:nvSpPr>
            <p:spPr bwMode="auto">
              <a:xfrm>
                <a:off x="578" y="2460"/>
                <a:ext cx="2542"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66" name="Line 143"/>
              <p:cNvSpPr>
                <a:spLocks noChangeShapeType="1"/>
              </p:cNvSpPr>
              <p:nvPr/>
            </p:nvSpPr>
            <p:spPr bwMode="auto">
              <a:xfrm>
                <a:off x="578" y="2618"/>
                <a:ext cx="254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67" name="Rectangle 144"/>
              <p:cNvSpPr>
                <a:spLocks noChangeArrowheads="1"/>
              </p:cNvSpPr>
              <p:nvPr/>
            </p:nvSpPr>
            <p:spPr bwMode="auto">
              <a:xfrm>
                <a:off x="578" y="2618"/>
                <a:ext cx="2542"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68" name="Line 145"/>
              <p:cNvSpPr>
                <a:spLocks noChangeShapeType="1"/>
              </p:cNvSpPr>
              <p:nvPr/>
            </p:nvSpPr>
            <p:spPr bwMode="auto">
              <a:xfrm>
                <a:off x="578" y="2776"/>
                <a:ext cx="254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69" name="Rectangle 146"/>
              <p:cNvSpPr>
                <a:spLocks noChangeArrowheads="1"/>
              </p:cNvSpPr>
              <p:nvPr/>
            </p:nvSpPr>
            <p:spPr bwMode="auto">
              <a:xfrm>
                <a:off x="578" y="2776"/>
                <a:ext cx="2542"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70" name="Line 147"/>
              <p:cNvSpPr>
                <a:spLocks noChangeShapeType="1"/>
              </p:cNvSpPr>
              <p:nvPr/>
            </p:nvSpPr>
            <p:spPr bwMode="auto">
              <a:xfrm>
                <a:off x="578" y="2935"/>
                <a:ext cx="254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71" name="Rectangle 148"/>
              <p:cNvSpPr>
                <a:spLocks noChangeArrowheads="1"/>
              </p:cNvSpPr>
              <p:nvPr/>
            </p:nvSpPr>
            <p:spPr bwMode="auto">
              <a:xfrm>
                <a:off x="578" y="2935"/>
                <a:ext cx="2542"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72" name="Line 149"/>
              <p:cNvSpPr>
                <a:spLocks noChangeShapeType="1"/>
              </p:cNvSpPr>
              <p:nvPr/>
            </p:nvSpPr>
            <p:spPr bwMode="auto">
              <a:xfrm>
                <a:off x="578" y="3093"/>
                <a:ext cx="254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73" name="Rectangle 150"/>
              <p:cNvSpPr>
                <a:spLocks noChangeArrowheads="1"/>
              </p:cNvSpPr>
              <p:nvPr/>
            </p:nvSpPr>
            <p:spPr bwMode="auto">
              <a:xfrm>
                <a:off x="578" y="3093"/>
                <a:ext cx="2542"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74" name="Line 151"/>
              <p:cNvSpPr>
                <a:spLocks noChangeShapeType="1"/>
              </p:cNvSpPr>
              <p:nvPr/>
            </p:nvSpPr>
            <p:spPr bwMode="auto">
              <a:xfrm>
                <a:off x="578" y="3252"/>
                <a:ext cx="254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75" name="Rectangle 152"/>
              <p:cNvSpPr>
                <a:spLocks noChangeArrowheads="1"/>
              </p:cNvSpPr>
              <p:nvPr/>
            </p:nvSpPr>
            <p:spPr bwMode="auto">
              <a:xfrm>
                <a:off x="578" y="3252"/>
                <a:ext cx="2542" cy="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76" name="Line 153"/>
              <p:cNvSpPr>
                <a:spLocks noChangeShapeType="1"/>
              </p:cNvSpPr>
              <p:nvPr/>
            </p:nvSpPr>
            <p:spPr bwMode="auto">
              <a:xfrm>
                <a:off x="578" y="3410"/>
                <a:ext cx="254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77" name="Rectangle 154"/>
              <p:cNvSpPr>
                <a:spLocks noChangeArrowheads="1"/>
              </p:cNvSpPr>
              <p:nvPr/>
            </p:nvSpPr>
            <p:spPr bwMode="auto">
              <a:xfrm>
                <a:off x="578" y="3410"/>
                <a:ext cx="2542"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78" name="Line 155"/>
              <p:cNvSpPr>
                <a:spLocks noChangeShapeType="1"/>
              </p:cNvSpPr>
              <p:nvPr/>
            </p:nvSpPr>
            <p:spPr bwMode="auto">
              <a:xfrm>
                <a:off x="578" y="3568"/>
                <a:ext cx="254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79" name="Rectangle 156"/>
              <p:cNvSpPr>
                <a:spLocks noChangeArrowheads="1"/>
              </p:cNvSpPr>
              <p:nvPr/>
            </p:nvSpPr>
            <p:spPr bwMode="auto">
              <a:xfrm>
                <a:off x="578" y="3568"/>
                <a:ext cx="2542"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80" name="Line 157"/>
              <p:cNvSpPr>
                <a:spLocks noChangeShapeType="1"/>
              </p:cNvSpPr>
              <p:nvPr/>
            </p:nvSpPr>
            <p:spPr bwMode="auto">
              <a:xfrm>
                <a:off x="578" y="3727"/>
                <a:ext cx="254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81" name="Rectangle 158"/>
              <p:cNvSpPr>
                <a:spLocks noChangeArrowheads="1"/>
              </p:cNvSpPr>
              <p:nvPr/>
            </p:nvSpPr>
            <p:spPr bwMode="auto">
              <a:xfrm>
                <a:off x="578" y="3727"/>
                <a:ext cx="2542"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82" name="Line 159"/>
              <p:cNvSpPr>
                <a:spLocks noChangeShapeType="1"/>
              </p:cNvSpPr>
              <p:nvPr/>
            </p:nvSpPr>
            <p:spPr bwMode="auto">
              <a:xfrm>
                <a:off x="570" y="551"/>
                <a:ext cx="0" cy="334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83" name="Rectangle 160"/>
              <p:cNvSpPr>
                <a:spLocks noChangeArrowheads="1"/>
              </p:cNvSpPr>
              <p:nvPr/>
            </p:nvSpPr>
            <p:spPr bwMode="auto">
              <a:xfrm>
                <a:off x="570" y="551"/>
                <a:ext cx="8" cy="334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84" name="Line 161"/>
              <p:cNvSpPr>
                <a:spLocks noChangeShapeType="1"/>
              </p:cNvSpPr>
              <p:nvPr/>
            </p:nvSpPr>
            <p:spPr bwMode="auto">
              <a:xfrm>
                <a:off x="1078" y="559"/>
                <a:ext cx="0" cy="333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85" name="Rectangle 162"/>
              <p:cNvSpPr>
                <a:spLocks noChangeArrowheads="1"/>
              </p:cNvSpPr>
              <p:nvPr/>
            </p:nvSpPr>
            <p:spPr bwMode="auto">
              <a:xfrm>
                <a:off x="1078" y="559"/>
                <a:ext cx="8" cy="333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86" name="Line 163"/>
              <p:cNvSpPr>
                <a:spLocks noChangeShapeType="1"/>
              </p:cNvSpPr>
              <p:nvPr/>
            </p:nvSpPr>
            <p:spPr bwMode="auto">
              <a:xfrm>
                <a:off x="1587" y="931"/>
                <a:ext cx="0" cy="29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87" name="Rectangle 164"/>
              <p:cNvSpPr>
                <a:spLocks noChangeArrowheads="1"/>
              </p:cNvSpPr>
              <p:nvPr/>
            </p:nvSpPr>
            <p:spPr bwMode="auto">
              <a:xfrm>
                <a:off x="1587" y="931"/>
                <a:ext cx="8" cy="29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88" name="Line 165"/>
              <p:cNvSpPr>
                <a:spLocks noChangeShapeType="1"/>
              </p:cNvSpPr>
              <p:nvPr/>
            </p:nvSpPr>
            <p:spPr bwMode="auto">
              <a:xfrm>
                <a:off x="2095" y="559"/>
                <a:ext cx="0" cy="333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89" name="Rectangle 166"/>
              <p:cNvSpPr>
                <a:spLocks noChangeArrowheads="1"/>
              </p:cNvSpPr>
              <p:nvPr/>
            </p:nvSpPr>
            <p:spPr bwMode="auto">
              <a:xfrm>
                <a:off x="2095" y="559"/>
                <a:ext cx="8" cy="333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90" name="Line 167"/>
              <p:cNvSpPr>
                <a:spLocks noChangeShapeType="1"/>
              </p:cNvSpPr>
              <p:nvPr/>
            </p:nvSpPr>
            <p:spPr bwMode="auto">
              <a:xfrm>
                <a:off x="2604" y="931"/>
                <a:ext cx="0" cy="29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91" name="Rectangle 168"/>
              <p:cNvSpPr>
                <a:spLocks noChangeArrowheads="1"/>
              </p:cNvSpPr>
              <p:nvPr/>
            </p:nvSpPr>
            <p:spPr bwMode="auto">
              <a:xfrm>
                <a:off x="2604" y="931"/>
                <a:ext cx="8" cy="29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92" name="Line 169"/>
              <p:cNvSpPr>
                <a:spLocks noChangeShapeType="1"/>
              </p:cNvSpPr>
              <p:nvPr/>
            </p:nvSpPr>
            <p:spPr bwMode="auto">
              <a:xfrm>
                <a:off x="578" y="3885"/>
                <a:ext cx="254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93" name="Rectangle 170"/>
              <p:cNvSpPr>
                <a:spLocks noChangeArrowheads="1"/>
              </p:cNvSpPr>
              <p:nvPr/>
            </p:nvSpPr>
            <p:spPr bwMode="auto">
              <a:xfrm>
                <a:off x="578" y="3885"/>
                <a:ext cx="2542"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94" name="Line 171"/>
              <p:cNvSpPr>
                <a:spLocks noChangeShapeType="1"/>
              </p:cNvSpPr>
              <p:nvPr/>
            </p:nvSpPr>
            <p:spPr bwMode="auto">
              <a:xfrm>
                <a:off x="3112" y="559"/>
                <a:ext cx="0" cy="333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95" name="Rectangle 172"/>
              <p:cNvSpPr>
                <a:spLocks noChangeArrowheads="1"/>
              </p:cNvSpPr>
              <p:nvPr/>
            </p:nvSpPr>
            <p:spPr bwMode="auto">
              <a:xfrm>
                <a:off x="3112" y="559"/>
                <a:ext cx="8" cy="333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96" name="Line 173"/>
              <p:cNvSpPr>
                <a:spLocks noChangeShapeType="1"/>
              </p:cNvSpPr>
              <p:nvPr/>
            </p:nvSpPr>
            <p:spPr bwMode="auto">
              <a:xfrm>
                <a:off x="570" y="3893"/>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97" name="Rectangle 174"/>
              <p:cNvSpPr>
                <a:spLocks noChangeArrowheads="1"/>
              </p:cNvSpPr>
              <p:nvPr/>
            </p:nvSpPr>
            <p:spPr bwMode="auto">
              <a:xfrm>
                <a:off x="570" y="3893"/>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98" name="Line 175"/>
              <p:cNvSpPr>
                <a:spLocks noChangeShapeType="1"/>
              </p:cNvSpPr>
              <p:nvPr/>
            </p:nvSpPr>
            <p:spPr bwMode="auto">
              <a:xfrm>
                <a:off x="1078" y="3893"/>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99" name="Rectangle 176"/>
              <p:cNvSpPr>
                <a:spLocks noChangeArrowheads="1"/>
              </p:cNvSpPr>
              <p:nvPr/>
            </p:nvSpPr>
            <p:spPr bwMode="auto">
              <a:xfrm>
                <a:off x="1078" y="3893"/>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200" name="Line 177"/>
              <p:cNvSpPr>
                <a:spLocks noChangeShapeType="1"/>
              </p:cNvSpPr>
              <p:nvPr/>
            </p:nvSpPr>
            <p:spPr bwMode="auto">
              <a:xfrm>
                <a:off x="1587" y="3893"/>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201" name="Rectangle 178"/>
              <p:cNvSpPr>
                <a:spLocks noChangeArrowheads="1"/>
              </p:cNvSpPr>
              <p:nvPr/>
            </p:nvSpPr>
            <p:spPr bwMode="auto">
              <a:xfrm>
                <a:off x="1587" y="3893"/>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202" name="Line 179"/>
              <p:cNvSpPr>
                <a:spLocks noChangeShapeType="1"/>
              </p:cNvSpPr>
              <p:nvPr/>
            </p:nvSpPr>
            <p:spPr bwMode="auto">
              <a:xfrm>
                <a:off x="2095" y="3893"/>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203" name="Rectangle 180"/>
              <p:cNvSpPr>
                <a:spLocks noChangeArrowheads="1"/>
              </p:cNvSpPr>
              <p:nvPr/>
            </p:nvSpPr>
            <p:spPr bwMode="auto">
              <a:xfrm>
                <a:off x="2095" y="3893"/>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204" name="Line 181"/>
              <p:cNvSpPr>
                <a:spLocks noChangeShapeType="1"/>
              </p:cNvSpPr>
              <p:nvPr/>
            </p:nvSpPr>
            <p:spPr bwMode="auto">
              <a:xfrm>
                <a:off x="2604" y="3893"/>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205" name="Rectangle 182"/>
              <p:cNvSpPr>
                <a:spLocks noChangeArrowheads="1"/>
              </p:cNvSpPr>
              <p:nvPr/>
            </p:nvSpPr>
            <p:spPr bwMode="auto">
              <a:xfrm>
                <a:off x="2604" y="3893"/>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206" name="Line 183"/>
              <p:cNvSpPr>
                <a:spLocks noChangeShapeType="1"/>
              </p:cNvSpPr>
              <p:nvPr/>
            </p:nvSpPr>
            <p:spPr bwMode="auto">
              <a:xfrm>
                <a:off x="3112" y="3893"/>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207" name="Rectangle 184"/>
              <p:cNvSpPr>
                <a:spLocks noChangeArrowheads="1"/>
              </p:cNvSpPr>
              <p:nvPr/>
            </p:nvSpPr>
            <p:spPr bwMode="auto">
              <a:xfrm>
                <a:off x="3112" y="3893"/>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208" name="Line 185"/>
              <p:cNvSpPr>
                <a:spLocks noChangeShapeType="1"/>
              </p:cNvSpPr>
              <p:nvPr/>
            </p:nvSpPr>
            <p:spPr bwMode="auto">
              <a:xfrm>
                <a:off x="3120" y="551"/>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209" name="Rectangle 186"/>
              <p:cNvSpPr>
                <a:spLocks noChangeArrowheads="1"/>
              </p:cNvSpPr>
              <p:nvPr/>
            </p:nvSpPr>
            <p:spPr bwMode="auto">
              <a:xfrm>
                <a:off x="3120" y="551"/>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210" name="Line 187"/>
              <p:cNvSpPr>
                <a:spLocks noChangeShapeType="1"/>
              </p:cNvSpPr>
              <p:nvPr/>
            </p:nvSpPr>
            <p:spPr bwMode="auto">
              <a:xfrm>
                <a:off x="3120" y="923"/>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211" name="Rectangle 188"/>
              <p:cNvSpPr>
                <a:spLocks noChangeArrowheads="1"/>
              </p:cNvSpPr>
              <p:nvPr/>
            </p:nvSpPr>
            <p:spPr bwMode="auto">
              <a:xfrm>
                <a:off x="3120" y="923"/>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212" name="Line 189"/>
              <p:cNvSpPr>
                <a:spLocks noChangeShapeType="1"/>
              </p:cNvSpPr>
              <p:nvPr/>
            </p:nvSpPr>
            <p:spPr bwMode="auto">
              <a:xfrm>
                <a:off x="3120" y="133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213" name="Rectangle 190"/>
              <p:cNvSpPr>
                <a:spLocks noChangeArrowheads="1"/>
              </p:cNvSpPr>
              <p:nvPr/>
            </p:nvSpPr>
            <p:spPr bwMode="auto">
              <a:xfrm>
                <a:off x="3120" y="1335"/>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214" name="Line 191"/>
              <p:cNvSpPr>
                <a:spLocks noChangeShapeType="1"/>
              </p:cNvSpPr>
              <p:nvPr/>
            </p:nvSpPr>
            <p:spPr bwMode="auto">
              <a:xfrm>
                <a:off x="3120" y="150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215" name="Rectangle 192"/>
              <p:cNvSpPr>
                <a:spLocks noChangeArrowheads="1"/>
              </p:cNvSpPr>
              <p:nvPr/>
            </p:nvSpPr>
            <p:spPr bwMode="auto">
              <a:xfrm>
                <a:off x="3120" y="1509"/>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216" name="Line 193"/>
              <p:cNvSpPr>
                <a:spLocks noChangeShapeType="1"/>
              </p:cNvSpPr>
              <p:nvPr/>
            </p:nvSpPr>
            <p:spPr bwMode="auto">
              <a:xfrm>
                <a:off x="3120" y="1668"/>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217" name="Rectangle 194"/>
              <p:cNvSpPr>
                <a:spLocks noChangeArrowheads="1"/>
              </p:cNvSpPr>
              <p:nvPr/>
            </p:nvSpPr>
            <p:spPr bwMode="auto">
              <a:xfrm>
                <a:off x="3120" y="1668"/>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218" name="Line 195"/>
              <p:cNvSpPr>
                <a:spLocks noChangeShapeType="1"/>
              </p:cNvSpPr>
              <p:nvPr/>
            </p:nvSpPr>
            <p:spPr bwMode="auto">
              <a:xfrm>
                <a:off x="3120" y="1826"/>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219" name="Rectangle 196"/>
              <p:cNvSpPr>
                <a:spLocks noChangeArrowheads="1"/>
              </p:cNvSpPr>
              <p:nvPr/>
            </p:nvSpPr>
            <p:spPr bwMode="auto">
              <a:xfrm>
                <a:off x="3120" y="1826"/>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220" name="Line 197"/>
              <p:cNvSpPr>
                <a:spLocks noChangeShapeType="1"/>
              </p:cNvSpPr>
              <p:nvPr/>
            </p:nvSpPr>
            <p:spPr bwMode="auto">
              <a:xfrm>
                <a:off x="3120" y="1984"/>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221" name="Rectangle 198"/>
              <p:cNvSpPr>
                <a:spLocks noChangeArrowheads="1"/>
              </p:cNvSpPr>
              <p:nvPr/>
            </p:nvSpPr>
            <p:spPr bwMode="auto">
              <a:xfrm>
                <a:off x="3120" y="1984"/>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222" name="Line 199"/>
              <p:cNvSpPr>
                <a:spLocks noChangeShapeType="1"/>
              </p:cNvSpPr>
              <p:nvPr/>
            </p:nvSpPr>
            <p:spPr bwMode="auto">
              <a:xfrm>
                <a:off x="3120" y="2143"/>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223" name="Rectangle 200"/>
              <p:cNvSpPr>
                <a:spLocks noChangeArrowheads="1"/>
              </p:cNvSpPr>
              <p:nvPr/>
            </p:nvSpPr>
            <p:spPr bwMode="auto">
              <a:xfrm>
                <a:off x="3120" y="2143"/>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224" name="Line 201"/>
              <p:cNvSpPr>
                <a:spLocks noChangeShapeType="1"/>
              </p:cNvSpPr>
              <p:nvPr/>
            </p:nvSpPr>
            <p:spPr bwMode="auto">
              <a:xfrm>
                <a:off x="3120" y="2301"/>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225" name="Rectangle 202"/>
              <p:cNvSpPr>
                <a:spLocks noChangeArrowheads="1"/>
              </p:cNvSpPr>
              <p:nvPr/>
            </p:nvSpPr>
            <p:spPr bwMode="auto">
              <a:xfrm>
                <a:off x="3120" y="2301"/>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226" name="Line 203"/>
              <p:cNvSpPr>
                <a:spLocks noChangeShapeType="1"/>
              </p:cNvSpPr>
              <p:nvPr/>
            </p:nvSpPr>
            <p:spPr bwMode="auto">
              <a:xfrm>
                <a:off x="3120" y="2460"/>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227" name="Rectangle 204"/>
              <p:cNvSpPr>
                <a:spLocks noChangeArrowheads="1"/>
              </p:cNvSpPr>
              <p:nvPr/>
            </p:nvSpPr>
            <p:spPr bwMode="auto">
              <a:xfrm>
                <a:off x="3120" y="2460"/>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grpSp>
        <p:sp>
          <p:nvSpPr>
            <p:cNvPr id="10" name="Line 206"/>
            <p:cNvSpPr>
              <a:spLocks noChangeShapeType="1"/>
            </p:cNvSpPr>
            <p:nvPr/>
          </p:nvSpPr>
          <p:spPr bwMode="auto">
            <a:xfrm>
              <a:off x="3120" y="2618"/>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1" name="Rectangle 207"/>
            <p:cNvSpPr>
              <a:spLocks noChangeArrowheads="1"/>
            </p:cNvSpPr>
            <p:nvPr/>
          </p:nvSpPr>
          <p:spPr bwMode="auto">
            <a:xfrm>
              <a:off x="3120" y="2618"/>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2" name="Line 208"/>
            <p:cNvSpPr>
              <a:spLocks noChangeShapeType="1"/>
            </p:cNvSpPr>
            <p:nvPr/>
          </p:nvSpPr>
          <p:spPr bwMode="auto">
            <a:xfrm>
              <a:off x="3120" y="2776"/>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3" name="Rectangle 209"/>
            <p:cNvSpPr>
              <a:spLocks noChangeArrowheads="1"/>
            </p:cNvSpPr>
            <p:nvPr/>
          </p:nvSpPr>
          <p:spPr bwMode="auto">
            <a:xfrm>
              <a:off x="3120" y="2776"/>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4" name="Line 210"/>
            <p:cNvSpPr>
              <a:spLocks noChangeShapeType="1"/>
            </p:cNvSpPr>
            <p:nvPr/>
          </p:nvSpPr>
          <p:spPr bwMode="auto">
            <a:xfrm>
              <a:off x="3120" y="293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5" name="Rectangle 211"/>
            <p:cNvSpPr>
              <a:spLocks noChangeArrowheads="1"/>
            </p:cNvSpPr>
            <p:nvPr/>
          </p:nvSpPr>
          <p:spPr bwMode="auto">
            <a:xfrm>
              <a:off x="3120" y="2935"/>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6" name="Line 212"/>
            <p:cNvSpPr>
              <a:spLocks noChangeShapeType="1"/>
            </p:cNvSpPr>
            <p:nvPr/>
          </p:nvSpPr>
          <p:spPr bwMode="auto">
            <a:xfrm>
              <a:off x="3120" y="3093"/>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7" name="Rectangle 213"/>
            <p:cNvSpPr>
              <a:spLocks noChangeArrowheads="1"/>
            </p:cNvSpPr>
            <p:nvPr/>
          </p:nvSpPr>
          <p:spPr bwMode="auto">
            <a:xfrm>
              <a:off x="3120" y="3093"/>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18" name="Line 214"/>
            <p:cNvSpPr>
              <a:spLocks noChangeShapeType="1"/>
            </p:cNvSpPr>
            <p:nvPr/>
          </p:nvSpPr>
          <p:spPr bwMode="auto">
            <a:xfrm>
              <a:off x="3120" y="3252"/>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19" name="Rectangle 215"/>
            <p:cNvSpPr>
              <a:spLocks noChangeArrowheads="1"/>
            </p:cNvSpPr>
            <p:nvPr/>
          </p:nvSpPr>
          <p:spPr bwMode="auto">
            <a:xfrm>
              <a:off x="3120" y="3252"/>
              <a:ext cx="8" cy="7"/>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20" name="Line 216"/>
            <p:cNvSpPr>
              <a:spLocks noChangeShapeType="1"/>
            </p:cNvSpPr>
            <p:nvPr/>
          </p:nvSpPr>
          <p:spPr bwMode="auto">
            <a:xfrm>
              <a:off x="3120" y="3410"/>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21" name="Rectangle 217"/>
            <p:cNvSpPr>
              <a:spLocks noChangeArrowheads="1"/>
            </p:cNvSpPr>
            <p:nvPr/>
          </p:nvSpPr>
          <p:spPr bwMode="auto">
            <a:xfrm>
              <a:off x="3120" y="3410"/>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22" name="Line 218"/>
            <p:cNvSpPr>
              <a:spLocks noChangeShapeType="1"/>
            </p:cNvSpPr>
            <p:nvPr/>
          </p:nvSpPr>
          <p:spPr bwMode="auto">
            <a:xfrm>
              <a:off x="3120" y="3568"/>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23" name="Rectangle 219"/>
            <p:cNvSpPr>
              <a:spLocks noChangeArrowheads="1"/>
            </p:cNvSpPr>
            <p:nvPr/>
          </p:nvSpPr>
          <p:spPr bwMode="auto">
            <a:xfrm>
              <a:off x="3120" y="3568"/>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24" name="Line 220"/>
            <p:cNvSpPr>
              <a:spLocks noChangeShapeType="1"/>
            </p:cNvSpPr>
            <p:nvPr/>
          </p:nvSpPr>
          <p:spPr bwMode="auto">
            <a:xfrm>
              <a:off x="3120" y="3727"/>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25" name="Rectangle 221"/>
            <p:cNvSpPr>
              <a:spLocks noChangeArrowheads="1"/>
            </p:cNvSpPr>
            <p:nvPr/>
          </p:nvSpPr>
          <p:spPr bwMode="auto">
            <a:xfrm>
              <a:off x="3120" y="3727"/>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sp>
          <p:nvSpPr>
            <p:cNvPr id="26" name="Line 222"/>
            <p:cNvSpPr>
              <a:spLocks noChangeShapeType="1"/>
            </p:cNvSpPr>
            <p:nvPr/>
          </p:nvSpPr>
          <p:spPr bwMode="auto">
            <a:xfrm>
              <a:off x="3120" y="388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algn="ctr"/>
              <a:endParaRPr lang="fr-CA"/>
            </a:p>
          </p:txBody>
        </p:sp>
        <p:sp>
          <p:nvSpPr>
            <p:cNvPr id="27" name="Rectangle 223"/>
            <p:cNvSpPr>
              <a:spLocks noChangeArrowheads="1"/>
            </p:cNvSpPr>
            <p:nvPr/>
          </p:nvSpPr>
          <p:spPr bwMode="auto">
            <a:xfrm>
              <a:off x="3120" y="3885"/>
              <a:ext cx="8" cy="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fr-CA"/>
            </a:p>
          </p:txBody>
        </p:sp>
      </p:grpSp>
    </p:spTree>
    <p:extLst>
      <p:ext uri="{BB962C8B-B14F-4D97-AF65-F5344CB8AC3E}">
        <p14:creationId xmlns:p14="http://schemas.microsoft.com/office/powerpoint/2010/main" val="159568852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noFill/>
        </p:spPr>
        <p:txBody>
          <a:bodyPr/>
          <a:lstStyle/>
          <a:p>
            <a:r>
              <a:rPr lang="fr-CA" dirty="0"/>
              <a:t>Progrès par RLISS – Mise à jour du </a:t>
            </a:r>
            <a:r>
              <a:rPr lang="fr-CA" dirty="0" smtClean="0"/>
              <a:t>1</a:t>
            </a:r>
            <a:r>
              <a:rPr lang="fr-CA" baseline="30000" dirty="0" smtClean="0"/>
              <a:t>er</a:t>
            </a:r>
            <a:r>
              <a:rPr lang="fr-CA" dirty="0"/>
              <a:t> trimestre</a:t>
            </a:r>
            <a:endParaRPr lang="en-CA" dirty="0"/>
          </a:p>
        </p:txBody>
      </p:sp>
      <p:sp>
        <p:nvSpPr>
          <p:cNvPr id="4" name="Footer Placeholder 3"/>
          <p:cNvSpPr>
            <a:spLocks noGrp="1"/>
          </p:cNvSpPr>
          <p:nvPr>
            <p:ph type="ftr" sz="quarter" idx="10"/>
          </p:nvPr>
        </p:nvSpPr>
        <p:spPr/>
        <p:txBody>
          <a:bodyPr/>
          <a:lstStyle/>
          <a:p>
            <a:pPr>
              <a:defRPr/>
            </a:pPr>
            <a:r>
              <a:rPr lang="en-US" dirty="0"/>
              <a:t>www.HQOntario.ca</a:t>
            </a:r>
            <a:endParaRPr lang="en-CA" dirty="0"/>
          </a:p>
        </p:txBody>
      </p:sp>
      <p:sp>
        <p:nvSpPr>
          <p:cNvPr id="23" name="Rectangle 4"/>
          <p:cNvSpPr>
            <a:spLocks noChangeArrowheads="1"/>
          </p:cNvSpPr>
          <p:nvPr/>
        </p:nvSpPr>
        <p:spPr bwMode="auto">
          <a:xfrm>
            <a:off x="1309688" y="18589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800" b="0" i="0" u="none" strike="noStrike" cap="none" normalizeH="0" baseline="0" dirty="0">
                <a:ln>
                  <a:noFill/>
                </a:ln>
                <a:solidFill>
                  <a:schemeClr val="tx1"/>
                </a:solidFill>
                <a:effectLst/>
                <a:latin typeface="Arial" panose="020B0604020202020204" pitchFamily="34" charset="0"/>
              </a:rPr>
              <a:t/>
            </a:r>
            <a:br>
              <a:rPr kumimoji="0" lang="en-CA" altLang="en-US" sz="1800" b="0" i="0" u="none" strike="noStrike" cap="none" normalizeH="0" baseline="0" dirty="0">
                <a:ln>
                  <a:noFill/>
                </a:ln>
                <a:solidFill>
                  <a:schemeClr val="tx1"/>
                </a:solidFill>
                <a:effectLst/>
                <a:latin typeface="Arial" panose="020B0604020202020204" pitchFamily="34" charset="0"/>
              </a:rPr>
            </a:b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6" name="Rectangle 1"/>
          <p:cNvSpPr>
            <a:spLocks noChangeArrowheads="1"/>
          </p:cNvSpPr>
          <p:nvPr/>
        </p:nvSpPr>
        <p:spPr bwMode="auto">
          <a:xfrm>
            <a:off x="1381125" y="2068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800" b="0" i="0" u="none" strike="noStrike" cap="none" normalizeH="0" baseline="0" dirty="0">
                <a:ln>
                  <a:noFill/>
                </a:ln>
                <a:solidFill>
                  <a:schemeClr val="tx1"/>
                </a:solidFill>
                <a:effectLst/>
                <a:latin typeface="Arial" panose="020B0604020202020204" pitchFamily="34" charset="0"/>
              </a:rPr>
              <a:t/>
            </a:r>
            <a:br>
              <a:rPr kumimoji="0" lang="en-CA" altLang="en-US" sz="1800" b="0" i="0" u="none" strike="noStrike" cap="none" normalizeH="0" baseline="0" dirty="0">
                <a:ln>
                  <a:noFill/>
                </a:ln>
                <a:solidFill>
                  <a:schemeClr val="tx1"/>
                </a:solidFill>
                <a:effectLst/>
                <a:latin typeface="Arial" panose="020B0604020202020204" pitchFamily="34" charset="0"/>
              </a:rPr>
            </a:b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9" name="Rectangle 3"/>
          <p:cNvSpPr>
            <a:spLocks noChangeArrowheads="1"/>
          </p:cNvSpPr>
          <p:nvPr/>
        </p:nvSpPr>
        <p:spPr bwMode="auto">
          <a:xfrm>
            <a:off x="409575" y="5588274"/>
            <a:ext cx="858202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eaLnBrk="0" hangingPunct="0"/>
            <a:r>
              <a:rPr lang="fr-CA" altLang="en-US" sz="900" dirty="0">
                <a:latin typeface="Calibri" panose="020F0502020204030204" pitchFamily="34" charset="0"/>
                <a:ea typeface="Calibri" panose="020F0502020204030204" pitchFamily="34" charset="0"/>
                <a:cs typeface="Times New Roman" panose="02020603050405020304" pitchFamily="18" charset="0"/>
              </a:rPr>
              <a:t>Les cibles sont déterminées par le maillon santé et le RLISS, et reflètent la maturité du maillon santé (c.-à-d. que les nouveaux maillons santé ont des objectifs plus modestes afin de donner le temps nécessaire pour établir les processus).</a:t>
            </a: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12" name="Rectangle 3"/>
          <p:cNvSpPr>
            <a:spLocks noChangeArrowheads="1"/>
          </p:cNvSpPr>
          <p:nvPr/>
        </p:nvSpPr>
        <p:spPr bwMode="auto">
          <a:xfrm>
            <a:off x="1079561" y="5904967"/>
            <a:ext cx="775011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eaLnBrk="0" hangingPunct="0"/>
            <a:r>
              <a:rPr lang="fr-CA" altLang="en-US" sz="900" i="1" dirty="0">
                <a:latin typeface="Calibri" panose="020F0502020204030204" pitchFamily="34" charset="0"/>
                <a:ea typeface="Calibri" panose="020F0502020204030204" pitchFamily="34" charset="0"/>
                <a:cs typeface="Times New Roman" panose="02020603050405020304" pitchFamily="18" charset="0"/>
              </a:rPr>
              <a:t>Source des données : Plateforme de production de rapports et d’analyses de l’amélioration de la qualité (QI RAP) de Qualité des services de santé Ontario - </a:t>
            </a:r>
            <a:r>
              <a:rPr lang="fr-CA" altLang="en-US" sz="900" i="1" dirty="0" err="1">
                <a:latin typeface="Calibri" panose="020F0502020204030204" pitchFamily="34" charset="0"/>
                <a:ea typeface="Calibri" panose="020F0502020204030204" pitchFamily="34" charset="0"/>
                <a:cs typeface="Times New Roman" panose="02020603050405020304" pitchFamily="18" charset="0"/>
              </a:rPr>
              <a:t>autodéclaration</a:t>
            </a:r>
            <a:r>
              <a:rPr lang="fr-CA" altLang="en-US" sz="900" i="1" dirty="0">
                <a:latin typeface="Calibri" panose="020F0502020204030204" pitchFamily="34" charset="0"/>
                <a:ea typeface="Calibri" panose="020F0502020204030204" pitchFamily="34" charset="0"/>
                <a:cs typeface="Times New Roman" panose="02020603050405020304" pitchFamily="18" charset="0"/>
              </a:rPr>
              <a:t> par les maillons santé</a:t>
            </a:r>
            <a:endParaRPr kumimoji="0" lang="en-CA" altLang="en-US" sz="1800" b="0" i="1" u="none" strike="noStrike" cap="none" normalizeH="0" baseline="0" dirty="0">
              <a:ln>
                <a:noFill/>
              </a:ln>
              <a:solidFill>
                <a:schemeClr val="tx1"/>
              </a:solidFill>
              <a:effectLst/>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604009675"/>
              </p:ext>
            </p:extLst>
          </p:nvPr>
        </p:nvGraphicFramePr>
        <p:xfrm>
          <a:off x="539750" y="1335246"/>
          <a:ext cx="8361964" cy="4292429"/>
        </p:xfrm>
        <a:graphic>
          <a:graphicData uri="http://schemas.openxmlformats.org/drawingml/2006/table">
            <a:tbl>
              <a:tblPr/>
              <a:tblGrid>
                <a:gridCol w="959633"/>
                <a:gridCol w="1052501"/>
                <a:gridCol w="1056371"/>
                <a:gridCol w="959633"/>
                <a:gridCol w="1067979"/>
                <a:gridCol w="1067979"/>
                <a:gridCol w="1098934"/>
                <a:gridCol w="1098934"/>
              </a:tblGrid>
              <a:tr h="312008">
                <a:tc rowSpan="3">
                  <a:txBody>
                    <a:bodyPr/>
                    <a:lstStyle/>
                    <a:p>
                      <a:pPr algn="l" fontAlgn="ctr"/>
                      <a:r>
                        <a:rPr lang="en-CA" sz="1000" b="1" i="0" u="none" strike="noStrike" dirty="0">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88A"/>
                    </a:solidFill>
                  </a:tcPr>
                </a:tc>
                <a:tc>
                  <a:txBody>
                    <a:bodyPr/>
                    <a:lstStyle/>
                    <a:p>
                      <a:pPr algn="l" fontAlgn="ctr"/>
                      <a:r>
                        <a:rPr lang="en-CA" sz="1000" b="0" i="0" u="none" strike="noStrike" dirty="0">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88A"/>
                    </a:solidFill>
                  </a:tcPr>
                </a:tc>
                <a:tc gridSpan="3">
                  <a:txBody>
                    <a:bodyPr/>
                    <a:lstStyle/>
                    <a:p>
                      <a:pPr algn="ctr" fontAlgn="ctr"/>
                      <a:r>
                        <a:rPr lang="fr-FR" sz="1000" b="1" i="0" u="none" strike="noStrike" dirty="0">
                          <a:solidFill>
                            <a:srgbClr val="FFFFFF"/>
                          </a:solidFill>
                          <a:effectLst/>
                          <a:latin typeface="Calibri" panose="020F0502020204030204" pitchFamily="34" charset="0"/>
                        </a:rPr>
                        <a:t>Nombre de plans de soins coordonnés achevés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hMerge="1">
                  <a:txBody>
                    <a:bodyPr/>
                    <a:lstStyle/>
                    <a:p>
                      <a:endParaRPr lang="en-CA"/>
                    </a:p>
                  </a:txBody>
                  <a:tcPr/>
                </a:tc>
                <a:tc gridSpan="3">
                  <a:txBody>
                    <a:bodyPr/>
                    <a:lstStyle/>
                    <a:p>
                      <a:pPr algn="ctr" fontAlgn="ctr"/>
                      <a:r>
                        <a:rPr lang="fr-FR" sz="1000" b="1" i="0" u="none" strike="noStrike" dirty="0">
                          <a:solidFill>
                            <a:srgbClr val="FFFFFF"/>
                          </a:solidFill>
                          <a:effectLst/>
                          <a:latin typeface="Calibri" panose="020F0502020204030204" pitchFamily="34" charset="0"/>
                        </a:rPr>
                        <a:t>Nombre de patients ayant bénéficié d’un accès régulier et rapide à un fournisseur de soins primaires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hMerge="1">
                  <a:txBody>
                    <a:bodyPr/>
                    <a:lstStyle/>
                    <a:p>
                      <a:endParaRPr lang="en-CA"/>
                    </a:p>
                  </a:txBody>
                  <a:tcPr/>
                </a:tc>
              </a:tr>
              <a:tr h="468013">
                <a:tc vMerge="1">
                  <a:txBody>
                    <a:bodyPr/>
                    <a:lstStyle/>
                    <a:p>
                      <a:endParaRPr lang="en-CA"/>
                    </a:p>
                  </a:txBody>
                  <a:tcPr/>
                </a:tc>
                <a:tc rowSpan="2">
                  <a:txBody>
                    <a:bodyPr/>
                    <a:lstStyle/>
                    <a:p>
                      <a:pPr algn="l" fontAlgn="ctr"/>
                      <a:r>
                        <a:rPr lang="fr-CA" sz="1000" b="1" i="0" u="none" strike="noStrike" dirty="0" smtClean="0">
                          <a:solidFill>
                            <a:srgbClr val="FFFFFF"/>
                          </a:solidFill>
                          <a:effectLst/>
                          <a:latin typeface="Calibri" panose="020F0502020204030204" pitchFamily="34" charset="0"/>
                        </a:rPr>
                        <a:t>Cible du trimestre des RLISS</a:t>
                      </a:r>
                      <a:endParaRPr lang="en-CA" sz="1000" b="1" i="0" u="none" strike="noStrike" dirty="0">
                        <a:solidFill>
                          <a:srgbClr val="FFFFFF"/>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88A"/>
                    </a:solidFill>
                  </a:tcPr>
                </a:tc>
                <a:tc rowSpan="2">
                  <a:txBody>
                    <a:bodyPr/>
                    <a:lstStyle/>
                    <a:p>
                      <a:pPr algn="ctr" fontAlgn="ctr"/>
                      <a:r>
                        <a:rPr lang="fr-FR" sz="1000" b="1" i="0" u="none" strike="noStrike" dirty="0">
                          <a:solidFill>
                            <a:srgbClr val="FFFFFF"/>
                          </a:solidFill>
                          <a:effectLst/>
                          <a:latin typeface="Calibri" panose="020F0502020204030204" pitchFamily="34" charset="0"/>
                        </a:rPr>
                        <a:t>Nombre de MS qui font rapport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88A"/>
                    </a:solidFill>
                  </a:tcPr>
                </a:tc>
                <a:tc>
                  <a:txBody>
                    <a:bodyPr/>
                    <a:lstStyle/>
                    <a:p>
                      <a:pPr algn="ctr" fontAlgn="ctr"/>
                      <a:r>
                        <a:rPr lang="en-CA" sz="1000" b="1" i="0" u="none" strike="noStrike">
                          <a:solidFill>
                            <a:srgbClr val="FFFFFF"/>
                          </a:solidFill>
                          <a:effectLst/>
                          <a:latin typeface="Calibri" panose="020F0502020204030204" pitchFamily="34" charset="0"/>
                        </a:rPr>
                        <a:t>T1</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88A"/>
                    </a:solidFill>
                  </a:tcPr>
                </a:tc>
                <a:tc>
                  <a:txBody>
                    <a:bodyPr/>
                    <a:lstStyle/>
                    <a:p>
                      <a:pPr algn="ctr" fontAlgn="ctr"/>
                      <a:r>
                        <a:rPr lang="en-CA" sz="1000" b="1" i="0" u="none" strike="noStrike">
                          <a:solidFill>
                            <a:srgbClr val="FFFFFF"/>
                          </a:solidFill>
                          <a:effectLst/>
                          <a:latin typeface="Calibri" panose="020F0502020204030204" pitchFamily="34" charset="0"/>
                        </a:rPr>
                        <a:t>Total cumulatif</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88A"/>
                    </a:solidFill>
                  </a:tcPr>
                </a:tc>
                <a:tc rowSpan="2">
                  <a:txBody>
                    <a:bodyPr/>
                    <a:lstStyle/>
                    <a:p>
                      <a:pPr algn="ctr" fontAlgn="ctr"/>
                      <a:r>
                        <a:rPr lang="fr-FR" sz="1000" b="1" i="0" u="none" strike="noStrike">
                          <a:solidFill>
                            <a:srgbClr val="FFFFFF"/>
                          </a:solidFill>
                          <a:effectLst/>
                          <a:latin typeface="Calibri" panose="020F0502020204030204" pitchFamily="34" charset="0"/>
                        </a:rPr>
                        <a:t>Nombre de MS qui font rapport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88A"/>
                    </a:solidFill>
                  </a:tcPr>
                </a:tc>
                <a:tc>
                  <a:txBody>
                    <a:bodyPr/>
                    <a:lstStyle/>
                    <a:p>
                      <a:pPr algn="ctr" fontAlgn="ctr"/>
                      <a:r>
                        <a:rPr lang="en-CA" sz="1000" b="1" i="0" u="none" strike="noStrike">
                          <a:solidFill>
                            <a:srgbClr val="FFFFFF"/>
                          </a:solidFill>
                          <a:effectLst/>
                          <a:latin typeface="Calibri" panose="020F0502020204030204" pitchFamily="34" charset="0"/>
                        </a:rPr>
                        <a:t>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88A"/>
                    </a:solidFill>
                  </a:tcPr>
                </a:tc>
                <a:tc>
                  <a:txBody>
                    <a:bodyPr/>
                    <a:lstStyle/>
                    <a:p>
                      <a:pPr algn="ctr" fontAlgn="ctr"/>
                      <a:r>
                        <a:rPr lang="en-CA" sz="1000" b="1" i="0" u="none" strike="noStrike">
                          <a:solidFill>
                            <a:srgbClr val="FFFFFF"/>
                          </a:solidFill>
                          <a:effectLst/>
                          <a:latin typeface="Calibri" panose="020F0502020204030204" pitchFamily="34" charset="0"/>
                        </a:rPr>
                        <a:t>Total cumulatif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88A"/>
                    </a:solidFill>
                  </a:tcPr>
                </a:tc>
              </a:tr>
              <a:tr h="312008">
                <a:tc vMerge="1">
                  <a:txBody>
                    <a:bodyPr/>
                    <a:lstStyle/>
                    <a:p>
                      <a:endParaRPr lang="en-CA"/>
                    </a:p>
                  </a:txBody>
                  <a:tcPr/>
                </a:tc>
                <a:tc vMerge="1">
                  <a:txBody>
                    <a:bodyPr/>
                    <a:lstStyle/>
                    <a:p>
                      <a:endParaRPr lang="en-CA"/>
                    </a:p>
                  </a:txBody>
                  <a:tcPr/>
                </a:tc>
                <a:tc vMerge="1">
                  <a:txBody>
                    <a:bodyPr/>
                    <a:lstStyle/>
                    <a:p>
                      <a:endParaRPr lang="en-CA"/>
                    </a:p>
                  </a:txBody>
                  <a:tcPr/>
                </a:tc>
                <a:tc>
                  <a:txBody>
                    <a:bodyPr/>
                    <a:lstStyle/>
                    <a:p>
                      <a:pPr algn="ctr" fontAlgn="ctr"/>
                      <a:r>
                        <a:rPr lang="en-CA" sz="1000" b="1" i="0" u="none" strike="noStrike">
                          <a:solidFill>
                            <a:srgbClr val="FFFFFF"/>
                          </a:solidFill>
                          <a:effectLst/>
                          <a:latin typeface="Calibri" panose="020F0502020204030204" pitchFamily="34" charset="0"/>
                        </a:rPr>
                        <a:t>Résultat réel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88A"/>
                    </a:solidFill>
                  </a:tcPr>
                </a:tc>
                <a:tc>
                  <a:txBody>
                    <a:bodyPr/>
                    <a:lstStyle/>
                    <a:p>
                      <a:pPr algn="ctr" fontAlgn="ctr"/>
                      <a:r>
                        <a:rPr lang="en-CA" sz="1000" b="1" i="0" u="none" strike="noStrike">
                          <a:solidFill>
                            <a:srgbClr val="FFFFFF"/>
                          </a:solidFill>
                          <a:effectLst/>
                          <a:latin typeface="Calibri" panose="020F0502020204030204" pitchFamily="34" charset="0"/>
                        </a:rPr>
                        <a:t>Résultat réel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88A"/>
                    </a:solidFill>
                  </a:tcPr>
                </a:tc>
                <a:tc vMerge="1">
                  <a:txBody>
                    <a:bodyPr/>
                    <a:lstStyle/>
                    <a:p>
                      <a:endParaRPr lang="en-CA"/>
                    </a:p>
                  </a:txBody>
                  <a:tcPr/>
                </a:tc>
                <a:tc>
                  <a:txBody>
                    <a:bodyPr/>
                    <a:lstStyle/>
                    <a:p>
                      <a:pPr algn="ctr" fontAlgn="ctr"/>
                      <a:r>
                        <a:rPr lang="en-CA" sz="1000" b="1" i="0" u="none" strike="noStrike">
                          <a:solidFill>
                            <a:srgbClr val="FFFFFF"/>
                          </a:solidFill>
                          <a:effectLst/>
                          <a:latin typeface="Calibri" panose="020F0502020204030204" pitchFamily="34" charset="0"/>
                        </a:rPr>
                        <a:t>Résultat réel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88A"/>
                    </a:solidFill>
                  </a:tcPr>
                </a:tc>
                <a:tc>
                  <a:txBody>
                    <a:bodyPr/>
                    <a:lstStyle/>
                    <a:p>
                      <a:pPr algn="ctr" fontAlgn="ctr"/>
                      <a:r>
                        <a:rPr lang="en-CA" sz="1000" b="1" i="0" u="none" strike="noStrike">
                          <a:solidFill>
                            <a:srgbClr val="FFFFFF"/>
                          </a:solidFill>
                          <a:effectLst/>
                          <a:latin typeface="Calibri" panose="020F0502020204030204" pitchFamily="34" charset="0"/>
                        </a:rPr>
                        <a:t>Résultat réel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88A"/>
                    </a:solidFill>
                  </a:tcPr>
                </a:tc>
              </a:tr>
              <a:tr h="208006">
                <a:tc>
                  <a:txBody>
                    <a:bodyPr/>
                    <a:lstStyle/>
                    <a:p>
                      <a:pPr algn="l" fontAlgn="ctr"/>
                      <a:r>
                        <a:rPr lang="en-CA" sz="1400" b="0" i="0" u="none" strike="noStrike" dirty="0">
                          <a:solidFill>
                            <a:srgbClr val="000000"/>
                          </a:solidFill>
                          <a:effectLst/>
                          <a:latin typeface="Calibri" panose="020F0502020204030204" pitchFamily="34" charset="0"/>
                        </a:rPr>
                        <a:t>ESC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a:solidFill>
                            <a:srgbClr val="000000"/>
                          </a:solidFill>
                          <a:effectLs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a:solidFill>
                            <a:srgbClr val="000000"/>
                          </a:solidFill>
                          <a:effectLst/>
                          <a:latin typeface="Calibri" panose="020F0502020204030204" pitchFamily="34" charset="0"/>
                        </a:rPr>
                        <a:t>69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a:solidFill>
                            <a:srgbClr val="000000"/>
                          </a:solidFill>
                          <a:effectLst/>
                          <a:latin typeface="Calibri" panose="020F0502020204030204" pitchFamily="34" charset="0"/>
                        </a:rPr>
                        <a:t>304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ctr" fontAlgn="ctr"/>
                      <a:r>
                        <a:rPr lang="en-CA" sz="1400" b="0" i="0" u="none" strike="noStrike">
                          <a:solidFill>
                            <a:srgbClr val="000000"/>
                          </a:solidFill>
                          <a:effectLs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a:solidFill>
                            <a:srgbClr val="000000"/>
                          </a:solidFill>
                          <a:effectLst/>
                          <a:latin typeface="Calibri" panose="020F0502020204030204" pitchFamily="34" charset="0"/>
                        </a:rPr>
                        <a:t>72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a:solidFill>
                            <a:srgbClr val="000000"/>
                          </a:solidFill>
                          <a:effectLst/>
                          <a:latin typeface="Calibri" panose="020F0502020204030204" pitchFamily="34" charset="0"/>
                        </a:rPr>
                        <a:t>195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r h="208006">
                <a:tc>
                  <a:txBody>
                    <a:bodyPr/>
                    <a:lstStyle/>
                    <a:p>
                      <a:pPr algn="l" fontAlgn="ctr"/>
                      <a:r>
                        <a:rPr lang="en-CA" sz="1400" b="0" i="0" u="none" strike="noStrike">
                          <a:solidFill>
                            <a:srgbClr val="000000"/>
                          </a:solidFill>
                          <a:effectLst/>
                          <a:latin typeface="Calibri" panose="020F0502020204030204" pitchFamily="34" charset="0"/>
                        </a:rPr>
                        <a:t>SO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169</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168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441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ctr" fontAlgn="ctr"/>
                      <a:r>
                        <a:rPr lang="en-CA" sz="1400" b="0" i="0" u="none" strike="noStrike" dirty="0">
                          <a:solidFill>
                            <a:srgbClr val="000000"/>
                          </a:solidFill>
                          <a:effectLst/>
                          <a:latin typeface="Calibri" panose="020F0502020204030204" pitchFamily="34"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132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3 248</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r h="208006">
                <a:tc>
                  <a:txBody>
                    <a:bodyPr/>
                    <a:lstStyle/>
                    <a:p>
                      <a:pPr algn="l" fontAlgn="ctr"/>
                      <a:r>
                        <a:rPr lang="en-CA" sz="1400" b="0" i="0" u="none" strike="noStrike">
                          <a:solidFill>
                            <a:srgbClr val="000000"/>
                          </a:solidFill>
                          <a:effectLst/>
                          <a:latin typeface="Calibri" panose="020F0502020204030204" pitchFamily="34" charset="0"/>
                        </a:rPr>
                        <a:t>WW</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221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2 724</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ctr" fontAlgn="ctr"/>
                      <a:r>
                        <a:rPr lang="en-CA" sz="1400" b="0" i="0" u="none" strike="noStrike" dirty="0">
                          <a:solidFill>
                            <a:srgbClr val="000000"/>
                          </a:solidFill>
                          <a:effectLst/>
                          <a:latin typeface="Calibri" panose="020F0502020204030204" pitchFamily="34"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221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3 111</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r h="208006">
                <a:tc>
                  <a:txBody>
                    <a:bodyPr/>
                    <a:lstStyle/>
                    <a:p>
                      <a:pPr algn="l" fontAlgn="ctr"/>
                      <a:r>
                        <a:rPr lang="en-CA" sz="1400" b="0" i="0" u="none" strike="noStrike">
                          <a:solidFill>
                            <a:srgbClr val="000000"/>
                          </a:solidFill>
                          <a:effectLst/>
                          <a:latin typeface="Calibri" panose="020F0502020204030204" pitchFamily="34" charset="0"/>
                        </a:rPr>
                        <a:t>HNHB</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145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1 125</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ctr" fontAlgn="ctr"/>
                      <a:r>
                        <a:rPr lang="en-CA" sz="1400" b="0" i="0" u="none" strike="noStrike" dirty="0">
                          <a:solidFill>
                            <a:srgbClr val="000000"/>
                          </a:solidFill>
                          <a:effectLst/>
                          <a:latin typeface="Calibri" panose="020F0502020204030204" pitchFamily="34" charset="0"/>
                        </a:rPr>
                        <a:t>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142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2 105</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r h="208006">
                <a:tc>
                  <a:txBody>
                    <a:bodyPr/>
                    <a:lstStyle/>
                    <a:p>
                      <a:pPr algn="l" fontAlgn="ctr"/>
                      <a:r>
                        <a:rPr lang="en-CA" sz="1400" b="0" i="0" u="none" strike="noStrike">
                          <a:solidFill>
                            <a:srgbClr val="000000"/>
                          </a:solidFill>
                          <a:effectLst/>
                          <a:latin typeface="Calibri" panose="020F0502020204030204" pitchFamily="34" charset="0"/>
                        </a:rPr>
                        <a:t>CO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783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4 278</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ctr" fontAlgn="ctr"/>
                      <a:r>
                        <a:rPr lang="en-CA" sz="1400" b="0" i="0" u="none" strike="noStrike" dirty="0">
                          <a:solidFill>
                            <a:srgbClr val="000000"/>
                          </a:solidFill>
                          <a:effectLst/>
                          <a:latin typeface="Calibri" panose="020F0502020204030204" pitchFamily="34" charset="0"/>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783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5 351</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r h="208006">
                <a:tc>
                  <a:txBody>
                    <a:bodyPr/>
                    <a:lstStyle/>
                    <a:p>
                      <a:pPr algn="l" fontAlgn="ctr"/>
                      <a:r>
                        <a:rPr lang="en-CA" sz="1400" b="0" i="0" u="none" strike="noStrike">
                          <a:solidFill>
                            <a:srgbClr val="000000"/>
                          </a:solidFill>
                          <a:effectLst/>
                          <a:latin typeface="Calibri" panose="020F0502020204030204" pitchFamily="34" charset="0"/>
                        </a:rPr>
                        <a:t>MH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161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589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ctr" fontAlgn="ctr"/>
                      <a:r>
                        <a:rPr lang="en-CA" sz="1400" b="0" i="0" u="none" strike="noStrike" dirty="0">
                          <a:solidFill>
                            <a:srgbClr val="000000"/>
                          </a:solidFill>
                          <a:effectLst/>
                          <a:latin typeface="Calibri" panose="020F0502020204030204" pitchFamily="34" charset="0"/>
                        </a:rPr>
                        <a:t>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153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589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r h="208006">
                <a:tc>
                  <a:txBody>
                    <a:bodyPr/>
                    <a:lstStyle/>
                    <a:p>
                      <a:pPr algn="l" fontAlgn="ctr"/>
                      <a:r>
                        <a:rPr lang="en-CA" sz="1400" b="0" i="0" u="none" strike="noStrike">
                          <a:solidFill>
                            <a:srgbClr val="000000"/>
                          </a:solidFill>
                          <a:effectLst/>
                          <a:latin typeface="Calibri" panose="020F0502020204030204" pitchFamily="34" charset="0"/>
                        </a:rPr>
                        <a:t>CT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1 132</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783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5 399</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ctr" fontAlgn="ctr"/>
                      <a:r>
                        <a:rPr lang="en-CA" sz="1400" b="0" i="0" u="none" strike="noStrike" dirty="0">
                          <a:solidFill>
                            <a:srgbClr val="000000"/>
                          </a:solidFill>
                          <a:effectLst/>
                          <a:latin typeface="Calibri" panose="020F0502020204030204" pitchFamily="34" charset="0"/>
                        </a:rPr>
                        <a:t>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743</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10 650</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r h="208006">
                <a:tc>
                  <a:txBody>
                    <a:bodyPr/>
                    <a:lstStyle/>
                    <a:p>
                      <a:pPr algn="l" fontAlgn="ctr"/>
                      <a:r>
                        <a:rPr lang="en-CA" sz="1400" b="0" i="0" u="none" strike="noStrike">
                          <a:solidFill>
                            <a:srgbClr val="000000"/>
                          </a:solidFill>
                          <a:effectLst/>
                          <a:latin typeface="Calibri" panose="020F0502020204030204" pitchFamily="34" charset="0"/>
                        </a:rPr>
                        <a:t>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245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1 378</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ctr" fontAlgn="ctr"/>
                      <a:r>
                        <a:rPr lang="en-CA" sz="1400" b="0" i="0" u="none" strike="noStrike" dirty="0">
                          <a:solidFill>
                            <a:srgbClr val="000000"/>
                          </a:solidFill>
                          <a:effectLst/>
                          <a:latin typeface="Calibri" panose="020F0502020204030204" pitchFamily="34"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245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1 574</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r h="208006">
                <a:tc>
                  <a:txBody>
                    <a:bodyPr/>
                    <a:lstStyle/>
                    <a:p>
                      <a:pPr algn="l" fontAlgn="ctr"/>
                      <a:r>
                        <a:rPr lang="en-CA" sz="1400" b="0" i="0" u="none" strike="noStrike">
                          <a:solidFill>
                            <a:srgbClr val="000000"/>
                          </a:solidFill>
                          <a:effectLst/>
                          <a:latin typeface="Calibri" panose="020F0502020204030204" pitchFamily="34" charset="0"/>
                        </a:rPr>
                        <a:t>CE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416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1 671</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ctr" fontAlgn="ctr"/>
                      <a:r>
                        <a:rPr lang="en-CA" sz="1400" b="0" i="0" u="none" strike="noStrike" dirty="0">
                          <a:solidFill>
                            <a:srgbClr val="000000"/>
                          </a:solidFill>
                          <a:effectLst/>
                          <a:latin typeface="Calibri" panose="020F0502020204030204" pitchFamily="34" charset="0"/>
                        </a:rPr>
                        <a:t>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410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2 260</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r h="208006">
                <a:tc>
                  <a:txBody>
                    <a:bodyPr/>
                    <a:lstStyle/>
                    <a:p>
                      <a:pPr algn="l" fontAlgn="ctr"/>
                      <a:r>
                        <a:rPr lang="en-CA" sz="1400" b="0" i="0" u="none" strike="noStrike">
                          <a:solidFill>
                            <a:srgbClr val="000000"/>
                          </a:solidFill>
                          <a:effectLst/>
                          <a:latin typeface="Calibri" panose="020F0502020204030204" pitchFamily="34" charset="0"/>
                        </a:rPr>
                        <a:t>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465</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317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2 678</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ctr" fontAlgn="ctr"/>
                      <a:r>
                        <a:rPr lang="en-CA" sz="1400" b="0" i="0" u="none" strike="noStrike" dirty="0">
                          <a:solidFill>
                            <a:srgbClr val="000000"/>
                          </a:solidFill>
                          <a:effectLst/>
                          <a:latin typeface="Calibri" panose="020F0502020204030204" pitchFamily="34" charset="0"/>
                        </a:rPr>
                        <a:t>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309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2 602</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r h="208006">
                <a:tc>
                  <a:txBody>
                    <a:bodyPr/>
                    <a:lstStyle/>
                    <a:p>
                      <a:pPr algn="l" fontAlgn="ctr"/>
                      <a:r>
                        <a:rPr lang="en-CA" sz="1400" b="0" i="0" u="none" strike="noStrike">
                          <a:solidFill>
                            <a:srgbClr val="000000"/>
                          </a:solidFill>
                          <a:effectLst/>
                          <a:latin typeface="Calibri" panose="020F0502020204030204" pitchFamily="34" charset="0"/>
                        </a:rPr>
                        <a:t>Champlain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180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105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472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ctr" fontAlgn="ctr"/>
                      <a:r>
                        <a:rPr lang="en-CA" sz="1400" b="0" i="0" u="none" strike="noStrike" dirty="0">
                          <a:solidFill>
                            <a:srgbClr val="000000"/>
                          </a:solidFill>
                          <a:effectLst/>
                          <a:latin typeface="Calibri" panose="020F0502020204030204" pitchFamily="34" charset="0"/>
                        </a:rPr>
                        <a:t>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426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r h="208006">
                <a:tc>
                  <a:txBody>
                    <a:bodyPr/>
                    <a:lstStyle/>
                    <a:p>
                      <a:pPr algn="l" fontAlgn="ctr"/>
                      <a:r>
                        <a:rPr lang="en-CA" sz="1400" b="0" i="0" u="none" strike="noStrike">
                          <a:solidFill>
                            <a:srgbClr val="000000"/>
                          </a:solidFill>
                          <a:effectLst/>
                          <a:latin typeface="Calibri" panose="020F0502020204030204" pitchFamily="34" charset="0"/>
                        </a:rPr>
                        <a:t>SNM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166</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245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1 141</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ctr" fontAlgn="ctr"/>
                      <a:r>
                        <a:rPr lang="en-CA" sz="1400" b="0" i="0" u="none" strike="noStrike" dirty="0">
                          <a:solidFill>
                            <a:srgbClr val="000000"/>
                          </a:solidFill>
                          <a:effectLst/>
                          <a:latin typeface="Calibri" panose="020F0502020204030204" pitchFamily="34" charset="0"/>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232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1 012</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r h="208006">
                <a:tc>
                  <a:txBody>
                    <a:bodyPr/>
                    <a:lstStyle/>
                    <a:p>
                      <a:pPr algn="l" fontAlgn="ctr"/>
                      <a:r>
                        <a:rPr lang="en-CA" sz="1400" b="0" i="0" u="none" strike="noStrike">
                          <a:solidFill>
                            <a:srgbClr val="000000"/>
                          </a:solidFill>
                          <a:effectLst/>
                          <a:latin typeface="Calibri" panose="020F0502020204030204" pitchFamily="34" charset="0"/>
                        </a:rPr>
                        <a:t>NE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99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355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ctr" fontAlgn="ctr"/>
                      <a:r>
                        <a:rPr lang="en-CA" sz="1400" b="0" i="0" u="none" strike="noStrike" dirty="0" smtClean="0">
                          <a:solidFill>
                            <a:srgbClr val="000000"/>
                          </a:solidFill>
                          <a:effectLst/>
                          <a:latin typeface="Calibri" panose="020F0502020204030204" pitchFamily="34" charset="0"/>
                        </a:rPr>
                        <a:t>4</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101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315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r h="208006">
                <a:tc>
                  <a:txBody>
                    <a:bodyPr/>
                    <a:lstStyle/>
                    <a:p>
                      <a:pPr algn="l" fontAlgn="ctr"/>
                      <a:r>
                        <a:rPr lang="en-CA" sz="1400" b="0" i="0" u="none" strike="noStrike">
                          <a:solidFill>
                            <a:srgbClr val="000000"/>
                          </a:solidFill>
                          <a:effectLst/>
                          <a:latin typeface="Calibri" panose="020F0502020204030204" pitchFamily="34" charset="0"/>
                        </a:rPr>
                        <a:t>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152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ctr" fontAlgn="ctr"/>
                      <a:r>
                        <a:rPr lang="en-CA" sz="1400" b="0" i="0" u="none" strike="noStrike" dirty="0">
                          <a:solidFill>
                            <a:srgbClr val="000000"/>
                          </a:solidFill>
                          <a:effectLs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176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r h="208006">
                <a:tc>
                  <a:txBody>
                    <a:bodyPr/>
                    <a:lstStyle/>
                    <a:p>
                      <a:pPr algn="l" fontAlgn="ctr"/>
                      <a:r>
                        <a:rPr lang="en-CA" sz="1400" b="0" i="0" u="none" strike="noStrike">
                          <a:solidFill>
                            <a:srgbClr val="000000"/>
                          </a:solidFill>
                          <a:effectLst/>
                          <a:latin typeface="Calibri" panose="020F0502020204030204" pitchFamily="34" charset="0"/>
                        </a:rPr>
                        <a:t>Total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2 112</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a:solidFill>
                            <a:srgbClr val="000000"/>
                          </a:solidFill>
                          <a:effectLst/>
                          <a:latin typeface="Calibri" panose="020F0502020204030204" pitchFamily="34" charset="0"/>
                        </a:rPr>
                        <a:t>78 sur 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3 782</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22 707</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ctr" fontAlgn="ctr"/>
                      <a:r>
                        <a:rPr lang="en-CA" sz="1400" b="0" i="0" u="none" strike="noStrike" dirty="0" smtClean="0">
                          <a:solidFill>
                            <a:srgbClr val="000000"/>
                          </a:solidFill>
                          <a:effectLst/>
                          <a:latin typeface="Calibri" panose="020F0502020204030204" pitchFamily="34" charset="0"/>
                        </a:rPr>
                        <a:t>76 </a:t>
                      </a:r>
                      <a:r>
                        <a:rPr lang="en-CA" sz="1400" b="0" i="0" u="none" strike="noStrike" dirty="0">
                          <a:solidFill>
                            <a:srgbClr val="000000"/>
                          </a:solidFill>
                          <a:effectLst/>
                          <a:latin typeface="Calibri" panose="020F0502020204030204" pitchFamily="34" charset="0"/>
                        </a:rPr>
                        <a:t>sur 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3 668</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CA" sz="1400" b="0" i="0" u="none" strike="noStrike" dirty="0" smtClean="0">
                          <a:solidFill>
                            <a:srgbClr val="000000"/>
                          </a:solidFill>
                          <a:effectLst/>
                          <a:latin typeface="Calibri" panose="020F0502020204030204" pitchFamily="34" charset="0"/>
                        </a:rPr>
                        <a:t>33 614</a:t>
                      </a:r>
                      <a:endParaRPr lang="en-CA" sz="1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bl>
          </a:graphicData>
        </a:graphic>
      </p:graphicFrame>
    </p:spTree>
    <p:extLst>
      <p:ext uri="{BB962C8B-B14F-4D97-AF65-F5344CB8AC3E}">
        <p14:creationId xmlns:p14="http://schemas.microsoft.com/office/powerpoint/2010/main" val="315793473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Content Placeholder 1"/>
          <p:cNvSpPr>
            <a:spLocks noGrp="1"/>
          </p:cNvSpPr>
          <p:nvPr>
            <p:ph idx="1"/>
          </p:nvPr>
        </p:nvSpPr>
        <p:spPr>
          <a:xfrm>
            <a:off x="5148263" y="2852738"/>
            <a:ext cx="2952750" cy="576262"/>
          </a:xfrm>
        </p:spPr>
        <p:txBody>
          <a:bodyPr>
            <a:normAutofit fontScale="70000" lnSpcReduction="20000"/>
          </a:bodyPr>
          <a:lstStyle/>
          <a:p>
            <a:pPr marL="0" indent="0" eaLnBrk="1" hangingPunct="1"/>
            <a:r>
              <a:rPr lang="fr-CA" altLang="en-US" dirty="0">
                <a:latin typeface="Helvetica Neue Medium" charset="0"/>
              </a:rPr>
              <a:t>susan.taylor@hqontario.ca</a:t>
            </a:r>
          </a:p>
          <a:p>
            <a:pPr marL="0" indent="0" eaLnBrk="1" hangingPunct="1"/>
            <a:r>
              <a:rPr lang="fr-CA" altLang="en-US" dirty="0" smtClean="0">
                <a:latin typeface="Helvetica Neue Medium" charset="0"/>
              </a:rPr>
              <a:t>www.HQOntario.ca/accueil</a:t>
            </a:r>
            <a:endParaRPr lang="fr-CA" altLang="en-US" dirty="0">
              <a:latin typeface="Helvetica Neue Medium" charset="0"/>
            </a:endParaRPr>
          </a:p>
          <a:p>
            <a:pPr marL="0" indent="0" eaLnBrk="1" hangingPunct="1"/>
            <a:endParaRPr lang="fr-CA" altLang="en-US" dirty="0">
              <a:latin typeface="Helvetica Neue Medium" charset="0"/>
            </a:endParaRPr>
          </a:p>
        </p:txBody>
      </p:sp>
      <p:sp>
        <p:nvSpPr>
          <p:cNvPr id="35842" name="Content Placeholder 1"/>
          <p:cNvSpPr txBox="1">
            <a:spLocks/>
          </p:cNvSpPr>
          <p:nvPr/>
        </p:nvSpPr>
        <p:spPr bwMode="auto">
          <a:xfrm>
            <a:off x="4859338" y="3581400"/>
            <a:ext cx="295275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r" defTabSz="457200" eaLnBrk="1" hangingPunct="1">
              <a:spcBef>
                <a:spcPct val="20000"/>
              </a:spcBef>
              <a:buFont typeface="Arial" panose="020B0604020202020204" pitchFamily="34" charset="0"/>
              <a:buNone/>
            </a:pPr>
            <a:r>
              <a:rPr lang="fr-CA" altLang="en-US" sz="1900" u="none" dirty="0" smtClean="0">
                <a:solidFill>
                  <a:srgbClr val="00788A"/>
                </a:solidFill>
                <a:latin typeface="Helvetica Neue Medium" charset="0"/>
              </a:rPr>
              <a:t>@QSSOntario</a:t>
            </a:r>
            <a:endParaRPr lang="fr-CA" altLang="en-US" sz="1900" u="none" dirty="0">
              <a:solidFill>
                <a:srgbClr val="00788A"/>
              </a:solidFill>
              <a:latin typeface="Helvetica Neue Medium" charset="0"/>
            </a:endParaRPr>
          </a:p>
          <a:p>
            <a:pPr algn="r" defTabSz="457200" eaLnBrk="1" hangingPunct="1">
              <a:spcBef>
                <a:spcPct val="20000"/>
              </a:spcBef>
              <a:buFont typeface="Arial" panose="020B0604020202020204" pitchFamily="34" charset="0"/>
              <a:buNone/>
            </a:pPr>
            <a:endParaRPr lang="fr-CA" altLang="en-US" sz="2400" dirty="0">
              <a:solidFill>
                <a:srgbClr val="00788A"/>
              </a:solidFill>
              <a:latin typeface="Helvetica Neue Medium" charset="0"/>
            </a:endParaRPr>
          </a:p>
        </p:txBody>
      </p:sp>
      <p:pic>
        <p:nvPicPr>
          <p:cNvPr id="35843" name="Picture 4" descr="Twitter_logo_blue.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10500" y="3683000"/>
            <a:ext cx="217488"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p:nvPr/>
        </p:nvPicPr>
        <p:blipFill>
          <a:blip r:embed="rId4" cstate="print">
            <a:extLst>
              <a:ext uri="{28A0092B-C50C-407E-A947-70E740481C1C}">
                <a14:useLocalDpi xmlns:a14="http://schemas.microsoft.com/office/drawing/2010/main" val="0"/>
              </a:ext>
            </a:extLst>
          </a:blip>
          <a:stretch>
            <a:fillRect/>
          </a:stretch>
        </p:blipFill>
        <p:spPr>
          <a:xfrm>
            <a:off x="1488757" y="2230914"/>
            <a:ext cx="2656523" cy="1452086"/>
          </a:xfrm>
          <a:prstGeom prst="rect">
            <a:avLst/>
          </a:prstGeom>
        </p:spPr>
      </p:pic>
    </p:spTree>
    <p:extLst>
      <p:ext uri="{BB962C8B-B14F-4D97-AF65-F5344CB8AC3E}">
        <p14:creationId xmlns:p14="http://schemas.microsoft.com/office/powerpoint/2010/main" val="1421954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6183" y="1833051"/>
            <a:ext cx="8229600" cy="2467100"/>
          </a:xfrm>
        </p:spPr>
        <p:txBody>
          <a:bodyPr/>
          <a:lstStyle/>
          <a:p>
            <a:r>
              <a:rPr lang="fr-FR" i="1" dirty="0"/>
              <a:t>Maillons santé : </a:t>
            </a:r>
            <a:r>
              <a:rPr lang="fr-FR" dirty="0"/>
              <a:t/>
            </a:r>
            <a:br>
              <a:rPr lang="fr-FR" dirty="0"/>
            </a:br>
            <a:r>
              <a:rPr lang="fr-FR" b="0" i="1" dirty="0"/>
              <a:t>Amélioration des soins intégrés pour les patients ayant de multiples troubles de santé et des besoins complexes</a:t>
            </a:r>
            <a:endParaRPr lang="en-US" b="0" i="1" dirty="0"/>
          </a:p>
        </p:txBody>
      </p:sp>
      <p:sp>
        <p:nvSpPr>
          <p:cNvPr id="4" name="Footer Placeholder 3"/>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28846441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750" y="0"/>
            <a:ext cx="8229600" cy="812757"/>
          </a:xfrm>
        </p:spPr>
        <p:txBody>
          <a:bodyPr/>
          <a:lstStyle/>
          <a:p>
            <a:r>
              <a:rPr lang="fr-CA" sz="2400" dirty="0" smtClean="0"/>
              <a:t>Soutenir le modèle avancé de maillon santé</a:t>
            </a:r>
          </a:p>
        </p:txBody>
      </p:sp>
      <p:sp>
        <p:nvSpPr>
          <p:cNvPr id="5" name="Footer Placeholder 4"/>
          <p:cNvSpPr>
            <a:spLocks noGrp="1"/>
          </p:cNvSpPr>
          <p:nvPr>
            <p:ph type="ftr" sz="quarter" idx="10"/>
          </p:nvPr>
        </p:nvSpPr>
        <p:spPr/>
        <p:txBody>
          <a:bodyPr/>
          <a:lstStyle/>
          <a:p>
            <a:pPr>
              <a:defRPr/>
            </a:pPr>
            <a:r>
              <a:rPr lang="fr-CA" sz="800" dirty="0">
                <a:solidFill>
                  <a:srgbClr val="FFFFFF"/>
                </a:solidFill>
              </a:rPr>
              <a:t>www.HQOntario.ca/accueil</a:t>
            </a:r>
          </a:p>
        </p:txBody>
      </p:sp>
      <p:graphicFrame>
        <p:nvGraphicFramePr>
          <p:cNvPr id="3" name="Table 2"/>
          <p:cNvGraphicFramePr>
            <a:graphicFrameLocks noGrp="1"/>
          </p:cNvGraphicFramePr>
          <p:nvPr>
            <p:extLst>
              <p:ext uri="{D42A27DB-BD31-4B8C-83A1-F6EECF244321}">
                <p14:modId xmlns:p14="http://schemas.microsoft.com/office/powerpoint/2010/main" val="1373197213"/>
              </p:ext>
            </p:extLst>
          </p:nvPr>
        </p:nvGraphicFramePr>
        <p:xfrm>
          <a:off x="169280" y="673767"/>
          <a:ext cx="8815388" cy="5569931"/>
        </p:xfrm>
        <a:graphic>
          <a:graphicData uri="http://schemas.openxmlformats.org/drawingml/2006/table">
            <a:tbl>
              <a:tblPr firstRow="1" bandRow="1">
                <a:tableStyleId>{5C22544A-7EE6-4342-B048-85BDC9FD1C3A}</a:tableStyleId>
              </a:tblPr>
              <a:tblGrid>
                <a:gridCol w="3672408">
                  <a:extLst>
                    <a:ext uri="{9D8B030D-6E8A-4147-A177-3AD203B41FA5}">
                      <a16:col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val="20000"/>
                    </a:ext>
                  </a:extLst>
                </a:gridCol>
                <a:gridCol w="5142980">
                  <a:extLst>
                    <a:ext uri="{9D8B030D-6E8A-4147-A177-3AD203B41FA5}">
                      <a16:col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val="20001"/>
                    </a:ext>
                  </a:extLst>
                </a:gridCol>
              </a:tblGrid>
              <a:tr h="582773">
                <a:tc gridSpan="2">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1800" b="1" kern="0" dirty="0" err="1" smtClean="0">
                          <a:solidFill>
                            <a:schemeClr val="bg1"/>
                          </a:solidFill>
                        </a:rPr>
                        <a:t>Maillons</a:t>
                      </a:r>
                      <a:r>
                        <a:rPr lang="en-CA" sz="1800" b="1" kern="0" dirty="0" smtClean="0">
                          <a:solidFill>
                            <a:schemeClr val="bg1"/>
                          </a:solidFill>
                        </a:rPr>
                        <a:t> santé</a:t>
                      </a:r>
                    </a:p>
                    <a:p>
                      <a:pPr marL="0" marR="0" indent="0" algn="ctr" defTabSz="914400" rtl="0" eaLnBrk="1" fontAlgn="auto" latinLnBrk="0" hangingPunct="1">
                        <a:lnSpc>
                          <a:spcPct val="120000"/>
                        </a:lnSpc>
                        <a:spcBef>
                          <a:spcPts val="0"/>
                        </a:spcBef>
                        <a:spcAft>
                          <a:spcPts val="0"/>
                        </a:spcAft>
                        <a:buClrTx/>
                        <a:buSzTx/>
                        <a:buFontTx/>
                        <a:buNone/>
                        <a:tabLst/>
                        <a:defRPr/>
                      </a:pPr>
                      <a:r>
                        <a:rPr lang="en-CA" sz="1600" b="0" i="1" kern="0" dirty="0" err="1" smtClean="0">
                          <a:solidFill>
                            <a:schemeClr val="bg1"/>
                          </a:solidFill>
                        </a:rPr>
                        <a:t>Améliorent</a:t>
                      </a:r>
                      <a:r>
                        <a:rPr lang="en-CA" sz="1600" b="0" i="1" kern="0" dirty="0" smtClean="0">
                          <a:solidFill>
                            <a:schemeClr val="bg1"/>
                          </a:solidFill>
                        </a:rPr>
                        <a:t> l’intégration des soins pour les patients ayant de multiples troubles de santé et des besoins complexes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99908"/>
                    </a:solidFill>
                  </a:tcPr>
                </a:tc>
                <a:tc hMerge="1">
                  <a:txBody>
                    <a:bodyPr/>
                    <a:lstStyle/>
                    <a:p>
                      <a:pPr marL="0" marR="0" indent="0" algn="ctr" defTabSz="914400" rtl="0" eaLnBrk="1" fontAlgn="auto" latinLnBrk="0" hangingPunct="1">
                        <a:lnSpc>
                          <a:spcPct val="120000"/>
                        </a:lnSpc>
                        <a:spcBef>
                          <a:spcPts val="0"/>
                        </a:spcBef>
                        <a:spcAft>
                          <a:spcPts val="0"/>
                        </a:spcAft>
                        <a:buClrTx/>
                        <a:buSzTx/>
                        <a:buFontTx/>
                        <a:buNone/>
                        <a:tabLst/>
                        <a:defRPr/>
                      </a:pPr>
                      <a:endParaRPr lang="en-CA" sz="20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r>
              <a:tr h="409276">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1800" b="1" dirty="0">
                          <a:solidFill>
                            <a:schemeClr val="bg1"/>
                          </a:solidFill>
                        </a:rPr>
                        <a:t>MSSLD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1800" b="1" dirty="0">
                          <a:solidFill>
                            <a:schemeClr val="bg1"/>
                          </a:solidFill>
                        </a:rPr>
                        <a:t>RLISS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extLst>
                  <a:ext uri="{0D108BD9-81ED-4DB2-BD59-A6C34878D82A}">
                    <a16:row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val="10000"/>
                  </a:ext>
                </a:extLst>
              </a:tr>
              <a:tr h="2314667">
                <a:tc>
                  <a:txBody>
                    <a:bodyPr/>
                    <a:lstStyle/>
                    <a:p>
                      <a:pPr marL="285750" indent="-285750">
                        <a:lnSpc>
                          <a:spcPct val="120000"/>
                        </a:lnSpc>
                        <a:buFont typeface="Arial" panose="020B0604020202020204" pitchFamily="34" charset="0"/>
                        <a:buChar char="•"/>
                      </a:pPr>
                      <a:r>
                        <a:rPr lang="en-CA" sz="1200" dirty="0"/>
                        <a:t>Définit l'</a:t>
                      </a:r>
                      <a:r>
                        <a:rPr lang="en-CA" sz="1200" b="1" dirty="0"/>
                        <a:t>orientation stratégique</a:t>
                      </a:r>
                      <a:r>
                        <a:rPr lang="en-CA" sz="1200" dirty="0"/>
                        <a:t> des maillons santé </a:t>
                      </a:r>
                    </a:p>
                    <a:p>
                      <a:pPr marL="285750" indent="-285750">
                        <a:lnSpc>
                          <a:spcPct val="120000"/>
                        </a:lnSpc>
                        <a:buFont typeface="Arial" panose="020B0604020202020204" pitchFamily="34" charset="0"/>
                        <a:buChar char="•"/>
                      </a:pPr>
                      <a:r>
                        <a:rPr lang="en-CA" sz="1200" dirty="0"/>
                        <a:t>Offre du financement global aux RLISS </a:t>
                      </a:r>
                    </a:p>
                    <a:p>
                      <a:pPr marL="285750" indent="-285750">
                        <a:lnSpc>
                          <a:spcPct val="120000"/>
                        </a:lnSpc>
                        <a:buFont typeface="Arial" panose="020B0604020202020204" pitchFamily="34" charset="0"/>
                        <a:buChar char="•"/>
                      </a:pPr>
                      <a:r>
                        <a:rPr lang="en-CA" sz="1200" dirty="0"/>
                        <a:t>Supervise le </a:t>
                      </a:r>
                      <a:r>
                        <a:rPr lang="en-CA" sz="1200" b="1" dirty="0"/>
                        <a:t>rendement </a:t>
                      </a:r>
                      <a:r>
                        <a:rPr lang="en-CA" sz="1200" dirty="0"/>
                        <a:t>général de l'initiative des maillons santé afin d’orienter la stratégie </a:t>
                      </a:r>
                    </a:p>
                    <a:p>
                      <a:pPr marL="285750" indent="-285750">
                        <a:lnSpc>
                          <a:spcPct val="120000"/>
                        </a:lnSpc>
                        <a:buFont typeface="Arial" panose="020B0604020202020204" pitchFamily="34" charset="0"/>
                        <a:buChar char="•"/>
                      </a:pPr>
                      <a:r>
                        <a:rPr lang="en-CA" sz="1200" dirty="0"/>
                        <a:t>Facilite la </a:t>
                      </a:r>
                      <a:r>
                        <a:rPr lang="en-CA" sz="1200" b="1" dirty="0"/>
                        <a:t>réussite opérationnelle</a:t>
                      </a:r>
                      <a:r>
                        <a:rPr lang="en-CA" sz="1200" dirty="0"/>
                        <a:t> grâce à la mise en œuvre d’outils et de mécanismes de soutien au niveau provincial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nSpc>
                          <a:spcPct val="120000"/>
                        </a:lnSpc>
                        <a:buFont typeface="Arial" panose="020B0604020202020204" pitchFamily="34" charset="0"/>
                        <a:buChar char="•"/>
                      </a:pPr>
                      <a:r>
                        <a:rPr lang="en-CA" sz="1200" dirty="0"/>
                        <a:t>Établit des </a:t>
                      </a:r>
                      <a:r>
                        <a:rPr lang="en-CA" sz="1200" b="1" dirty="0"/>
                        <a:t>priorités régionales </a:t>
                      </a:r>
                      <a:r>
                        <a:rPr lang="en-CA" sz="1200" dirty="0"/>
                        <a:t>pour les maillons santé et en assure l'harmonisation avec les priorités provinciales </a:t>
                      </a:r>
                    </a:p>
                    <a:p>
                      <a:pPr marL="285750" indent="-285750">
                        <a:lnSpc>
                          <a:spcPct val="120000"/>
                        </a:lnSpc>
                        <a:buFont typeface="Arial" panose="020B0604020202020204" pitchFamily="34" charset="0"/>
                        <a:buChar char="•"/>
                      </a:pPr>
                      <a:r>
                        <a:rPr lang="en-CA" sz="1200" b="1" dirty="0"/>
                        <a:t>Finance</a:t>
                      </a:r>
                      <a:r>
                        <a:rPr lang="en-CA" sz="1200" dirty="0"/>
                        <a:t> les maillons de santé selon les </a:t>
                      </a:r>
                      <a:r>
                        <a:rPr lang="en-CA" sz="1200" dirty="0" err="1" smtClean="0"/>
                        <a:t>priorités</a:t>
                      </a:r>
                      <a:r>
                        <a:rPr lang="en-CA" sz="1200" dirty="0" smtClean="0"/>
                        <a:t> </a:t>
                      </a:r>
                      <a:endParaRPr lang="en-CA" sz="1200" dirty="0"/>
                    </a:p>
                    <a:p>
                      <a:pPr marL="285750" indent="-285750">
                        <a:lnSpc>
                          <a:spcPct val="120000"/>
                        </a:lnSpc>
                        <a:buFont typeface="Arial" panose="020B0604020202020204" pitchFamily="34" charset="0"/>
                        <a:buChar char="•"/>
                      </a:pPr>
                      <a:r>
                        <a:rPr lang="en-CA" sz="1200" dirty="0"/>
                        <a:t>Assure la </a:t>
                      </a:r>
                      <a:r>
                        <a:rPr lang="en-CA" sz="1200" b="1" dirty="0"/>
                        <a:t>responsabilité globale</a:t>
                      </a:r>
                      <a:r>
                        <a:rPr lang="en-CA" sz="1200" dirty="0"/>
                        <a:t> du rendement des maillons santé, RLISS par RLISS </a:t>
                      </a:r>
                    </a:p>
                    <a:p>
                      <a:pPr marL="285750" indent="-285750">
                        <a:lnSpc>
                          <a:spcPct val="120000"/>
                        </a:lnSpc>
                        <a:buFont typeface="Arial" panose="020B0604020202020204" pitchFamily="34" charset="0"/>
                        <a:buChar char="•"/>
                      </a:pPr>
                      <a:r>
                        <a:rPr lang="en-CA" sz="1200" dirty="0"/>
                        <a:t>Oriente l'exploitation grâce à la mise en œuvre de plans et de mesures de soutien pour l'adoption d'outils provinciaux </a:t>
                      </a:r>
                    </a:p>
                    <a:p>
                      <a:pPr marL="285750" indent="-285750">
                        <a:lnSpc>
                          <a:spcPct val="120000"/>
                        </a:lnSpc>
                        <a:buFont typeface="Arial" panose="020B0604020202020204" pitchFamily="34" charset="0"/>
                        <a:buChar char="•"/>
                      </a:pPr>
                      <a:r>
                        <a:rPr lang="en-CA" sz="1200" dirty="0" err="1"/>
                        <a:t>Identifie</a:t>
                      </a:r>
                      <a:r>
                        <a:rPr lang="en-CA" sz="1200" dirty="0"/>
                        <a:t> </a:t>
                      </a:r>
                      <a:r>
                        <a:rPr lang="en-CA" sz="1200" dirty="0" smtClean="0"/>
                        <a:t>et </a:t>
                      </a:r>
                      <a:r>
                        <a:rPr lang="en-CA" sz="1200" b="1" dirty="0" smtClean="0"/>
                        <a:t>met </a:t>
                      </a:r>
                      <a:r>
                        <a:rPr lang="en-CA" sz="1200" b="1" dirty="0"/>
                        <a:t>en place</a:t>
                      </a:r>
                      <a:r>
                        <a:rPr lang="en-CA" sz="1200" dirty="0"/>
                        <a:t> les mesures de soutien et les outils régionaux au besoin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val="10001"/>
                  </a:ext>
                </a:extLst>
              </a:tr>
              <a:tr h="409276">
                <a:tc gridSpan="2">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1800" b="1" kern="0" dirty="0">
                          <a:solidFill>
                            <a:schemeClr val="bg1"/>
                          </a:solidFill>
                        </a:rPr>
                        <a:t>Qualité des services de santé </a:t>
                      </a:r>
                      <a:r>
                        <a:rPr lang="en-CA" sz="1800" b="1" kern="0" dirty="0" smtClean="0">
                          <a:solidFill>
                            <a:schemeClr val="bg1"/>
                          </a:solidFill>
                        </a:rPr>
                        <a:t>Ontario</a:t>
                      </a:r>
                      <a:endParaRPr lang="en-CA" sz="1800" b="1" kern="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hMerge="1">
                  <a:txBody>
                    <a:bodyPr/>
                    <a:lstStyle/>
                    <a:p>
                      <a:endParaRPr lang="en-CA" dirty="0"/>
                    </a:p>
                  </a:txBody>
                  <a:tcPr/>
                </a:tc>
                <a:extLst>
                  <a:ext uri="{0D108BD9-81ED-4DB2-BD59-A6C34878D82A}">
                    <a16:row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val="10002"/>
                  </a:ext>
                </a:extLst>
              </a:tr>
              <a:tr h="1302430">
                <a:tc gridSpan="2">
                  <a:txBody>
                    <a:bodyPr/>
                    <a:lstStyle/>
                    <a:p>
                      <a:pPr marL="285750" indent="-285750">
                        <a:lnSpc>
                          <a:spcPct val="120000"/>
                        </a:lnSpc>
                        <a:buFont typeface="Arial" panose="020B0604020202020204" pitchFamily="34" charset="0"/>
                        <a:buChar char="•"/>
                      </a:pPr>
                      <a:r>
                        <a:rPr lang="en-US" sz="1200" dirty="0"/>
                        <a:t>Soutient la production de rapports et les analyses tirés de la collecte de données en temps opportun</a:t>
                      </a:r>
                    </a:p>
                    <a:p>
                      <a:pPr marL="285750" indent="-285750">
                        <a:lnSpc>
                          <a:spcPct val="120000"/>
                        </a:lnSpc>
                        <a:buFont typeface="Arial" panose="020B0604020202020204" pitchFamily="34" charset="0"/>
                        <a:buChar char="•"/>
                      </a:pPr>
                      <a:r>
                        <a:rPr lang="en-US" sz="1200" dirty="0"/>
                        <a:t>Est responsable de l’identification systématique des innovations émergentes et des pratiques exemplaires </a:t>
                      </a:r>
                    </a:p>
                    <a:p>
                      <a:pPr marL="285750" indent="-285750">
                        <a:lnSpc>
                          <a:spcPct val="120000"/>
                        </a:lnSpc>
                        <a:buFont typeface="Arial" panose="020B0604020202020204" pitchFamily="34" charset="0"/>
                        <a:buChar char="•"/>
                      </a:pPr>
                      <a:r>
                        <a:rPr lang="en-CA" sz="1200" dirty="0"/>
                        <a:t>Augmente le rythme des progrès par la normalisation des pratiques exemplaires dans l’ensemble des maillons santé</a:t>
                      </a:r>
                    </a:p>
                    <a:p>
                      <a:pPr marL="285750" indent="-285750">
                        <a:lnSpc>
                          <a:spcPct val="120000"/>
                        </a:lnSpc>
                        <a:buFont typeface="Arial" panose="020B0604020202020204" pitchFamily="34" charset="0"/>
                        <a:buChar char="•"/>
                      </a:pPr>
                      <a:r>
                        <a:rPr lang="en-CA" sz="1200" dirty="0"/>
                        <a:t>Soutient le partage de leçons apprises à l'échelle régionale ou provinciale entre les maillons santé </a:t>
                      </a:r>
                    </a:p>
                    <a:p>
                      <a:pPr marL="285750" indent="-285750">
                        <a:lnSpc>
                          <a:spcPct val="120000"/>
                        </a:lnSpc>
                        <a:buFont typeface="Arial" panose="020B0604020202020204" pitchFamily="34" charset="0"/>
                        <a:buChar char="•"/>
                      </a:pPr>
                      <a:r>
                        <a:rPr lang="en-CA" sz="1200" dirty="0"/>
                        <a:t>Relie les responsables des maillons santé des RLISS à d'autres initiatives provinciales d'amélioration de la qualité pertinentes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CA" dirty="0"/>
                    </a:p>
                  </a:txBody>
                  <a:tcPr/>
                </a:tc>
                <a:extLst>
                  <a:ext uri="{0D108BD9-81ED-4DB2-BD59-A6C34878D82A}">
                    <a16:row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val="10003"/>
                  </a:ext>
                </a:extLst>
              </a:tr>
            </a:tbl>
          </a:graphicData>
        </a:graphic>
      </p:graphicFrame>
    </p:spTree>
    <p:extLst>
      <p:ext uri="{BB962C8B-B14F-4D97-AF65-F5344CB8AC3E}">
        <p14:creationId xmlns:p14="http://schemas.microsoft.com/office/powerpoint/2010/main" val="28025863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noFill/>
        </p:spPr>
        <p:txBody>
          <a:bodyPr/>
          <a:lstStyle/>
          <a:p>
            <a:r>
              <a:rPr lang="en-CA" dirty="0" smtClean="0"/>
              <a:t>Pour commencer — </a:t>
            </a:r>
            <a:r>
              <a:rPr lang="en-CA" dirty="0" err="1" smtClean="0"/>
              <a:t>Mise</a:t>
            </a:r>
            <a:r>
              <a:rPr lang="en-CA" dirty="0" smtClean="0"/>
              <a:t> </a:t>
            </a:r>
            <a:r>
              <a:rPr lang="en-CA" dirty="0" smtClean="0">
                <a:latin typeface="Arial" panose="020B0604020202020204" pitchFamily="34" charset="0"/>
                <a:cs typeface="Arial" panose="020B0604020202020204" pitchFamily="34" charset="0"/>
              </a:rPr>
              <a:t>à jour du 1</a:t>
            </a:r>
            <a:r>
              <a:rPr lang="fr-CA" baseline="30000" dirty="0" smtClean="0"/>
              <a:t>er</a:t>
            </a:r>
            <a:r>
              <a:rPr lang="fr-CA" dirty="0"/>
              <a:t> trimestre</a:t>
            </a:r>
            <a:endParaRPr lang="en-CA" dirty="0"/>
          </a:p>
        </p:txBody>
      </p:sp>
      <p:sp>
        <p:nvSpPr>
          <p:cNvPr id="17" name="Text Placeholder 16"/>
          <p:cNvSpPr>
            <a:spLocks noGrp="1"/>
          </p:cNvSpPr>
          <p:nvPr>
            <p:ph type="body" sz="quarter" idx="3"/>
          </p:nvPr>
        </p:nvSpPr>
        <p:spPr>
          <a:xfrm>
            <a:off x="457200" y="1389281"/>
            <a:ext cx="8382000" cy="402059"/>
          </a:xfrm>
          <a:solidFill>
            <a:srgbClr val="00788A"/>
          </a:solidFill>
        </p:spPr>
        <p:txBody>
          <a:bodyPr/>
          <a:lstStyle/>
          <a:p>
            <a:pPr algn="ctr"/>
            <a:r>
              <a:rPr lang="fr-CA" sz="1600" dirty="0">
                <a:solidFill>
                  <a:schemeClr val="bg1"/>
                </a:solidFill>
              </a:rPr>
              <a:t>Les maillons santé passent de la planification au recrutement de patients</a:t>
            </a:r>
          </a:p>
        </p:txBody>
      </p:sp>
      <p:sp>
        <p:nvSpPr>
          <p:cNvPr id="4" name="Footer Placeholder 3"/>
          <p:cNvSpPr>
            <a:spLocks noGrp="1"/>
          </p:cNvSpPr>
          <p:nvPr>
            <p:ph type="ftr" sz="quarter" idx="10"/>
          </p:nvPr>
        </p:nvSpPr>
        <p:spPr/>
        <p:txBody>
          <a:bodyPr/>
          <a:lstStyle/>
          <a:p>
            <a:pPr>
              <a:defRPr/>
            </a:pPr>
            <a:r>
              <a:rPr lang="en-US" dirty="0"/>
              <a:t>www.HQOntario.ca</a:t>
            </a:r>
            <a:endParaRPr lang="en-CA" dirty="0"/>
          </a:p>
        </p:txBody>
      </p:sp>
      <p:sp>
        <p:nvSpPr>
          <p:cNvPr id="19" name="Content Placeholder 15"/>
          <p:cNvSpPr>
            <a:spLocks noGrp="1"/>
          </p:cNvSpPr>
          <p:nvPr>
            <p:ph sz="half" idx="2"/>
          </p:nvPr>
        </p:nvSpPr>
        <p:spPr>
          <a:xfrm>
            <a:off x="5994399" y="1929098"/>
            <a:ext cx="3149601" cy="3910279"/>
          </a:xfrm>
        </p:spPr>
        <p:txBody>
          <a:bodyPr/>
          <a:lstStyle/>
          <a:p>
            <a:pPr lvl="0"/>
            <a:r>
              <a:rPr lang="fr-CA" sz="1600" b="1" dirty="0"/>
              <a:t>100 maillons santé</a:t>
            </a:r>
            <a:r>
              <a:rPr lang="fr-CA" sz="1600" dirty="0"/>
              <a:t> sont </a:t>
            </a:r>
            <a:r>
              <a:rPr lang="fr-CA" sz="1600" dirty="0" smtClean="0"/>
              <a:t>prévus </a:t>
            </a:r>
            <a:r>
              <a:rPr lang="fr-CA" sz="1600" dirty="0"/>
              <a:t>afin d'élargir la couverture pour inclure tous les secteurs </a:t>
            </a:r>
            <a:r>
              <a:rPr lang="fr-CA" sz="1600" dirty="0" smtClean="0"/>
              <a:t>géographiques</a:t>
            </a:r>
          </a:p>
          <a:p>
            <a:pPr marL="0" lvl="0" indent="0">
              <a:buNone/>
            </a:pPr>
            <a:endParaRPr lang="fr-CA" sz="1600" dirty="0"/>
          </a:p>
          <a:p>
            <a:pPr lvl="0"/>
            <a:r>
              <a:rPr lang="fr-CA" sz="1600" b="1" dirty="0" smtClean="0"/>
              <a:t>79 </a:t>
            </a:r>
            <a:r>
              <a:rPr lang="fr-CA" sz="1600" b="1" dirty="0"/>
              <a:t>des 100 </a:t>
            </a:r>
            <a:r>
              <a:rPr lang="fr-CA" sz="1600" dirty="0"/>
              <a:t>maillons santé ont participé activement au recrutement des patients à la fin du T1; les maillons santé ont poursuivi leur planification </a:t>
            </a:r>
          </a:p>
        </p:txBody>
      </p:sp>
      <p:sp>
        <p:nvSpPr>
          <p:cNvPr id="9" name="Rectangle 3"/>
          <p:cNvSpPr>
            <a:spLocks noChangeArrowheads="1"/>
          </p:cNvSpPr>
          <p:nvPr/>
        </p:nvSpPr>
        <p:spPr bwMode="auto">
          <a:xfrm>
            <a:off x="-460" y="5993895"/>
            <a:ext cx="9180718"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eaLnBrk="0" hangingPunct="0"/>
            <a:r>
              <a:rPr lang="fr-CA" altLang="en-US" sz="900" i="1" dirty="0">
                <a:latin typeface="Calibri" panose="020F0502020204030204" pitchFamily="34" charset="0"/>
                <a:ea typeface="Calibri" panose="020F0502020204030204" pitchFamily="34" charset="0"/>
                <a:cs typeface="Times New Roman" panose="02020603050405020304" pitchFamily="18" charset="0"/>
              </a:rPr>
              <a:t>Source des données </a:t>
            </a:r>
            <a:r>
              <a:rPr lang="fr-CA" altLang="en-US" sz="900" i="1" dirty="0" smtClean="0">
                <a:latin typeface="Calibri" panose="020F0502020204030204" pitchFamily="34" charset="0"/>
                <a:ea typeface="Calibri" panose="020F0502020204030204" pitchFamily="34" charset="0"/>
                <a:cs typeface="Times New Roman" panose="02020603050405020304" pitchFamily="18" charset="0"/>
              </a:rPr>
              <a:t>: Plateforme </a:t>
            </a:r>
            <a:r>
              <a:rPr lang="fr-CA" altLang="en-US" sz="900" i="1" dirty="0">
                <a:latin typeface="Calibri" panose="020F0502020204030204" pitchFamily="34" charset="0"/>
                <a:ea typeface="Calibri" panose="020F0502020204030204" pitchFamily="34" charset="0"/>
                <a:cs typeface="Times New Roman" panose="02020603050405020304" pitchFamily="18" charset="0"/>
              </a:rPr>
              <a:t>de production de rapports et d’analyses de l’amélioration de la qualité (QI RAP) de Qualité des services de santé Ontario – </a:t>
            </a:r>
            <a:r>
              <a:rPr lang="fr-CA" altLang="en-US" sz="900" i="1" dirty="0" err="1">
                <a:latin typeface="Calibri" panose="020F0502020204030204" pitchFamily="34" charset="0"/>
                <a:ea typeface="Calibri" panose="020F0502020204030204" pitchFamily="34" charset="0"/>
                <a:cs typeface="Times New Roman" panose="02020603050405020304" pitchFamily="18" charset="0"/>
              </a:rPr>
              <a:t>autodéclaration</a:t>
            </a:r>
            <a:r>
              <a:rPr lang="fr-CA" altLang="en-US" sz="900" i="1" dirty="0">
                <a:latin typeface="Calibri" panose="020F0502020204030204" pitchFamily="34" charset="0"/>
                <a:ea typeface="Calibri" panose="020F0502020204030204" pitchFamily="34" charset="0"/>
                <a:cs typeface="Times New Roman" panose="02020603050405020304" pitchFamily="18" charset="0"/>
              </a:rPr>
              <a:t> par les maillons santé</a:t>
            </a:r>
            <a:endParaRPr lang="fr-CA" altLang="en-US" sz="900" i="1" dirty="0" smtClean="0">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Chart 9">
            <a:extLst>
              <a:ext uri="{FF2B5EF4-FFF2-40B4-BE49-F238E27FC236}">
                <a16:creationId xmlns:lc="http://schemas.openxmlformats.org/drawingml/2006/lockedCanvas" xmlns:a16="http://schemas.microsoft.com/office/drawing/2014/main" xmlns:xdr="http://schemas.openxmlformats.org/drawingml/2006/spreadsheetDrawing" xmlns="" id="{00000000-0008-0000-0400-000002000000}"/>
              </a:ext>
            </a:extLst>
          </p:cNvPr>
          <p:cNvGraphicFramePr>
            <a:graphicFrameLocks/>
          </p:cNvGraphicFramePr>
          <p:nvPr>
            <p:extLst>
              <p:ext uri="{D42A27DB-BD31-4B8C-83A1-F6EECF244321}">
                <p14:modId xmlns:p14="http://schemas.microsoft.com/office/powerpoint/2010/main" val="1637624877"/>
              </p:ext>
            </p:extLst>
          </p:nvPr>
        </p:nvGraphicFramePr>
        <p:xfrm>
          <a:off x="144065" y="2186345"/>
          <a:ext cx="6256736" cy="355527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5074886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4914" cy="706437"/>
          </a:xfrm>
        </p:spPr>
        <p:txBody>
          <a:bodyPr/>
          <a:lstStyle/>
          <a:p>
            <a:r>
              <a:rPr lang="fr-CA" dirty="0"/>
              <a:t>Coup d’œil sur les maillons santé – Mise à jour du </a:t>
            </a:r>
            <a:r>
              <a:rPr lang="fr-CA" dirty="0" smtClean="0"/>
              <a:t>1</a:t>
            </a:r>
            <a:r>
              <a:rPr lang="fr-CA" baseline="30000" dirty="0" smtClean="0"/>
              <a:t>e</a:t>
            </a:r>
            <a:r>
              <a:rPr lang="fr-CA" dirty="0"/>
              <a:t> trimestre</a:t>
            </a:r>
            <a:endParaRPr lang="en-CA" dirty="0"/>
          </a:p>
        </p:txBody>
      </p:sp>
      <p:sp>
        <p:nvSpPr>
          <p:cNvPr id="4" name="Footer Placeholder 3"/>
          <p:cNvSpPr>
            <a:spLocks noGrp="1"/>
          </p:cNvSpPr>
          <p:nvPr>
            <p:ph type="ftr" sz="quarter" idx="10"/>
          </p:nvPr>
        </p:nvSpPr>
        <p:spPr/>
        <p:txBody>
          <a:bodyPr/>
          <a:lstStyle/>
          <a:p>
            <a:pPr>
              <a:defRPr/>
            </a:pPr>
            <a:r>
              <a:rPr lang="en-US" smtClean="0">
                <a:solidFill>
                  <a:srgbClr val="FFFFFF"/>
                </a:solidFill>
              </a:rPr>
              <a:t>www.HQOntario.ca</a:t>
            </a:r>
            <a:endParaRPr lang="en-CA" dirty="0">
              <a:solidFill>
                <a:srgbClr val="FFFFFF"/>
              </a:solidFill>
            </a:endParaRPr>
          </a:p>
        </p:txBody>
      </p:sp>
      <p:sp>
        <p:nvSpPr>
          <p:cNvPr id="9" name="Rectangle 8"/>
          <p:cNvSpPr/>
          <p:nvPr/>
        </p:nvSpPr>
        <p:spPr>
          <a:xfrm>
            <a:off x="370571" y="5458841"/>
            <a:ext cx="8128535" cy="729430"/>
          </a:xfrm>
          <a:prstGeom prst="rect">
            <a:avLst/>
          </a:prstGeom>
        </p:spPr>
        <p:txBody>
          <a:bodyPr wrap="square">
            <a:spAutoFit/>
          </a:bodyPr>
          <a:lstStyle/>
          <a:p>
            <a:pPr>
              <a:lnSpc>
                <a:spcPct val="115000"/>
              </a:lnSpc>
              <a:spcAft>
                <a:spcPts val="0"/>
              </a:spcAft>
            </a:pPr>
            <a:r>
              <a:rPr lang="fr-CA" sz="1200" b="1" i="1" dirty="0">
                <a:latin typeface="Calibri" panose="020F0502020204030204" pitchFamily="34" charset="0"/>
                <a:ea typeface="MS Gothic" panose="020B0609070205080204" pitchFamily="49" charset="-128"/>
                <a:cs typeface="Times New Roman" panose="02020603050405020304" pitchFamily="18" charset="0"/>
              </a:rPr>
              <a:t>*Remarque : Ce nombre a été ajusté au </a:t>
            </a:r>
            <a:r>
              <a:rPr lang="fr-CA" sz="1200" b="1" i="1" dirty="0" smtClean="0">
                <a:latin typeface="Calibri" panose="020F0502020204030204" pitchFamily="34" charset="0"/>
                <a:ea typeface="MS Gothic" panose="020B0609070205080204" pitchFamily="49" charset="-128"/>
                <a:cs typeface="Times New Roman" panose="02020603050405020304" pitchFamily="18" charset="0"/>
              </a:rPr>
              <a:t>premier trimestre </a:t>
            </a:r>
            <a:r>
              <a:rPr lang="fr-CA" sz="1200" b="1" i="1" dirty="0">
                <a:latin typeface="Calibri" panose="020F0502020204030204" pitchFamily="34" charset="0"/>
                <a:ea typeface="MS Gothic" panose="020B0609070205080204" pitchFamily="49" charset="-128"/>
                <a:cs typeface="Times New Roman" panose="02020603050405020304" pitchFamily="18" charset="0"/>
              </a:rPr>
              <a:t>: Le nombre de PSC s’est déjà élevé à 4 </a:t>
            </a:r>
            <a:r>
              <a:rPr lang="fr-CA" sz="1200" b="1" i="1" dirty="0" smtClean="0">
                <a:latin typeface="Calibri" panose="020F0502020204030204" pitchFamily="34" charset="0"/>
                <a:ea typeface="MS Gothic" panose="020B0609070205080204" pitchFamily="49" charset="-128"/>
                <a:cs typeface="Times New Roman" panose="02020603050405020304" pitchFamily="18" charset="0"/>
              </a:rPr>
              <a:t>622; </a:t>
            </a:r>
            <a:r>
              <a:rPr lang="fr-CA" sz="1200" b="1" i="1" dirty="0">
                <a:latin typeface="Calibri" panose="020F0502020204030204" pitchFamily="34" charset="0"/>
                <a:ea typeface="MS Gothic" panose="020B0609070205080204" pitchFamily="49" charset="-128"/>
                <a:cs typeface="Times New Roman" panose="02020603050405020304" pitchFamily="18" charset="0"/>
              </a:rPr>
              <a:t>le nombre de FSP s’est déjà élevé à 5 713. Ajustés en raison de la correction d'erreurs.</a:t>
            </a:r>
          </a:p>
          <a:p>
            <a:pPr>
              <a:lnSpc>
                <a:spcPct val="115000"/>
              </a:lnSpc>
              <a:spcAft>
                <a:spcPts val="0"/>
              </a:spcAft>
            </a:pPr>
            <a:r>
              <a:rPr lang="fr-CA" sz="1200" b="1" i="1" dirty="0">
                <a:latin typeface="Calibri" panose="020F0502020204030204" pitchFamily="34" charset="0"/>
                <a:ea typeface="MS Gothic" panose="020B0609070205080204" pitchFamily="49" charset="-128"/>
                <a:cs typeface="Times New Roman" panose="02020603050405020304" pitchFamily="18" charset="0"/>
              </a:rPr>
              <a:t>**Remarque : Ce nombre a été ajusté afin de tenir compte des mises à jour du RLISS d’Érié St-Clair</a:t>
            </a:r>
            <a:r>
              <a:rPr lang="fr-CA" sz="1200" b="1" i="1" dirty="0" smtClean="0">
                <a:latin typeface="Calibri" panose="020F0502020204030204" pitchFamily="34" charset="0"/>
                <a:ea typeface="MS Gothic" panose="020B0609070205080204" pitchFamily="49" charset="-128"/>
                <a:cs typeface="Times New Roman" panose="02020603050405020304" pitchFamily="18" charset="0"/>
              </a:rPr>
              <a:t>.</a:t>
            </a:r>
            <a:endParaRPr lang="fr-CA" sz="1200" b="1" i="1" dirty="0">
              <a:latin typeface="Calibri" panose="020F0502020204030204" pitchFamily="34" charset="0"/>
              <a:ea typeface="MS Gothic" panose="020B0609070205080204" pitchFamily="49" charset="-128"/>
              <a:cs typeface="Times New Roman" panose="02020603050405020304" pitchFamily="18" charset="0"/>
            </a:endParaRPr>
          </a:p>
        </p:txBody>
      </p:sp>
      <p:graphicFrame>
        <p:nvGraphicFramePr>
          <p:cNvPr id="8" name="Content Placeholder 5"/>
          <p:cNvGraphicFramePr>
            <a:graphicFrameLocks noGrp="1"/>
          </p:cNvGraphicFramePr>
          <p:nvPr>
            <p:ph idx="1"/>
            <p:extLst>
              <p:ext uri="{D42A27DB-BD31-4B8C-83A1-F6EECF244321}">
                <p14:modId xmlns:p14="http://schemas.microsoft.com/office/powerpoint/2010/main" val="3288778477"/>
              </p:ext>
            </p:extLst>
          </p:nvPr>
        </p:nvGraphicFramePr>
        <p:xfrm>
          <a:off x="370571" y="1282470"/>
          <a:ext cx="8155859" cy="4099052"/>
        </p:xfrm>
        <a:graphic>
          <a:graphicData uri="http://schemas.openxmlformats.org/drawingml/2006/table">
            <a:tbl>
              <a:tblPr firstRow="1" firstCol="1" bandRow="1"/>
              <a:tblGrid>
                <a:gridCol w="1352886"/>
                <a:gridCol w="1705543"/>
                <a:gridCol w="2560320"/>
                <a:gridCol w="2537110"/>
              </a:tblGrid>
              <a:tr h="813322">
                <a:tc>
                  <a:txBody>
                    <a:bodyPr/>
                    <a:lstStyle/>
                    <a:p>
                      <a:pPr marL="457200" algn="ctr">
                        <a:lnSpc>
                          <a:spcPct val="115000"/>
                        </a:lnSpc>
                        <a:spcAft>
                          <a:spcPts val="0"/>
                        </a:spcAft>
                      </a:pPr>
                      <a:r>
                        <a:rPr lang="fr-CA" sz="1600" b="1" dirty="0">
                          <a:solidFill>
                            <a:srgbClr val="FFFFFF"/>
                          </a:solidFill>
                          <a:effectLst/>
                          <a:latin typeface="Calibri" panose="020F0502020204030204" pitchFamily="34" charset="0"/>
                        </a:rPr>
                        <a:t> </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indent="0" algn="ctr">
                        <a:lnSpc>
                          <a:spcPct val="115000"/>
                        </a:lnSpc>
                        <a:spcAft>
                          <a:spcPts val="0"/>
                        </a:spcAft>
                      </a:pPr>
                      <a:r>
                        <a:rPr lang="fr-CA" sz="1600" b="1" dirty="0">
                          <a:solidFill>
                            <a:srgbClr val="FFFFFF"/>
                          </a:solidFill>
                          <a:effectLst/>
                          <a:latin typeface="Calibri" panose="020F0502020204030204" pitchFamily="34" charset="0"/>
                        </a:rPr>
                        <a:t>Nombre de </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fr-CA" sz="1600" b="1" dirty="0">
                          <a:solidFill>
                            <a:srgbClr val="FFFFFF"/>
                          </a:solidFill>
                          <a:effectLst/>
                          <a:latin typeface="Calibri" panose="020F0502020204030204" pitchFamily="34" charset="0"/>
                        </a:rPr>
                        <a:t>MS qui recrutent activement des patients</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indent="0" algn="ctr">
                        <a:lnSpc>
                          <a:spcPct val="115000"/>
                        </a:lnSpc>
                        <a:spcAft>
                          <a:spcPts val="0"/>
                        </a:spcAft>
                      </a:pPr>
                      <a:r>
                        <a:rPr lang="fr-CA" sz="1600" b="1" dirty="0">
                          <a:solidFill>
                            <a:srgbClr val="FFFFFF"/>
                          </a:solidFill>
                          <a:effectLst/>
                          <a:latin typeface="Calibri" panose="020F0502020204030204" pitchFamily="34" charset="0"/>
                        </a:rPr>
                        <a:t>Nombre de </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fr-CA" sz="1600" b="1" dirty="0">
                          <a:solidFill>
                            <a:srgbClr val="FFFFFF"/>
                          </a:solidFill>
                          <a:effectLst/>
                          <a:latin typeface="Calibri" panose="020F0502020204030204" pitchFamily="34" charset="0"/>
                        </a:rPr>
                        <a:t>plans de soins coordonnés achevés</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indent="0" algn="ctr">
                        <a:lnSpc>
                          <a:spcPct val="115000"/>
                        </a:lnSpc>
                        <a:spcAft>
                          <a:spcPts val="0"/>
                        </a:spcAft>
                      </a:pPr>
                      <a:r>
                        <a:rPr lang="fr-CA" sz="1600" b="1" dirty="0">
                          <a:solidFill>
                            <a:srgbClr val="FFFFFF"/>
                          </a:solidFill>
                          <a:effectLst/>
                          <a:latin typeface="Calibri" panose="020F0502020204030204" pitchFamily="34" charset="0"/>
                        </a:rPr>
                        <a:t>Nombre de </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fr-CA" sz="1600" b="1" dirty="0">
                          <a:solidFill>
                            <a:srgbClr val="FFFFFF"/>
                          </a:solidFill>
                          <a:effectLst/>
                          <a:latin typeface="Calibri" panose="020F0502020204030204" pitchFamily="34" charset="0"/>
                        </a:rPr>
                        <a:t>patients ayant accès à un</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fr-CA" sz="1600" b="1" dirty="0">
                          <a:solidFill>
                            <a:srgbClr val="FFFFFF"/>
                          </a:solidFill>
                          <a:effectLst/>
                          <a:latin typeface="Calibri" panose="020F0502020204030204" pitchFamily="34" charset="0"/>
                        </a:rPr>
                        <a:t>fournisseur de soins primaires</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r>
              <a:tr h="809036">
                <a:tc>
                  <a:txBody>
                    <a:bodyPr/>
                    <a:lstStyle/>
                    <a:p>
                      <a:pPr marL="0" indent="0" algn="ctr">
                        <a:lnSpc>
                          <a:spcPct val="115000"/>
                        </a:lnSpc>
                        <a:spcAft>
                          <a:spcPts val="0"/>
                        </a:spcAft>
                      </a:pPr>
                      <a:r>
                        <a:rPr lang="fr-CA" sz="1600" b="1" dirty="0" smtClean="0">
                          <a:effectLst/>
                          <a:latin typeface="Calibri" panose="020F0502020204030204" pitchFamily="34" charset="0"/>
                        </a:rPr>
                        <a:t>T4 2015-2016</a:t>
                      </a:r>
                      <a:endParaRPr lang="fr-C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800" dirty="0" smtClean="0">
                          <a:effectLst/>
                          <a:latin typeface="Calibri" panose="020F0502020204030204" pitchFamily="34" charset="0"/>
                          <a:ea typeface="+mn-ea"/>
                          <a:cs typeface="+mn-cs"/>
                        </a:rPr>
                        <a:t>80</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800" dirty="0" smtClean="0">
                          <a:effectLst/>
                          <a:latin typeface="Calibri" panose="020F0502020204030204" pitchFamily="34" charset="0"/>
                          <a:ea typeface="+mn-ea"/>
                          <a:cs typeface="+mn-cs"/>
                        </a:rPr>
                        <a:t>4</a:t>
                      </a:r>
                      <a:r>
                        <a:rPr lang="fr-CA" sz="1800" baseline="0" dirty="0" smtClean="0">
                          <a:effectLst/>
                          <a:latin typeface="Calibri" panose="020F0502020204030204" pitchFamily="34" charset="0"/>
                          <a:ea typeface="+mn-ea"/>
                          <a:cs typeface="+mn-cs"/>
                        </a:rPr>
                        <a:t> 549*</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fr-CA" sz="1800" dirty="0">
                          <a:effectLst/>
                          <a:latin typeface="Calibri" panose="020F0502020204030204" pitchFamily="34" charset="0"/>
                        </a:rPr>
                        <a:t>(déclaré par </a:t>
                      </a:r>
                      <a:r>
                        <a:rPr lang="fr-CA" sz="1800" dirty="0" smtClean="0">
                          <a:effectLst/>
                          <a:latin typeface="Calibri" panose="020F0502020204030204" pitchFamily="34" charset="0"/>
                        </a:rPr>
                        <a:t>76</a:t>
                      </a:r>
                      <a:r>
                        <a:rPr lang="fr-CA" sz="1800" dirty="0">
                          <a:effectLst/>
                          <a:latin typeface="Calibri" panose="020F0502020204030204" pitchFamily="34" charset="0"/>
                        </a:rPr>
                        <a:t> maillons santé sur </a:t>
                      </a:r>
                      <a:r>
                        <a:rPr lang="fr-CA" sz="1800" dirty="0" smtClean="0">
                          <a:effectLst/>
                          <a:latin typeface="Calibri" panose="020F0502020204030204" pitchFamily="34" charset="0"/>
                        </a:rPr>
                        <a:t>80)</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800" dirty="0" smtClean="0">
                          <a:effectLst/>
                          <a:latin typeface="Calibri" panose="020F0502020204030204" pitchFamily="34" charset="0"/>
                          <a:ea typeface="+mn-ea"/>
                          <a:cs typeface="+mn-cs"/>
                        </a:rPr>
                        <a:t>5</a:t>
                      </a:r>
                      <a:r>
                        <a:rPr lang="fr-CA" sz="1800" baseline="0" dirty="0" smtClean="0">
                          <a:effectLst/>
                          <a:latin typeface="Calibri" panose="020F0502020204030204" pitchFamily="34" charset="0"/>
                          <a:ea typeface="+mn-ea"/>
                          <a:cs typeface="+mn-cs"/>
                        </a:rPr>
                        <a:t> 711*</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fr-CA" sz="1800" dirty="0">
                          <a:effectLst/>
                          <a:latin typeface="Calibri" panose="020F0502020204030204" pitchFamily="34" charset="0"/>
                        </a:rPr>
                        <a:t>(déclaré par 71 maillons santé sur 75)</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9036">
                <a:tc>
                  <a:txBody>
                    <a:bodyPr/>
                    <a:lstStyle/>
                    <a:p>
                      <a:pPr marL="0" indent="0" algn="ctr" defTabSz="914400" rtl="0" eaLnBrk="1" latinLnBrk="0" hangingPunct="1">
                        <a:lnSpc>
                          <a:spcPct val="115000"/>
                        </a:lnSpc>
                        <a:spcAft>
                          <a:spcPts val="0"/>
                        </a:spcAft>
                      </a:pPr>
                      <a:r>
                        <a:rPr lang="fr-CA" sz="1600" b="1" kern="1200" dirty="0" smtClean="0">
                          <a:solidFill>
                            <a:schemeClr val="tx1"/>
                          </a:solidFill>
                          <a:effectLst/>
                          <a:latin typeface="Calibri" panose="020F0502020204030204" pitchFamily="34" charset="0"/>
                        </a:rPr>
                        <a:t>T1 2016-2017</a:t>
                      </a:r>
                      <a:endParaRPr lang="fr-CA" sz="1600" b="1" kern="1200" dirty="0">
                        <a:solidFill>
                          <a:schemeClr val="tx1"/>
                        </a:solidFill>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800" dirty="0" smtClean="0">
                          <a:effectLst/>
                          <a:latin typeface="Calibri" panose="020F0502020204030204" pitchFamily="34" charset="0"/>
                          <a:ea typeface="+mn-ea"/>
                          <a:cs typeface="+mn-cs"/>
                        </a:rPr>
                        <a:t>79**</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800" dirty="0" smtClean="0">
                          <a:effectLst/>
                          <a:latin typeface="Calibri" panose="020F0502020204030204" pitchFamily="34" charset="0"/>
                          <a:ea typeface="+mn-ea"/>
                          <a:cs typeface="+mn-cs"/>
                        </a:rPr>
                        <a:t>3</a:t>
                      </a:r>
                      <a:r>
                        <a:rPr lang="fr-CA" sz="1800" baseline="0" dirty="0" smtClean="0">
                          <a:effectLst/>
                          <a:latin typeface="Calibri" panose="020F0502020204030204" pitchFamily="34" charset="0"/>
                          <a:ea typeface="+mn-ea"/>
                          <a:cs typeface="+mn-cs"/>
                        </a:rPr>
                        <a:t> 782</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fr-CA" sz="1800" dirty="0">
                          <a:effectLst/>
                          <a:latin typeface="Calibri" panose="020F0502020204030204" pitchFamily="34" charset="0"/>
                        </a:rPr>
                        <a:t>(déclaré par </a:t>
                      </a:r>
                      <a:r>
                        <a:rPr lang="fr-CA" sz="1800" dirty="0" smtClean="0">
                          <a:effectLst/>
                          <a:latin typeface="Calibri" panose="020F0502020204030204" pitchFamily="34" charset="0"/>
                        </a:rPr>
                        <a:t>78</a:t>
                      </a:r>
                      <a:r>
                        <a:rPr lang="fr-CA" sz="1800" dirty="0">
                          <a:effectLst/>
                          <a:latin typeface="Calibri" panose="020F0502020204030204" pitchFamily="34" charset="0"/>
                        </a:rPr>
                        <a:t> maillons santé sur 80)</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800" dirty="0" smtClean="0">
                          <a:effectLst/>
                          <a:latin typeface="Calibri" panose="020F0502020204030204" pitchFamily="34" charset="0"/>
                          <a:ea typeface="+mn-ea"/>
                          <a:cs typeface="+mn-cs"/>
                        </a:rPr>
                        <a:t>3</a:t>
                      </a:r>
                      <a:r>
                        <a:rPr lang="fr-CA" sz="1800" baseline="0" dirty="0" smtClean="0">
                          <a:effectLst/>
                          <a:latin typeface="Calibri" panose="020F0502020204030204" pitchFamily="34" charset="0"/>
                          <a:ea typeface="+mn-ea"/>
                          <a:cs typeface="+mn-cs"/>
                        </a:rPr>
                        <a:t> 668</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15000"/>
                        </a:lnSpc>
                        <a:spcAft>
                          <a:spcPts val="0"/>
                        </a:spcAft>
                      </a:pPr>
                      <a:r>
                        <a:rPr lang="fr-CA" sz="1800" dirty="0">
                          <a:effectLst/>
                          <a:latin typeface="Calibri" panose="020F0502020204030204" pitchFamily="34" charset="0"/>
                        </a:rPr>
                        <a:t>(déclaré par </a:t>
                      </a:r>
                      <a:r>
                        <a:rPr lang="fr-CA" sz="1800" dirty="0" smtClean="0">
                          <a:effectLst/>
                          <a:latin typeface="Calibri" panose="020F0502020204030204" pitchFamily="34" charset="0"/>
                        </a:rPr>
                        <a:t>76</a:t>
                      </a:r>
                      <a:r>
                        <a:rPr lang="fr-CA" sz="1800" dirty="0">
                          <a:effectLst/>
                          <a:latin typeface="Calibri" panose="020F0502020204030204" pitchFamily="34" charset="0"/>
                        </a:rPr>
                        <a:t> maillons santé sur 80) </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9036">
                <a:tc>
                  <a:txBody>
                    <a:bodyPr/>
                    <a:lstStyle/>
                    <a:p>
                      <a:pPr marL="0" indent="0" algn="ctr" defTabSz="914400" rtl="0" eaLnBrk="1" latinLnBrk="0" hangingPunct="1">
                        <a:lnSpc>
                          <a:spcPct val="115000"/>
                        </a:lnSpc>
                        <a:spcAft>
                          <a:spcPts val="0"/>
                        </a:spcAft>
                      </a:pPr>
                      <a:r>
                        <a:rPr lang="fr-CA" sz="1600" b="1" dirty="0" smtClean="0">
                          <a:effectLst/>
                          <a:latin typeface="Calibri" panose="020F0502020204030204" pitchFamily="34" charset="0"/>
                        </a:rPr>
                        <a:t>Total cumulatif jusqu’à aujourd’hui</a:t>
                      </a:r>
                      <a:endParaRPr lang="fr-CA" sz="1600" b="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800" dirty="0" smtClean="0">
                          <a:effectLst/>
                          <a:latin typeface="Calibri" panose="020F0502020204030204" pitchFamily="34" charset="0"/>
                          <a:ea typeface="+mn-ea"/>
                          <a:cs typeface="+mn-cs"/>
                        </a:rPr>
                        <a:t>79**</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800" dirty="0" smtClean="0">
                          <a:effectLst/>
                          <a:latin typeface="Calibri" panose="020F0502020204030204" pitchFamily="34" charset="0"/>
                        </a:rPr>
                        <a:t>22</a:t>
                      </a:r>
                      <a:r>
                        <a:rPr lang="fr-CA" sz="1800" dirty="0">
                          <a:effectLst/>
                          <a:latin typeface="Calibri" panose="020F0502020204030204" pitchFamily="34" charset="0"/>
                        </a:rPr>
                        <a:t> </a:t>
                      </a:r>
                      <a:r>
                        <a:rPr lang="fr-CA" sz="1800" dirty="0" smtClean="0">
                          <a:effectLst/>
                          <a:latin typeface="Calibri" panose="020F0502020204030204" pitchFamily="34" charset="0"/>
                        </a:rPr>
                        <a:t>707</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800" dirty="0" smtClean="0">
                          <a:effectLst/>
                          <a:latin typeface="Calibri" panose="020F0502020204030204" pitchFamily="34" charset="0"/>
                        </a:rPr>
                        <a:t>33</a:t>
                      </a:r>
                      <a:r>
                        <a:rPr lang="fr-CA" sz="1800" baseline="0" dirty="0" smtClean="0">
                          <a:effectLst/>
                          <a:latin typeface="Calibri" panose="020F0502020204030204" pitchFamily="34" charset="0"/>
                        </a:rPr>
                        <a:t> 614</a:t>
                      </a:r>
                      <a:endParaRPr lang="fr-C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03276306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fr-CA" dirty="0">
                <a:solidFill>
                  <a:srgbClr val="FFFFFF"/>
                </a:solidFill>
              </a:rPr>
              <a:t>www.HQOntario.ca/accueil</a:t>
            </a:r>
          </a:p>
        </p:txBody>
      </p:sp>
      <p:sp>
        <p:nvSpPr>
          <p:cNvPr id="8" name="Title 7"/>
          <p:cNvSpPr>
            <a:spLocks noGrp="1"/>
          </p:cNvSpPr>
          <p:nvPr>
            <p:ph type="title"/>
          </p:nvPr>
        </p:nvSpPr>
        <p:spPr/>
        <p:txBody>
          <a:bodyPr/>
          <a:lstStyle/>
          <a:p>
            <a:r>
              <a:rPr lang="fr-CA" smtClean="0"/>
              <a:t>L'histoire de Rob</a:t>
            </a:r>
          </a:p>
        </p:txBody>
      </p:sp>
      <p:sp>
        <p:nvSpPr>
          <p:cNvPr id="2" name="Content Placeholder 1"/>
          <p:cNvSpPr>
            <a:spLocks noGrp="1"/>
          </p:cNvSpPr>
          <p:nvPr>
            <p:ph idx="1"/>
          </p:nvPr>
        </p:nvSpPr>
        <p:spPr>
          <a:xfrm>
            <a:off x="539750" y="967611"/>
            <a:ext cx="8439150" cy="4322762"/>
          </a:xfrm>
        </p:spPr>
        <p:txBody>
          <a:bodyPr/>
          <a:lstStyle/>
          <a:p>
            <a:pPr marL="0" indent="0">
              <a:buNone/>
            </a:pPr>
            <a:r>
              <a:rPr lang="fr-CA" sz="1800" b="1" dirty="0" smtClean="0">
                <a:solidFill>
                  <a:srgbClr val="00A0AF"/>
                </a:solidFill>
              </a:rPr>
              <a:t>À propos de Rob</a:t>
            </a:r>
          </a:p>
          <a:p>
            <a:pPr>
              <a:buClrTx/>
            </a:pPr>
            <a:r>
              <a:rPr lang="fr-CA" sz="1800" dirty="0" smtClean="0"/>
              <a:t>54 ans; retard de développement; antécédents d’hypertension; cholestérol élevé; diabète et multiples crises cardiaques</a:t>
            </a:r>
          </a:p>
          <a:p>
            <a:pPr>
              <a:buClrTx/>
            </a:pPr>
            <a:r>
              <a:rPr lang="fr-CA" sz="1800" dirty="0" smtClean="0"/>
              <a:t>Difficulté d’</a:t>
            </a:r>
            <a:r>
              <a:rPr lang="fr-CA" sz="1800" dirty="0" err="1" smtClean="0"/>
              <a:t>autoprise</a:t>
            </a:r>
            <a:r>
              <a:rPr lang="fr-CA" sz="1800" dirty="0" smtClean="0"/>
              <a:t> en charge de sa santé et de ses médicaments</a:t>
            </a:r>
          </a:p>
          <a:p>
            <a:pPr>
              <a:buClrTx/>
            </a:pPr>
            <a:r>
              <a:rPr lang="fr-CA" sz="1800" dirty="0" smtClean="0"/>
              <a:t>Vit seul depuis le décès de sa mère</a:t>
            </a:r>
          </a:p>
          <a:p>
            <a:pPr marL="0" indent="0">
              <a:buClrTx/>
              <a:buNone/>
            </a:pPr>
            <a:endParaRPr lang="fr-CA" sz="800" dirty="0" smtClean="0"/>
          </a:p>
          <a:p>
            <a:pPr>
              <a:buClrTx/>
            </a:pPr>
            <a:r>
              <a:rPr lang="fr-CA" sz="1800" dirty="0" smtClean="0"/>
              <a:t>Au cours d'une période de trois mois (21 juillet au 24 octobre 2014), Rob a effectué 16 consultations au service des urgences, ce qui a donné lieu à six admissions</a:t>
            </a:r>
          </a:p>
          <a:p>
            <a:pPr>
              <a:buClrTx/>
            </a:pPr>
            <a:r>
              <a:rPr lang="fr-CA" sz="1800" dirty="0" smtClean="0"/>
              <a:t>Sa dernière admission s’est déroulée du 25 octobre 2014 au 23 mars 2015 (13 jours d'hospitalisation + 137 jours en attente d'autres niveaux de soins)</a:t>
            </a:r>
          </a:p>
          <a:p>
            <a:pPr marL="0" indent="0">
              <a:buClrTx/>
              <a:buNone/>
            </a:pPr>
            <a:endParaRPr lang="fr-CA" sz="800" dirty="0" smtClean="0"/>
          </a:p>
          <a:p>
            <a:pPr>
              <a:buClrTx/>
            </a:pPr>
            <a:r>
              <a:rPr lang="fr-CA" sz="1800" dirty="0"/>
              <a:t>Rob a été aiguillés vers </a:t>
            </a:r>
            <a:r>
              <a:rPr lang="fr-CA" sz="1800" dirty="0" smtClean="0"/>
              <a:t>les SOPDI </a:t>
            </a:r>
            <a:r>
              <a:rPr lang="fr-CA" sz="1800" dirty="0"/>
              <a:t>(Services de l’Ontario pour les personnes ayant une déficience intellectuelle) et le Maillon santé de Hamilton Ouest en mars 2015 et un plan de soins coordonnés a été entrepris</a:t>
            </a:r>
          </a:p>
        </p:txBody>
      </p:sp>
    </p:spTree>
    <p:extLst>
      <p:ext uri="{BB962C8B-B14F-4D97-AF65-F5344CB8AC3E}">
        <p14:creationId xmlns:p14="http://schemas.microsoft.com/office/powerpoint/2010/main" val="31610272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fr-CA" dirty="0">
                <a:solidFill>
                  <a:srgbClr val="FFFFFF"/>
                </a:solidFill>
              </a:rPr>
              <a:t>www.HQOntario.ca/accueil</a:t>
            </a:r>
          </a:p>
        </p:txBody>
      </p:sp>
      <p:sp>
        <p:nvSpPr>
          <p:cNvPr id="8" name="Title 7"/>
          <p:cNvSpPr>
            <a:spLocks noGrp="1"/>
          </p:cNvSpPr>
          <p:nvPr>
            <p:ph type="title"/>
          </p:nvPr>
        </p:nvSpPr>
        <p:spPr>
          <a:xfrm>
            <a:off x="457200" y="196260"/>
            <a:ext cx="8229600" cy="706437"/>
          </a:xfrm>
        </p:spPr>
        <p:txBody>
          <a:bodyPr/>
          <a:lstStyle/>
          <a:p>
            <a:r>
              <a:rPr lang="fr-CA" smtClean="0"/>
              <a:t>L'histoire de Rob</a:t>
            </a:r>
          </a:p>
        </p:txBody>
      </p:sp>
      <p:sp>
        <p:nvSpPr>
          <p:cNvPr id="2" name="Content Placeholder 1"/>
          <p:cNvSpPr>
            <a:spLocks noGrp="1"/>
          </p:cNvSpPr>
          <p:nvPr>
            <p:ph idx="1"/>
          </p:nvPr>
        </p:nvSpPr>
        <p:spPr>
          <a:xfrm>
            <a:off x="539750" y="915359"/>
            <a:ext cx="8229600" cy="4322762"/>
          </a:xfrm>
        </p:spPr>
        <p:txBody>
          <a:bodyPr/>
          <a:lstStyle/>
          <a:p>
            <a:pPr marL="0" indent="0">
              <a:buNone/>
            </a:pPr>
            <a:r>
              <a:rPr lang="fr-CA" sz="1600" b="1" dirty="0" smtClean="0">
                <a:solidFill>
                  <a:srgbClr val="00A0AF"/>
                </a:solidFill>
              </a:rPr>
              <a:t>Planification des congés (avant le congé)</a:t>
            </a:r>
            <a:endParaRPr lang="fr-CA" sz="1600" dirty="0">
              <a:solidFill>
                <a:srgbClr val="00A0AF"/>
              </a:solidFill>
            </a:endParaRPr>
          </a:p>
          <a:p>
            <a:pPr lvl="0">
              <a:buClrTx/>
            </a:pPr>
            <a:r>
              <a:rPr lang="fr-CA" sz="1600" dirty="0" smtClean="0"/>
              <a:t>Un test de capacités cognitives a été effectué et des problèmes de littératie en matière de santé ont été relevés</a:t>
            </a:r>
          </a:p>
          <a:p>
            <a:pPr lvl="0">
              <a:buClrTx/>
            </a:pPr>
            <a:r>
              <a:rPr lang="fr-CA" sz="1600" dirty="0" smtClean="0"/>
              <a:t>Une évaluation des risques liés au milieu a été effectuée à domicile (répartie sur trois visites); l'utilisation par Rob de son glucomètre a fait l’objet d’un contrôle et une liste de personnes-ressources, que Rob peut utiliser chez lui, a été créée</a:t>
            </a:r>
          </a:p>
          <a:p>
            <a:pPr lvl="0">
              <a:buClrTx/>
            </a:pPr>
            <a:r>
              <a:rPr lang="fr-CA" sz="1600" dirty="0" smtClean="0"/>
              <a:t>Le maillon santé a coordonné les soins pour Rob avec les intervenants suivants :</a:t>
            </a:r>
          </a:p>
          <a:p>
            <a:pPr lvl="1"/>
            <a:r>
              <a:rPr lang="fr-CA" sz="1200" dirty="0" smtClean="0"/>
              <a:t>Services de l’Ontario pour les personnes ayant une déficience intellectuelle</a:t>
            </a:r>
          </a:p>
          <a:p>
            <a:pPr lvl="1"/>
            <a:r>
              <a:rPr lang="fr-CA" sz="1200" dirty="0" smtClean="0"/>
              <a:t>Community Living Hamilton</a:t>
            </a:r>
          </a:p>
          <a:p>
            <a:pPr lvl="1"/>
            <a:r>
              <a:rPr lang="fr-CA" sz="1200" dirty="0" smtClean="0"/>
              <a:t>Southern Network of Specialized Care</a:t>
            </a:r>
          </a:p>
          <a:p>
            <a:pPr lvl="1"/>
            <a:r>
              <a:rPr lang="fr-CA" sz="1200" dirty="0" smtClean="0"/>
              <a:t>Un administrateur de CASC</a:t>
            </a:r>
          </a:p>
          <a:p>
            <a:pPr lvl="1"/>
            <a:r>
              <a:rPr lang="fr-CA" sz="1200" dirty="0" smtClean="0"/>
              <a:t>St. Joseph’s Home Care (qui a fourni des soins dans un carrefour situé à proximité)</a:t>
            </a:r>
          </a:p>
          <a:p>
            <a:pPr lvl="1"/>
            <a:r>
              <a:rPr lang="fr-CA" sz="1200" dirty="0" smtClean="0"/>
              <a:t>Service familial catholique</a:t>
            </a:r>
          </a:p>
          <a:p>
            <a:pPr lvl="1"/>
            <a:r>
              <a:rPr lang="fr-CA" sz="1200" dirty="0" smtClean="0"/>
              <a:t>March of Dimes</a:t>
            </a:r>
          </a:p>
          <a:p>
            <a:pPr lvl="1"/>
            <a:r>
              <a:rPr lang="fr-CA" sz="1200" dirty="0"/>
              <a:t>Ville / bureau de santé publique de </a:t>
            </a:r>
            <a:r>
              <a:rPr lang="fr-CA" sz="1200" dirty="0" smtClean="0"/>
              <a:t>Hamilton</a:t>
            </a:r>
          </a:p>
          <a:p>
            <a:pPr lvl="1"/>
            <a:r>
              <a:rPr lang="fr-CA" sz="1200" dirty="0" smtClean="0"/>
              <a:t>Son médecin de famille</a:t>
            </a:r>
          </a:p>
          <a:p>
            <a:pPr lvl="1"/>
            <a:r>
              <a:rPr lang="fr-CA" sz="1200" dirty="0" smtClean="0"/>
              <a:t>Un ami de Rob</a:t>
            </a:r>
          </a:p>
          <a:p>
            <a:pPr lvl="1"/>
            <a:r>
              <a:rPr lang="fr-CA" sz="1200" dirty="0" smtClean="0"/>
              <a:t>Le surveillant de son immeuble à logements qui a aidé à élaborer le plan afin de soutenir Rob dans son appartement</a:t>
            </a:r>
          </a:p>
        </p:txBody>
      </p:sp>
    </p:spTree>
    <p:extLst>
      <p:ext uri="{BB962C8B-B14F-4D97-AF65-F5344CB8AC3E}">
        <p14:creationId xmlns:p14="http://schemas.microsoft.com/office/powerpoint/2010/main" val="33925476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fr-CA" dirty="0">
                <a:solidFill>
                  <a:srgbClr val="FFFFFF"/>
                </a:solidFill>
              </a:rPr>
              <a:t>www.HQOntario.ca/accueil</a:t>
            </a:r>
          </a:p>
        </p:txBody>
      </p:sp>
      <p:sp>
        <p:nvSpPr>
          <p:cNvPr id="8" name="Title 7"/>
          <p:cNvSpPr>
            <a:spLocks noGrp="1"/>
          </p:cNvSpPr>
          <p:nvPr>
            <p:ph type="title"/>
          </p:nvPr>
        </p:nvSpPr>
        <p:spPr>
          <a:xfrm>
            <a:off x="457200" y="196260"/>
            <a:ext cx="8229600" cy="706437"/>
          </a:xfrm>
        </p:spPr>
        <p:txBody>
          <a:bodyPr/>
          <a:lstStyle/>
          <a:p>
            <a:r>
              <a:rPr lang="fr-CA" smtClean="0"/>
              <a:t>L'histoire de Rob</a:t>
            </a:r>
          </a:p>
        </p:txBody>
      </p:sp>
      <p:sp>
        <p:nvSpPr>
          <p:cNvPr id="2" name="Content Placeholder 1"/>
          <p:cNvSpPr>
            <a:spLocks noGrp="1"/>
          </p:cNvSpPr>
          <p:nvPr>
            <p:ph idx="1"/>
          </p:nvPr>
        </p:nvSpPr>
        <p:spPr>
          <a:xfrm>
            <a:off x="0" y="1016959"/>
            <a:ext cx="9017000" cy="4322762"/>
          </a:xfrm>
        </p:spPr>
        <p:txBody>
          <a:bodyPr/>
          <a:lstStyle/>
          <a:p>
            <a:pPr marL="0" indent="0">
              <a:spcBef>
                <a:spcPts val="0"/>
              </a:spcBef>
              <a:spcAft>
                <a:spcPts val="500"/>
              </a:spcAft>
              <a:buNone/>
            </a:pPr>
            <a:r>
              <a:rPr lang="fr-CA" sz="1600" b="1" dirty="0" smtClean="0">
                <a:solidFill>
                  <a:srgbClr val="00A0AF"/>
                </a:solidFill>
              </a:rPr>
              <a:t>Après un congé de l'hôpital</a:t>
            </a:r>
            <a:endParaRPr lang="fr-CA" sz="1600" dirty="0">
              <a:solidFill>
                <a:srgbClr val="00A0AF"/>
              </a:solidFill>
            </a:endParaRPr>
          </a:p>
          <a:p>
            <a:pPr lvl="0">
              <a:lnSpc>
                <a:spcPct val="115000"/>
              </a:lnSpc>
              <a:spcBef>
                <a:spcPts val="0"/>
              </a:spcBef>
              <a:spcAft>
                <a:spcPts val="0"/>
              </a:spcAft>
              <a:buClrTx/>
              <a:buFont typeface="Symbol" panose="05050102010706020507" pitchFamily="18" charset="2"/>
              <a:buChar char=""/>
            </a:pPr>
            <a:r>
              <a:rPr lang="fr-CA" sz="1400" dirty="0"/>
              <a:t>Un membre de l'équipe du maillon santé continue d’accompagner Rob à ses rendez-vous, </a:t>
            </a:r>
            <a:r>
              <a:rPr lang="fr-CA" sz="1400" dirty="0" smtClean="0"/>
              <a:t>notamment : </a:t>
            </a:r>
            <a:endParaRPr lang="fr-CA" sz="1400" dirty="0"/>
          </a:p>
          <a:p>
            <a:pPr lvl="1">
              <a:lnSpc>
                <a:spcPct val="115000"/>
              </a:lnSpc>
              <a:spcBef>
                <a:spcPts val="0"/>
              </a:spcBef>
              <a:spcAft>
                <a:spcPts val="0"/>
              </a:spcAft>
              <a:buFont typeface="Arial" panose="020B0604020202020204" pitchFamily="34" charset="0"/>
              <a:buChar char="—"/>
            </a:pPr>
            <a:r>
              <a:rPr lang="fr-CA" sz="1400" dirty="0"/>
              <a:t>au laboratoire pour les analyses de sang (Rob peut en avoir oubliées dans le passé</a:t>
            </a:r>
            <a:r>
              <a:rPr lang="fr-CA" sz="1400" dirty="0" smtClean="0"/>
              <a:t>);</a:t>
            </a:r>
            <a:endParaRPr lang="fr-CA" sz="1400" dirty="0"/>
          </a:p>
          <a:p>
            <a:pPr lvl="1">
              <a:lnSpc>
                <a:spcPct val="115000"/>
              </a:lnSpc>
              <a:spcBef>
                <a:spcPts val="0"/>
              </a:spcBef>
              <a:spcAft>
                <a:spcPts val="0"/>
              </a:spcAft>
              <a:buFont typeface="Arial" panose="020B0604020202020204" pitchFamily="34" charset="0"/>
              <a:buChar char="—"/>
            </a:pPr>
            <a:r>
              <a:rPr lang="fr-CA" sz="1400" dirty="0"/>
              <a:t>à ses rendez-vous avec son médecin de famille (afin de discuter de l’abandon de médicaments et de plans de suivi en raison de notes de mise en congé de l'hôpital transmises en retard</a:t>
            </a:r>
            <a:r>
              <a:rPr lang="fr-CA" sz="1400" dirty="0" smtClean="0"/>
              <a:t>);</a:t>
            </a:r>
            <a:endParaRPr lang="fr-CA" sz="1400" dirty="0"/>
          </a:p>
          <a:p>
            <a:pPr lvl="1">
              <a:lnSpc>
                <a:spcPct val="115000"/>
              </a:lnSpc>
              <a:spcBef>
                <a:spcPts val="0"/>
              </a:spcBef>
              <a:spcAft>
                <a:spcPts val="0"/>
              </a:spcAft>
              <a:buFont typeface="Arial" panose="020B0604020202020204" pitchFamily="34" charset="0"/>
              <a:buChar char="—"/>
            </a:pPr>
            <a:r>
              <a:rPr lang="fr-CA" sz="1400" dirty="0"/>
              <a:t>chez le cardiologue, où un membre de l'équipe a aidé Rob à décrire la fréquence de sa douleur thoracique et ses problèmes de médicaments (ses doses de médicaments ont pu ensuite être adaptées</a:t>
            </a:r>
            <a:r>
              <a:rPr lang="fr-CA" sz="1400" dirty="0" smtClean="0"/>
              <a:t>);</a:t>
            </a:r>
          </a:p>
          <a:p>
            <a:pPr lvl="1">
              <a:lnSpc>
                <a:spcPct val="115000"/>
              </a:lnSpc>
              <a:spcBef>
                <a:spcPts val="0"/>
              </a:spcBef>
              <a:spcAft>
                <a:spcPts val="0"/>
              </a:spcAft>
              <a:buFont typeface="Arial" panose="020B0604020202020204" pitchFamily="34" charset="0"/>
              <a:buChar char="—"/>
            </a:pPr>
            <a:r>
              <a:rPr lang="fr-CA" sz="1400" dirty="0" smtClean="0"/>
              <a:t>au laboratoire de médecine nucléaire pour une analyse demandée par le cardiologue.</a:t>
            </a:r>
            <a:endParaRPr lang="fr-CA" sz="1400" dirty="0"/>
          </a:p>
          <a:p>
            <a:pPr lvl="0">
              <a:lnSpc>
                <a:spcPct val="115000"/>
              </a:lnSpc>
              <a:spcBef>
                <a:spcPts val="0"/>
              </a:spcBef>
              <a:spcAft>
                <a:spcPts val="0"/>
              </a:spcAft>
              <a:buClrTx/>
              <a:buFont typeface="Symbol" panose="05050102010706020507" pitchFamily="18" charset="2"/>
              <a:buChar char=""/>
            </a:pPr>
            <a:r>
              <a:rPr lang="fr-CA" sz="1400" dirty="0"/>
              <a:t>Le CASC de Hamilton Niagara Haldimand Brant a rempli sa demande pour un logement subventionné</a:t>
            </a:r>
          </a:p>
          <a:p>
            <a:pPr lvl="0">
              <a:lnSpc>
                <a:spcPct val="115000"/>
              </a:lnSpc>
              <a:spcBef>
                <a:spcPts val="0"/>
              </a:spcBef>
              <a:spcAft>
                <a:spcPts val="0"/>
              </a:spcAft>
              <a:buClrTx/>
              <a:buFont typeface="Symbol" panose="05050102010706020507" pitchFamily="18" charset="2"/>
              <a:buChar char=""/>
            </a:pPr>
            <a:r>
              <a:rPr lang="fr-CA" sz="1400" dirty="0"/>
              <a:t>L’équipe des maillons </a:t>
            </a:r>
            <a:r>
              <a:rPr lang="fr-CA" sz="1400" dirty="0" smtClean="0"/>
              <a:t>santé :</a:t>
            </a:r>
            <a:endParaRPr lang="fr-CA" sz="1400" dirty="0"/>
          </a:p>
          <a:p>
            <a:pPr lvl="1">
              <a:lnSpc>
                <a:spcPct val="115000"/>
              </a:lnSpc>
              <a:spcBef>
                <a:spcPts val="0"/>
              </a:spcBef>
              <a:spcAft>
                <a:spcPts val="0"/>
              </a:spcAft>
              <a:buFont typeface="Arial" panose="020B0604020202020204" pitchFamily="34" charset="0"/>
              <a:buChar char="—"/>
            </a:pPr>
            <a:r>
              <a:rPr lang="fr-CA" sz="1400" dirty="0" smtClean="0"/>
              <a:t>a mis Rob en lien avec des séances d'enseignement sur le diabète à Wesley Urban Core pour un soutien continu;</a:t>
            </a:r>
            <a:endParaRPr lang="fr-CA" sz="1400" dirty="0"/>
          </a:p>
          <a:p>
            <a:pPr lvl="1">
              <a:lnSpc>
                <a:spcPct val="115000"/>
              </a:lnSpc>
              <a:spcBef>
                <a:spcPts val="0"/>
              </a:spcBef>
              <a:spcAft>
                <a:spcPts val="0"/>
              </a:spcAft>
              <a:buFont typeface="Arial" panose="020B0604020202020204" pitchFamily="34" charset="0"/>
              <a:buChar char="—"/>
            </a:pPr>
            <a:r>
              <a:rPr lang="fr-CA" sz="1400" dirty="0" smtClean="0"/>
              <a:t>a continué de représenter Rob auprès des Services de l’Ontario pour les personnes ayant une déficience intellectuelle pour obtenir du financement dans le cadre du programme Passeport qui a été approuvé en février 2016;</a:t>
            </a:r>
            <a:endParaRPr lang="fr-CA" sz="1400" dirty="0"/>
          </a:p>
          <a:p>
            <a:pPr lvl="1">
              <a:lnSpc>
                <a:spcPct val="115000"/>
              </a:lnSpc>
              <a:spcBef>
                <a:spcPts val="0"/>
              </a:spcBef>
              <a:spcAft>
                <a:spcPts val="1000"/>
              </a:spcAft>
              <a:buFont typeface="Arial" panose="020B0604020202020204" pitchFamily="34" charset="0"/>
              <a:buChar char="—"/>
            </a:pPr>
            <a:r>
              <a:rPr lang="fr-CA" sz="1400" dirty="0"/>
              <a:t>a accompagné Rob dans un organisme de bienfaisance local (Good Shepherd) pour qu'il bénéficie de services de gestion financière, qui demeureront en place jusqu'à ce que les finances de Rob soient stabilisées</a:t>
            </a:r>
            <a:endParaRPr lang="fr-CA"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091952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fr-CA" dirty="0">
                <a:solidFill>
                  <a:srgbClr val="FFFFFF"/>
                </a:solidFill>
              </a:rPr>
              <a:t>www.HQOntario.ca/accueil</a:t>
            </a:r>
          </a:p>
        </p:txBody>
      </p:sp>
      <p:sp>
        <p:nvSpPr>
          <p:cNvPr id="8" name="Title 7"/>
          <p:cNvSpPr>
            <a:spLocks noGrp="1"/>
          </p:cNvSpPr>
          <p:nvPr>
            <p:ph type="title"/>
          </p:nvPr>
        </p:nvSpPr>
        <p:spPr>
          <a:xfrm>
            <a:off x="457200" y="196260"/>
            <a:ext cx="8229600" cy="706437"/>
          </a:xfrm>
        </p:spPr>
        <p:txBody>
          <a:bodyPr/>
          <a:lstStyle/>
          <a:p>
            <a:r>
              <a:rPr lang="fr-CA" smtClean="0"/>
              <a:t>L'histoire de Rob</a:t>
            </a:r>
          </a:p>
        </p:txBody>
      </p:sp>
      <p:sp>
        <p:nvSpPr>
          <p:cNvPr id="2" name="Content Placeholder 1"/>
          <p:cNvSpPr>
            <a:spLocks noGrp="1"/>
          </p:cNvSpPr>
          <p:nvPr>
            <p:ph idx="1"/>
          </p:nvPr>
        </p:nvSpPr>
        <p:spPr>
          <a:xfrm>
            <a:off x="147683" y="915359"/>
            <a:ext cx="8856617" cy="4322762"/>
          </a:xfrm>
        </p:spPr>
        <p:txBody>
          <a:bodyPr/>
          <a:lstStyle/>
          <a:p>
            <a:pPr marL="0" indent="0">
              <a:spcBef>
                <a:spcPts val="0"/>
              </a:spcBef>
              <a:spcAft>
                <a:spcPts val="500"/>
              </a:spcAft>
              <a:buNone/>
            </a:pPr>
            <a:r>
              <a:rPr lang="fr-CA" sz="1800" b="1" dirty="0" smtClean="0">
                <a:solidFill>
                  <a:srgbClr val="00A0AF"/>
                </a:solidFill>
              </a:rPr>
              <a:t>Résultats d'un système de soutien pour Rob</a:t>
            </a:r>
            <a:endParaRPr lang="fr-CA" sz="1800" dirty="0">
              <a:solidFill>
                <a:srgbClr val="00A0AF"/>
              </a:solidFill>
            </a:endParaRPr>
          </a:p>
          <a:p>
            <a:pPr lvl="0">
              <a:lnSpc>
                <a:spcPct val="115000"/>
              </a:lnSpc>
              <a:spcBef>
                <a:spcPts val="0"/>
              </a:spcBef>
              <a:spcAft>
                <a:spcPts val="0"/>
              </a:spcAft>
              <a:buClrTx/>
              <a:buFont typeface="Symbol" panose="05050102010706020507" pitchFamily="18" charset="2"/>
              <a:buChar char=""/>
            </a:pPr>
            <a:r>
              <a:rPr lang="fr-CA" sz="1800" dirty="0" smtClean="0"/>
              <a:t>Rob est encore en mesure de vivre dans son propre appartement et sa qualité de vie s'est grandement améliorée; il a été en mesure d'adopter une perruche et assiste aux événements sociaux grâce au financement des SOPDI. Il a récemment été jumelé à un intervenant du programme de protection des adultes.</a:t>
            </a:r>
          </a:p>
          <a:p>
            <a:pPr>
              <a:lnSpc>
                <a:spcPct val="115000"/>
              </a:lnSpc>
              <a:spcBef>
                <a:spcPts val="0"/>
              </a:spcBef>
              <a:spcAft>
                <a:spcPts val="0"/>
              </a:spcAft>
              <a:buClrTx/>
              <a:buFont typeface="Symbol" panose="05050102010706020507" pitchFamily="18" charset="2"/>
              <a:buChar char=""/>
            </a:pPr>
            <a:r>
              <a:rPr lang="fr-CA" sz="1800" dirty="0" smtClean="0"/>
              <a:t>Depuis qu’il a obtenu son congé en mars 2015, Rob a fait un total de trois visites au service des urgences en 2015, toutes pendant la fin de semaine ou une journée fériée, lorsque le soutien n'était pas accessible.</a:t>
            </a:r>
          </a:p>
          <a:p>
            <a:pPr>
              <a:lnSpc>
                <a:spcPct val="115000"/>
              </a:lnSpc>
              <a:spcBef>
                <a:spcPts val="0"/>
              </a:spcBef>
              <a:spcAft>
                <a:spcPts val="0"/>
              </a:spcAft>
              <a:buClrTx/>
              <a:buFont typeface="Symbol" panose="05050102010706020507" pitchFamily="18" charset="2"/>
              <a:buChar char=""/>
            </a:pPr>
            <a:r>
              <a:rPr lang="fr-CA" sz="1800" dirty="0" smtClean="0"/>
              <a:t>Rob a été admis deux fois en 2016; une fois pour des douleurs thoraciques en avril 2016 pour une durée de 6 jours et une autre fois pour une crise cardiaque qui a entraîné une admission pour deux jours en mai 2016.</a:t>
            </a:r>
          </a:p>
          <a:p>
            <a:pPr>
              <a:lnSpc>
                <a:spcPct val="115000"/>
              </a:lnSpc>
              <a:spcBef>
                <a:spcPts val="0"/>
              </a:spcBef>
              <a:spcAft>
                <a:spcPts val="0"/>
              </a:spcAft>
              <a:buClrTx/>
              <a:buFont typeface="Symbol" panose="05050102010706020507" pitchFamily="18" charset="2"/>
              <a:buChar char=""/>
            </a:pPr>
            <a:r>
              <a:rPr lang="fr-CA" sz="1800" dirty="0" smtClean="0"/>
              <a:t>Grâce à l'aide de son équipe, tout va actuellement bien avec ses médicaments et la prise en charge de ses affections chroniques. Le fait d'avoir le soutien nécessaire déjà en place quand il a obtenu son congé en mars 2015 a aidé à réduire la durée du séjour au cours des deux admissions en 2016.</a:t>
            </a:r>
            <a:endParaRPr lang="fr-CA" sz="1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65433013"/>
      </p:ext>
    </p:extLst>
  </p:cSld>
  <p:clrMapOvr>
    <a:masterClrMapping/>
  </p:clrMapOvr>
  <p:timing>
    <p:tnLst>
      <p:par>
        <p:cTn id="1" dur="indefinite" restart="never" nodeType="tmRoot"/>
      </p:par>
    </p:tnLst>
  </p:timing>
</p:sld>
</file>

<file path=ppt/theme/theme1.xml><?xml version="1.0" encoding="utf-8"?>
<a:theme xmlns:a="http://schemas.openxmlformats.org/drawingml/2006/main" name="1_Slides op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irst Slide Only">
  <a:themeElements>
    <a:clrScheme name="Health Quality Ontario">
      <a:dk1>
        <a:srgbClr val="FFFFFF"/>
      </a:dk1>
      <a:lt1>
        <a:srgbClr val="FFFFFF"/>
      </a:lt1>
      <a:dk2>
        <a:srgbClr val="FFFFFF"/>
      </a:dk2>
      <a:lt2>
        <a:srgbClr val="FFFFFF"/>
      </a:lt2>
      <a:accent1>
        <a:srgbClr val="00A0AF"/>
      </a:accent1>
      <a:accent2>
        <a:srgbClr val="00788A"/>
      </a:accent2>
      <a:accent3>
        <a:srgbClr val="CE8E00"/>
      </a:accent3>
      <a:accent4>
        <a:srgbClr val="D47600"/>
      </a:accent4>
      <a:accent5>
        <a:srgbClr val="693A77"/>
      </a:accent5>
      <a:accent6>
        <a:srgbClr val="58A618"/>
      </a:accent6>
      <a:hlink>
        <a:srgbClr val="00B9E4"/>
      </a:hlink>
      <a:folHlink>
        <a:srgbClr val="18A299"/>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HQO_Slide">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Blank Presentation">
  <a:themeElements>
    <a:clrScheme name="">
      <a:dk1>
        <a:srgbClr val="000000"/>
      </a:dk1>
      <a:lt1>
        <a:srgbClr val="FFFFFF"/>
      </a:lt1>
      <a:dk2>
        <a:srgbClr val="007A87"/>
      </a:dk2>
      <a:lt2>
        <a:srgbClr val="8D988F"/>
      </a:lt2>
      <a:accent1>
        <a:srgbClr val="633C82"/>
      </a:accent1>
      <a:accent2>
        <a:srgbClr val="54B247"/>
      </a:accent2>
      <a:accent3>
        <a:srgbClr val="FFFFFF"/>
      </a:accent3>
      <a:accent4>
        <a:srgbClr val="000000"/>
      </a:accent4>
      <a:accent5>
        <a:srgbClr val="B7AFC1"/>
      </a:accent5>
      <a:accent6>
        <a:srgbClr val="4BA13F"/>
      </a:accent6>
      <a:hlink>
        <a:srgbClr val="739AB3"/>
      </a:hlink>
      <a:folHlink>
        <a:srgbClr val="475285"/>
      </a:folHlink>
    </a:clrScheme>
    <a:fontScheme name="Blank Presentation">
      <a:majorFont>
        <a:latin typeface="Arial Narrow"/>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Slides option">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End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20419</TotalTime>
  <Words>1458</Words>
  <Application>Microsoft Office PowerPoint</Application>
  <PresentationFormat>On-screen Show (4:3)</PresentationFormat>
  <Paragraphs>391</Paragraphs>
  <Slides>13</Slides>
  <Notes>7</Notes>
  <HiddenSlides>0</HiddenSlides>
  <MMClips>0</MMClips>
  <ScaleCrop>false</ScaleCrop>
  <HeadingPairs>
    <vt:vector size="6" baseType="variant">
      <vt:variant>
        <vt:lpstr>Fonts Used</vt:lpstr>
      </vt:variant>
      <vt:variant>
        <vt:i4>12</vt:i4>
      </vt:variant>
      <vt:variant>
        <vt:lpstr>Theme</vt:lpstr>
      </vt:variant>
      <vt:variant>
        <vt:i4>6</vt:i4>
      </vt:variant>
      <vt:variant>
        <vt:lpstr>Slide Titles</vt:lpstr>
      </vt:variant>
      <vt:variant>
        <vt:i4>13</vt:i4>
      </vt:variant>
    </vt:vector>
  </HeadingPairs>
  <TitlesOfParts>
    <vt:vector size="31" baseType="lpstr">
      <vt:lpstr>MS Gothic</vt:lpstr>
      <vt:lpstr>ＭＳ Ｐゴシック</vt:lpstr>
      <vt:lpstr>ＭＳ Ｐゴシック</vt:lpstr>
      <vt:lpstr>Arial</vt:lpstr>
      <vt:lpstr>Arial Narrow</vt:lpstr>
      <vt:lpstr>Calibri</vt:lpstr>
      <vt:lpstr>Helvetica Neue Medium</vt:lpstr>
      <vt:lpstr>Small Fonts</vt:lpstr>
      <vt:lpstr>Symbol</vt:lpstr>
      <vt:lpstr>Times</vt:lpstr>
      <vt:lpstr>Times New Roman</vt:lpstr>
      <vt:lpstr>Wingdings</vt:lpstr>
      <vt:lpstr>1_Slides option</vt:lpstr>
      <vt:lpstr>First Slide Only</vt:lpstr>
      <vt:lpstr>HQO_Slide</vt:lpstr>
      <vt:lpstr>1_Blank Presentation</vt:lpstr>
      <vt:lpstr>Slides option</vt:lpstr>
      <vt:lpstr>1_End slide</vt:lpstr>
      <vt:lpstr>PowerPoint Presentation</vt:lpstr>
      <vt:lpstr>Maillons santé :  Amélioration des soins intégrés pour les patients ayant de multiples troubles de santé et des besoins complexes</vt:lpstr>
      <vt:lpstr>Soutenir le modèle avancé de maillon santé</vt:lpstr>
      <vt:lpstr>Pour commencer — Mise à jour du 1er trimestre</vt:lpstr>
      <vt:lpstr>Coup d’œil sur les maillons santé – Mise à jour du 1e trimestre</vt:lpstr>
      <vt:lpstr>L'histoire de Rob</vt:lpstr>
      <vt:lpstr>L'histoire de Rob</vt:lpstr>
      <vt:lpstr>L'histoire de Rob</vt:lpstr>
      <vt:lpstr>L'histoire de Rob</vt:lpstr>
      <vt:lpstr>Répercussion des maillons santé – Mise à jour du 1er trimestre</vt:lpstr>
      <vt:lpstr>Population cible par RLISS</vt:lpstr>
      <vt:lpstr>Progrès par RLISS – Mise à jour du 1er trimestre</vt:lpstr>
      <vt:lpstr>PowerPoint Presentation</vt:lpstr>
    </vt:vector>
  </TitlesOfParts>
  <Company>Government of Ontario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Ministry of Health and Long-Term Care</dc:creator>
  <cp:lastModifiedBy>Gibson, Agnes</cp:lastModifiedBy>
  <cp:revision>462</cp:revision>
  <cp:lastPrinted>2016-09-08T19:28:05Z</cp:lastPrinted>
  <dcterms:created xsi:type="dcterms:W3CDTF">2008-02-01T20:05:28Z</dcterms:created>
  <dcterms:modified xsi:type="dcterms:W3CDTF">2016-09-12T16:15:33Z</dcterms:modified>
</cp:coreProperties>
</file>