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6">
  <p:sldMasterIdLst>
    <p:sldMasterId id="2147483662" r:id="rId1"/>
    <p:sldMasterId id="2147483674" r:id="rId2"/>
    <p:sldMasterId id="2147483676" r:id="rId3"/>
    <p:sldMasterId id="2147483688" r:id="rId4"/>
    <p:sldMasterId id="2147483701" r:id="rId5"/>
    <p:sldMasterId id="2147483703" r:id="rId6"/>
  </p:sldMasterIdLst>
  <p:notesMasterIdLst>
    <p:notesMasterId r:id="rId18"/>
  </p:notesMasterIdLst>
  <p:handoutMasterIdLst>
    <p:handoutMasterId r:id="rId19"/>
  </p:handoutMasterIdLst>
  <p:sldIdLst>
    <p:sldId id="293" r:id="rId7"/>
    <p:sldId id="370" r:id="rId8"/>
    <p:sldId id="435" r:id="rId9"/>
    <p:sldId id="427" r:id="rId10"/>
    <p:sldId id="440" r:id="rId11"/>
    <p:sldId id="441" r:id="rId12"/>
    <p:sldId id="443" r:id="rId13"/>
    <p:sldId id="444" r:id="rId14"/>
    <p:sldId id="428" r:id="rId15"/>
    <p:sldId id="445" r:id="rId16"/>
    <p:sldId id="327" r:id="rId17"/>
  </p:sldIdLst>
  <p:sldSz cx="9144000" cy="6858000" type="screen4x3"/>
  <p:notesSz cx="7023100" cy="9309100"/>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12" clrIdx="1">
    <p:extLst>
      <p:ext uri="{19B8F6BF-5375-455C-9EA6-DF929625EA0E}">
        <p15:presenceInfo xmlns:p15="http://schemas.microsoft.com/office/powerpoint/2012/main" userId="S-1-5-21-535683054-4239906057-3132855710-1705" providerId="AD"/>
      </p:ext>
    </p:extLst>
  </p:cmAuthor>
  <p:cmAuthor id="2" name="Gibson, Agnes" initials="GA" lastIdx="1" clrIdx="2">
    <p:extLst>
      <p:ext uri="{19B8F6BF-5375-455C-9EA6-DF929625EA0E}">
        <p15:presenceInfo xmlns:p15="http://schemas.microsoft.com/office/powerpoint/2012/main" userId="S-1-5-21-535683054-4239906057-3132855710-3317" providerId="AD"/>
      </p:ext>
    </p:extLst>
  </p:cmAuthor>
  <p:cmAuthor id="3" name="Kinder, Kim" initials="KK" lastIdx="1" clrIdx="3">
    <p:extLst>
      <p:ext uri="{19B8F6BF-5375-455C-9EA6-DF929625EA0E}">
        <p15:presenceInfo xmlns:p15="http://schemas.microsoft.com/office/powerpoint/2012/main" userId="S-1-5-21-535683054-4239906057-3132855710-12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8A"/>
    <a:srgbClr val="FFFFFF"/>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88562" autoAdjust="0"/>
  </p:normalViewPr>
  <p:slideViewPr>
    <p:cSldViewPr snapToGrid="0">
      <p:cViewPr varScale="1">
        <p:scale>
          <a:sx n="64" d="100"/>
          <a:sy n="64" d="100"/>
        </p:scale>
        <p:origin x="63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gibson\Desktop\LEE%20COPIES\Health%20Links%20QI%20RAP%20Status%20details%20Sept%206%202016.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dirty="0"/>
              <a:t>Total Number of Health Links per LHIN</a:t>
            </a:r>
          </a:p>
          <a:p>
            <a:pPr>
              <a:defRPr/>
            </a:pPr>
            <a:r>
              <a:rPr lang="en-CA" dirty="0" smtClean="0"/>
              <a:t>(n </a:t>
            </a:r>
            <a:r>
              <a:rPr lang="en-CA" dirty="0"/>
              <a:t>= 100)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'Total HL per LHIN'!$F$3</c:f>
              <c:strCache>
                <c:ptCount val="1"/>
                <c:pt idx="0">
                  <c:v># HLs actively recruiting patients</c:v>
                </c:pt>
              </c:strCache>
            </c:strRef>
          </c:tx>
          <c:spPr>
            <a:solidFill>
              <a:schemeClr val="accent1"/>
            </a:solidFill>
            <a:ln>
              <a:noFill/>
            </a:ln>
            <a:effectLst/>
          </c:spPr>
          <c:invertIfNegative val="0"/>
          <c:cat>
            <c:strRef>
              <c:f>'Total HL per LHIN'!$E$4:$E$17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LHIN'!$F$4:$F$17</c:f>
              <c:numCache>
                <c:formatCode>General</c:formatCode>
                <c:ptCount val="14"/>
                <c:pt idx="0">
                  <c:v>2</c:v>
                </c:pt>
                <c:pt idx="1">
                  <c:v>4</c:v>
                </c:pt>
                <c:pt idx="2">
                  <c:v>4</c:v>
                </c:pt>
                <c:pt idx="3">
                  <c:v>11</c:v>
                </c:pt>
                <c:pt idx="4">
                  <c:v>5</c:v>
                </c:pt>
                <c:pt idx="5">
                  <c:v>7</c:v>
                </c:pt>
                <c:pt idx="6">
                  <c:v>9</c:v>
                </c:pt>
                <c:pt idx="7">
                  <c:v>3</c:v>
                </c:pt>
                <c:pt idx="8">
                  <c:v>6</c:v>
                </c:pt>
                <c:pt idx="9">
                  <c:v>7</c:v>
                </c:pt>
                <c:pt idx="10">
                  <c:v>8</c:v>
                </c:pt>
                <c:pt idx="11">
                  <c:v>5</c:v>
                </c:pt>
                <c:pt idx="12">
                  <c:v>6</c:v>
                </c:pt>
                <c:pt idx="13">
                  <c:v>2</c:v>
                </c:pt>
              </c:numCache>
            </c:numRef>
          </c:val>
          <c:extLst xmlns:c16r2="http://schemas.microsoft.com/office/drawing/2015/06/chart">
            <c:ext xmlns:c16="http://schemas.microsoft.com/office/drawing/2014/chart" uri="{C3380CC4-5D6E-409C-BE32-E72D297353CC}">
              <c16:uniqueId val="{00000000-5BC2-44C0-B20F-E15676C63425}"/>
            </c:ext>
          </c:extLst>
        </c:ser>
        <c:ser>
          <c:idx val="1"/>
          <c:order val="1"/>
          <c:tx>
            <c:strRef>
              <c:f>'Total HL per LHIN'!$G$3</c:f>
              <c:strCache>
                <c:ptCount val="1"/>
                <c:pt idx="0">
                  <c:v># HLs new in Quarter</c:v>
                </c:pt>
              </c:strCache>
            </c:strRef>
          </c:tx>
          <c:spPr>
            <a:solidFill>
              <a:schemeClr val="accent3"/>
            </a:solidFill>
            <a:ln>
              <a:noFill/>
            </a:ln>
            <a:effectLst/>
          </c:spPr>
          <c:invertIfNegative val="0"/>
          <c:cat>
            <c:strRef>
              <c:f>'Total HL per LHIN'!$E$4:$E$17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LHIN'!$G$4:$G$17</c:f>
              <c:numCache>
                <c:formatCode>General</c:formatCode>
                <c:ptCount val="14"/>
              </c:numCache>
            </c:numRef>
          </c:val>
          <c:extLst xmlns:c16r2="http://schemas.microsoft.com/office/drawing/2015/06/chart">
            <c:ext xmlns:c16="http://schemas.microsoft.com/office/drawing/2014/chart" uri="{C3380CC4-5D6E-409C-BE32-E72D297353CC}">
              <c16:uniqueId val="{00000001-5BC2-44C0-B20F-E15676C63425}"/>
            </c:ext>
          </c:extLst>
        </c:ser>
        <c:ser>
          <c:idx val="2"/>
          <c:order val="2"/>
          <c:tx>
            <c:strRef>
              <c:f>'Total HL per LHIN'!$H$3</c:f>
              <c:strCache>
                <c:ptCount val="1"/>
                <c:pt idx="0">
                  <c:v># HLs in planning stage</c:v>
                </c:pt>
              </c:strCache>
            </c:strRef>
          </c:tx>
          <c:spPr>
            <a:solidFill>
              <a:schemeClr val="accent5"/>
            </a:solidFill>
            <a:ln>
              <a:noFill/>
            </a:ln>
            <a:effectLst/>
          </c:spPr>
          <c:invertIfNegative val="0"/>
          <c:cat>
            <c:strRef>
              <c:f>'Total HL per LHIN'!$E$4:$E$17</c:f>
              <c:strCache>
                <c:ptCount val="14"/>
                <c:pt idx="0">
                  <c:v>ESC</c:v>
                </c:pt>
                <c:pt idx="1">
                  <c:v>SW</c:v>
                </c:pt>
                <c:pt idx="2">
                  <c:v>WW</c:v>
                </c:pt>
                <c:pt idx="3">
                  <c:v>HNHB</c:v>
                </c:pt>
                <c:pt idx="4">
                  <c:v>CW</c:v>
                </c:pt>
                <c:pt idx="5">
                  <c:v>MH</c:v>
                </c:pt>
                <c:pt idx="6">
                  <c:v>TC</c:v>
                </c:pt>
                <c:pt idx="7">
                  <c:v>C</c:v>
                </c:pt>
                <c:pt idx="8">
                  <c:v>CE</c:v>
                </c:pt>
                <c:pt idx="9">
                  <c:v>SE</c:v>
                </c:pt>
                <c:pt idx="10">
                  <c:v>CH</c:v>
                </c:pt>
                <c:pt idx="11">
                  <c:v>NSM</c:v>
                </c:pt>
                <c:pt idx="12">
                  <c:v>NE</c:v>
                </c:pt>
                <c:pt idx="13">
                  <c:v>NW</c:v>
                </c:pt>
              </c:strCache>
            </c:strRef>
          </c:cat>
          <c:val>
            <c:numRef>
              <c:f>'Total HL per LHIN'!$H$4:$H$17</c:f>
              <c:numCache>
                <c:formatCode>General</c:formatCode>
                <c:ptCount val="14"/>
                <c:pt idx="0">
                  <c:v>3</c:v>
                </c:pt>
                <c:pt idx="1">
                  <c:v>2</c:v>
                </c:pt>
                <c:pt idx="2">
                  <c:v>0</c:v>
                </c:pt>
                <c:pt idx="3">
                  <c:v>0</c:v>
                </c:pt>
                <c:pt idx="4">
                  <c:v>0</c:v>
                </c:pt>
                <c:pt idx="5">
                  <c:v>0</c:v>
                </c:pt>
                <c:pt idx="6">
                  <c:v>0</c:v>
                </c:pt>
                <c:pt idx="7">
                  <c:v>2</c:v>
                </c:pt>
                <c:pt idx="8">
                  <c:v>1</c:v>
                </c:pt>
                <c:pt idx="9">
                  <c:v>0</c:v>
                </c:pt>
                <c:pt idx="10">
                  <c:v>2</c:v>
                </c:pt>
                <c:pt idx="11">
                  <c:v>0</c:v>
                </c:pt>
                <c:pt idx="12">
                  <c:v>8</c:v>
                </c:pt>
                <c:pt idx="13">
                  <c:v>3</c:v>
                </c:pt>
              </c:numCache>
            </c:numRef>
          </c:val>
          <c:extLst xmlns:c16r2="http://schemas.microsoft.com/office/drawing/2015/06/chart">
            <c:ext xmlns:c16="http://schemas.microsoft.com/office/drawing/2014/chart" uri="{C3380CC4-5D6E-409C-BE32-E72D297353CC}">
              <c16:uniqueId val="{00000002-5BC2-44C0-B20F-E15676C63425}"/>
            </c:ext>
          </c:extLst>
        </c:ser>
        <c:dLbls>
          <c:showLegendKey val="0"/>
          <c:showVal val="0"/>
          <c:showCatName val="0"/>
          <c:showSerName val="0"/>
          <c:showPercent val="0"/>
          <c:showBubbleSize val="0"/>
        </c:dLbls>
        <c:gapWidth val="150"/>
        <c:overlap val="100"/>
        <c:axId val="660505424"/>
        <c:axId val="660506208"/>
      </c:barChart>
      <c:catAx>
        <c:axId val="660505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0506208"/>
        <c:crosses val="autoZero"/>
        <c:auto val="1"/>
        <c:lblAlgn val="ctr"/>
        <c:lblOffset val="100"/>
        <c:noMultiLvlLbl val="0"/>
      </c:catAx>
      <c:valAx>
        <c:axId val="6605062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05054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vl1pPr>
          </a:lstStyle>
          <a:p>
            <a:fld id="{52444EE9-2304-4898-A0BF-2E90E42F18A3}" type="datetimeFigureOut">
              <a:rPr lang="en-US"/>
              <a:pPr/>
              <a:t>12/15/2016</a:t>
            </a:fld>
            <a:endParaRPr lang="en-CA" dirty="0"/>
          </a:p>
        </p:txBody>
      </p:sp>
      <p:sp>
        <p:nvSpPr>
          <p:cNvPr id="31748" name="Rectangle 4"/>
          <p:cNvSpPr>
            <a:spLocks noGrp="1" noChangeArrowheads="1"/>
          </p:cNvSpPr>
          <p:nvPr>
            <p:ph type="ftr" sz="quarter" idx="2"/>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31749" name="Rectangle 5"/>
          <p:cNvSpPr>
            <a:spLocks noGrp="1" noChangeArrowheads="1"/>
          </p:cNvSpPr>
          <p:nvPr>
            <p:ph type="sldNum" sz="quarter" idx="3"/>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fld id="{9FDFB1DB-EC80-4B82-8037-DA16220AD93E}" type="slidenum">
              <a:rPr lang="en-CA"/>
              <a:pPr/>
              <a:t>‹#›</a:t>
            </a:fld>
            <a:endParaRPr lang="en-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8132"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eaLnBrk="0" hangingPunct="0">
              <a:defRPr sz="1200"/>
            </a:lvl1pPr>
          </a:lstStyle>
          <a:p>
            <a:fld id="{90D638B2-FDBA-48C9-B140-15EFFBF799B3}" type="datetimeFigureOut">
              <a:rPr lang="en-CA"/>
              <a:pPr/>
              <a:t>2016-12-15</a:t>
            </a:fld>
            <a:endParaRPr lang="en-CA"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310" y="4421823"/>
            <a:ext cx="5618480"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5127" name="Rectangle 7"/>
          <p:cNvSpPr>
            <a:spLocks noGrp="1" noChangeArrowheads="1"/>
          </p:cNvSpPr>
          <p:nvPr>
            <p:ph type="sldNum" sz="quarter" idx="5"/>
          </p:nvPr>
        </p:nvSpPr>
        <p:spPr bwMode="auto">
          <a:xfrm>
            <a:off x="3978132"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en-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CAAFC39-66EA-4D9F-B69D-A596BC388A64}" type="slidenum">
              <a:rPr lang="en-CA" altLang="en-US" smtClean="0">
                <a:solidFill>
                  <a:srgbClr val="000000"/>
                </a:solidFill>
              </a:rPr>
              <a:pPr/>
              <a:t>3</a:t>
            </a:fld>
            <a:endParaRPr lang="en-CA" altLang="en-US" dirty="0">
              <a:solidFill>
                <a:srgbClr val="000000"/>
              </a:solidFill>
            </a:endParaRPr>
          </a:p>
        </p:txBody>
      </p:sp>
    </p:spTree>
    <p:extLst>
      <p:ext uri="{BB962C8B-B14F-4D97-AF65-F5344CB8AC3E}">
        <p14:creationId xmlns:p14="http://schemas.microsoft.com/office/powerpoint/2010/main" val="1555363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157D5995-B8FA-4284-BBDF-CC301C1B453E}"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en-CA" dirty="0"/>
          </a:p>
        </p:txBody>
      </p:sp>
    </p:spTree>
    <p:extLst>
      <p:ext uri="{BB962C8B-B14F-4D97-AF65-F5344CB8AC3E}">
        <p14:creationId xmlns:p14="http://schemas.microsoft.com/office/powerpoint/2010/main" val="673363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B076F659-4782-4EF3-A504-04B23DB6CF27}"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5</a:t>
            </a:fld>
            <a:endParaRPr lang="en-CA" dirty="0"/>
          </a:p>
        </p:txBody>
      </p:sp>
    </p:spTree>
    <p:extLst>
      <p:ext uri="{BB962C8B-B14F-4D97-AF65-F5344CB8AC3E}">
        <p14:creationId xmlns:p14="http://schemas.microsoft.com/office/powerpoint/2010/main" val="549963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Times" pitchFamily="18" charset="0"/>
                <a:ea typeface="+mn-ea"/>
                <a:cs typeface="+mn-cs"/>
              </a:rPr>
              <a:t>The following is a story about a patient who became homeless after a long hospital stay. Through the collaborative support of Health Links, she was able to access the health and social resources she needed to find permanent housing, reintegrate into the community, and reconnect with family. </a:t>
            </a:r>
            <a:endParaRPr lang="en-CA" sz="1200" kern="1200" dirty="0" smtClean="0">
              <a:solidFill>
                <a:schemeClr val="tx1"/>
              </a:solidFill>
              <a:effectLst/>
              <a:latin typeface="Times" pitchFamily="18" charset="0"/>
              <a:ea typeface="+mn-ea"/>
              <a:cs typeface="+mn-cs"/>
            </a:endParaRPr>
          </a:p>
          <a:p>
            <a:r>
              <a:rPr lang="en-US" sz="1200" kern="1200" dirty="0" smtClean="0">
                <a:solidFill>
                  <a:schemeClr val="tx1"/>
                </a:solidFill>
                <a:effectLst/>
                <a:latin typeface="Times" pitchFamily="18" charset="0"/>
                <a:ea typeface="+mn-ea"/>
                <a:cs typeface="+mn-cs"/>
              </a:rPr>
              <a:t>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6</a:t>
            </a:fld>
            <a:endParaRPr lang="en-CA" dirty="0"/>
          </a:p>
        </p:txBody>
      </p:sp>
    </p:spTree>
    <p:extLst>
      <p:ext uri="{BB962C8B-B14F-4D97-AF65-F5344CB8AC3E}">
        <p14:creationId xmlns:p14="http://schemas.microsoft.com/office/powerpoint/2010/main" val="1812687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Times" pitchFamily="18" charset="0"/>
                <a:ea typeface="+mn-ea"/>
                <a:cs typeface="+mn-cs"/>
              </a:rPr>
              <a:t>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7</a:t>
            </a:fld>
            <a:endParaRPr lang="en-CA" dirty="0"/>
          </a:p>
        </p:txBody>
      </p:sp>
    </p:spTree>
    <p:extLst>
      <p:ext uri="{BB962C8B-B14F-4D97-AF65-F5344CB8AC3E}">
        <p14:creationId xmlns:p14="http://schemas.microsoft.com/office/powerpoint/2010/main" val="2303324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Times" pitchFamily="18" charset="0"/>
                <a:ea typeface="+mn-ea"/>
                <a:cs typeface="+mn-cs"/>
              </a:rPr>
              <a:t>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8</a:t>
            </a:fld>
            <a:endParaRPr lang="en-CA" dirty="0"/>
          </a:p>
        </p:txBody>
      </p:sp>
    </p:spTree>
    <p:extLst>
      <p:ext uri="{BB962C8B-B14F-4D97-AF65-F5344CB8AC3E}">
        <p14:creationId xmlns:p14="http://schemas.microsoft.com/office/powerpoint/2010/main" val="1115825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i="1" kern="1200" dirty="0">
                <a:solidFill>
                  <a:schemeClr val="tx1"/>
                </a:solidFill>
                <a:effectLst/>
                <a:latin typeface="Times" pitchFamily="18" charset="0"/>
                <a:ea typeface="+mn-ea"/>
                <a:cs typeface="+mn-cs"/>
              </a:rPr>
              <a:t>“Health Links will encourage greater collaboration and co-ordination between a patient's different health care providers as well as the development of personalized care plans.  This will help improve patient transitions within the system and help ensure patients receive more responsive care that addresses their specific needs with the support of a tightly knit team of providers” </a:t>
            </a:r>
            <a:r>
              <a:rPr lang="en-CA" sz="1200" kern="1200" dirty="0">
                <a:solidFill>
                  <a:schemeClr val="tx1"/>
                </a:solidFill>
                <a:effectLst/>
                <a:latin typeface="Times" pitchFamily="18" charset="0"/>
                <a:ea typeface="+mn-ea"/>
                <a:cs typeface="+mn-cs"/>
              </a:rPr>
              <a:t> </a:t>
            </a:r>
            <a:r>
              <a:rPr lang="en-CA" sz="1200" b="1" kern="1200" dirty="0">
                <a:solidFill>
                  <a:schemeClr val="tx1"/>
                </a:solidFill>
                <a:effectLst/>
                <a:latin typeface="Times" pitchFamily="18" charset="0"/>
                <a:ea typeface="+mn-ea"/>
                <a:cs typeface="+mn-cs"/>
              </a:rPr>
              <a:t>Announcement of the Health Links Initiative (Dec-2012)</a:t>
            </a:r>
            <a:endParaRPr lang="en-CA" sz="1200" b="0" kern="1200" dirty="0">
              <a:solidFill>
                <a:schemeClr val="tx1"/>
              </a:solidFill>
              <a:effectLst/>
              <a:latin typeface="Times" pitchFamily="18" charset="0"/>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Health Link patients with a coordinated plan of care developed through the Health Link during the past Quarter.</a:t>
            </a:r>
            <a:endParaRPr lang="en-CA" sz="1200" kern="1200" dirty="0">
              <a:solidFill>
                <a:schemeClr val="tx1"/>
              </a:solidFill>
              <a:effectLst/>
              <a:latin typeface="Times" pitchFamily="18" charset="0"/>
              <a:ea typeface="+mn-ea"/>
              <a:cs typeface="+mn-cs"/>
            </a:endParaRPr>
          </a:p>
          <a:p>
            <a:pPr marL="17145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To be included, the CCP must 1) be developed with the patient/ caregiver and two (2) or more health care professionals AND 2) contain a plan for one (1) or more health issues.</a:t>
            </a:r>
          </a:p>
          <a:p>
            <a:endParaRPr lang="en-CA" dirty="0"/>
          </a:p>
          <a:p>
            <a:r>
              <a:rPr lang="en-CA" dirty="0"/>
              <a:t>*************************************************</a:t>
            </a:r>
          </a:p>
          <a:p>
            <a:pPr marL="171450" indent="-171450">
              <a:buFont typeface="Arial" panose="020B0604020202020204" pitchFamily="34" charset="0"/>
              <a:buChar char="•"/>
            </a:pPr>
            <a:r>
              <a:rPr lang="en-CA" sz="1200" b="1" i="1" kern="1200" dirty="0">
                <a:solidFill>
                  <a:schemeClr val="tx1"/>
                </a:solidFill>
                <a:effectLst/>
                <a:latin typeface="Times" pitchFamily="18" charset="0"/>
                <a:ea typeface="+mn-ea"/>
                <a:cs typeface="+mn-cs"/>
              </a:rPr>
              <a:t>Regular and timely access to primary care for complex patients. </a:t>
            </a:r>
            <a:r>
              <a:rPr lang="en-CA" sz="1200" i="1" kern="1200" dirty="0">
                <a:solidFill>
                  <a:schemeClr val="tx1"/>
                </a:solidFill>
                <a:effectLst/>
                <a:latin typeface="Times" pitchFamily="18" charset="0"/>
                <a:ea typeface="+mn-ea"/>
                <a:cs typeface="+mn-cs"/>
              </a:rPr>
              <a:t>  </a:t>
            </a:r>
            <a:r>
              <a:rPr lang="en-CA" sz="1200" i="1" dirty="0">
                <a:effectLst/>
              </a:rPr>
              <a:t>A central goal of Health Links continues to be the regular and timely access to primary care providers. As most patients first interaction with the health care system is through their primary care provider, ensuring patients are attached to primary care providers  is essential  to the effective provision of coordinated care for all of Ontario’s complex patients. ~ </a:t>
            </a:r>
            <a:r>
              <a:rPr lang="en-CA" sz="1200" kern="1200" dirty="0">
                <a:solidFill>
                  <a:schemeClr val="tx1"/>
                </a:solidFill>
                <a:effectLst/>
                <a:latin typeface="Times" pitchFamily="18" charset="0"/>
                <a:ea typeface="+mn-ea"/>
                <a:cs typeface="+mn-cs"/>
              </a:rPr>
              <a:t>Excerpt from Advanced Health Links Guide</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patients with regular and timely access to a Primary Care Provider (PCP).</a:t>
            </a:r>
            <a:r>
              <a:rPr lang="en-CA" sz="1200" kern="1200" dirty="0">
                <a:solidFill>
                  <a:schemeClr val="tx1"/>
                </a:solidFill>
                <a:effectLst/>
                <a:latin typeface="Times" pitchFamily="18" charset="0"/>
                <a:ea typeface="+mn-ea"/>
                <a:cs typeface="+mn-cs"/>
              </a:rPr>
              <a:t> </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There are three options for data collection, with the aggregate reported in QIRAP.  In most cases, a single Health Link will only choose to use one target/actual pair.</a:t>
            </a:r>
          </a:p>
          <a:p>
            <a:endParaRPr lang="en-CA" dirty="0"/>
          </a:p>
        </p:txBody>
      </p:sp>
      <p:sp>
        <p:nvSpPr>
          <p:cNvPr id="4" name="Date Placeholder 3"/>
          <p:cNvSpPr>
            <a:spLocks noGrp="1"/>
          </p:cNvSpPr>
          <p:nvPr>
            <p:ph type="dt" idx="10"/>
          </p:nvPr>
        </p:nvSpPr>
        <p:spPr/>
        <p:txBody>
          <a:bodyPr/>
          <a:lstStyle/>
          <a:p>
            <a:fld id="{353CBE9A-4656-424A-8DC8-8CA5F2D4B2C8}"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en-CA" dirty="0"/>
          </a:p>
        </p:txBody>
      </p:sp>
    </p:spTree>
    <p:extLst>
      <p:ext uri="{BB962C8B-B14F-4D97-AF65-F5344CB8AC3E}">
        <p14:creationId xmlns:p14="http://schemas.microsoft.com/office/powerpoint/2010/main" val="3459951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t>2016-12-15</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11</a:t>
            </a:fld>
            <a:endParaRPr lang="en-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2016-12-15</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2016-12-15</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2016-12-15</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2016-12-15</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2016-12-15</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2016-12-15</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2016-12-15</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2016-12-15</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2016-12-15</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2016-12-15</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2016-12-15</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2016-12-15</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2016-12-15</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_ftnref2"/><Relationship Id="rId2" Type="http://schemas.openxmlformats.org/officeDocument/2006/relationships/hyperlink" Target="#_ftnref1"/><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6.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nvSpPr>
        <p:spPr bwMode="auto">
          <a:xfrm>
            <a:off x="611188" y="6188075"/>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sz="1800" u="none" dirty="0">
                <a:solidFill>
                  <a:srgbClr val="8B9187"/>
                </a:solidFill>
              </a:rPr>
              <a:t>Health Quality Ontario</a:t>
            </a:r>
          </a:p>
          <a:p>
            <a:pPr defTabSz="457200" eaLnBrk="1" hangingPunct="1"/>
            <a:r>
              <a:rPr lang="en-US" altLang="en-US" sz="1200" u="none" dirty="0">
                <a:solidFill>
                  <a:srgbClr val="8B9187"/>
                </a:solidFill>
              </a:rPr>
              <a:t>The provincial advisor on the quality of health care in Ontario</a:t>
            </a:r>
          </a:p>
        </p:txBody>
      </p:sp>
      <p:sp>
        <p:nvSpPr>
          <p:cNvPr id="33796" name="Rectangle 2"/>
          <p:cNvSpPr txBox="1">
            <a:spLocks noChangeArrowheads="1"/>
          </p:cNvSpPr>
          <p:nvPr/>
        </p:nvSpPr>
        <p:spPr bwMode="auto">
          <a:xfrm>
            <a:off x="820738" y="257941"/>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en-CA" altLang="en-US" sz="2400" b="1" u="none" dirty="0" smtClean="0">
                <a:solidFill>
                  <a:srgbClr val="FFFFFF"/>
                </a:solidFill>
              </a:rPr>
              <a:t>Health Links: Excerpts </a:t>
            </a:r>
            <a:r>
              <a:rPr lang="en-CA" altLang="en-US" sz="2400" b="1" u="none" dirty="0">
                <a:solidFill>
                  <a:srgbClr val="FFFFFF"/>
                </a:solidFill>
              </a:rPr>
              <a:t>from the </a:t>
            </a:r>
            <a:r>
              <a:rPr lang="en-CA" altLang="en-US" sz="2400" b="1" u="none" dirty="0" smtClean="0">
                <a:solidFill>
                  <a:srgbClr val="FFFFFF"/>
                </a:solidFill>
              </a:rPr>
              <a:t>2016-17 Q2 </a:t>
            </a:r>
            <a:r>
              <a:rPr lang="en-CA" altLang="en-US" sz="2400" b="1" u="none" dirty="0">
                <a:solidFill>
                  <a:srgbClr val="FFFFFF"/>
                </a:solidFill>
              </a:rPr>
              <a:t>Report </a:t>
            </a:r>
          </a:p>
          <a:p>
            <a:pPr defTabSz="457200"/>
            <a:r>
              <a:rPr lang="en-CA" altLang="en-US" sz="1600" b="1" u="none" dirty="0" smtClean="0">
                <a:solidFill>
                  <a:srgbClr val="FFFFFF"/>
                </a:solidFill>
              </a:rPr>
              <a:t>02-Dec-2016</a:t>
            </a:r>
            <a:endParaRPr lang="en-CA" altLang="en-US" sz="1600" b="1" u="none" dirty="0">
              <a:solidFill>
                <a:srgbClr val="FFFFFF"/>
              </a:solidFill>
            </a:endParaRPr>
          </a:p>
          <a:p>
            <a:pPr defTabSz="457200"/>
            <a:endParaRPr lang="en-CA" altLang="en-US" sz="1600" b="1" u="none" dirty="0">
              <a:solidFill>
                <a:srgbClr val="FFFFFF"/>
              </a:solidFill>
            </a:endParaRPr>
          </a:p>
          <a:p>
            <a:pPr defTabSz="457200"/>
            <a:endParaRPr lang="en-CA" altLang="en-US" sz="1600" b="1" u="none" dirty="0">
              <a:solidFill>
                <a:srgbClr val="FFFFFF"/>
              </a:solidFill>
            </a:endParaRPr>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4935538" y="6112351"/>
            <a:ext cx="2613660" cy="705485"/>
          </a:xfrm>
          <a:prstGeom prst="rect">
            <a:avLst/>
          </a:prstGeom>
        </p:spPr>
      </p:pic>
    </p:spTree>
    <p:extLst>
      <p:ext uri="{BB962C8B-B14F-4D97-AF65-F5344CB8AC3E}">
        <p14:creationId xmlns:p14="http://schemas.microsoft.com/office/powerpoint/2010/main" val="2538937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CA" dirty="0"/>
              <a:t>Quarterly and Cumulative Data </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015780601"/>
              </p:ext>
            </p:extLst>
          </p:nvPr>
        </p:nvGraphicFramePr>
        <p:xfrm>
          <a:off x="382801" y="1137422"/>
          <a:ext cx="8229596" cy="3695198"/>
        </p:xfrm>
        <a:graphic>
          <a:graphicData uri="http://schemas.openxmlformats.org/drawingml/2006/table">
            <a:tbl>
              <a:tblPr firstRow="1" firstCol="1" bandRow="1"/>
              <a:tblGrid>
                <a:gridCol w="569866"/>
                <a:gridCol w="571020"/>
                <a:gridCol w="708871"/>
                <a:gridCol w="708871"/>
                <a:gridCol w="708871"/>
                <a:gridCol w="708871"/>
                <a:gridCol w="708871"/>
                <a:gridCol w="708871"/>
                <a:gridCol w="708871"/>
                <a:gridCol w="708871"/>
                <a:gridCol w="708871"/>
                <a:gridCol w="708871"/>
              </a:tblGrid>
              <a:tr h="649891">
                <a:tc rowSpan="2">
                  <a:txBody>
                    <a:bodyPr/>
                    <a:lstStyle/>
                    <a:p>
                      <a:pPr marL="0" marR="0">
                        <a:lnSpc>
                          <a:spcPct val="115000"/>
                        </a:lnSpc>
                        <a:spcBef>
                          <a:spcPts val="0"/>
                        </a:spcBef>
                        <a:spcAft>
                          <a:spcPts val="0"/>
                        </a:spcAft>
                      </a:pPr>
                      <a:r>
                        <a:rPr lang="en-CA" sz="7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LHIN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2">
                  <a:txBody>
                    <a:bodyPr/>
                    <a:lstStyle/>
                    <a:p>
                      <a:pPr marL="0" marR="0" algn="ctr">
                        <a:lnSpc>
                          <a:spcPct val="115000"/>
                        </a:lnSpc>
                        <a:spcBef>
                          <a:spcPts val="0"/>
                        </a:spcBef>
                        <a:spcAft>
                          <a:spcPts val="0"/>
                        </a:spcAft>
                      </a:pPr>
                      <a:r>
                        <a:rPr lang="en-CA" sz="7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Number of Health Links</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gridSpan="2">
                  <a:txBody>
                    <a:bodyPr/>
                    <a:lstStyle/>
                    <a:p>
                      <a:pPr marL="0" marR="0" algn="ctr">
                        <a:lnSpc>
                          <a:spcPct val="115000"/>
                        </a:lnSpc>
                        <a:spcBef>
                          <a:spcPts val="0"/>
                        </a:spcBef>
                        <a:spcAft>
                          <a:spcPts val="0"/>
                        </a:spcAft>
                      </a:pPr>
                      <a:r>
                        <a:rPr lang="en-CA" sz="7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Target Population for Health Links</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(Data Source: MOHLTC Health Analytics Branch, 2016)*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rowSpan="2">
                  <a:txBody>
                    <a:bodyPr/>
                    <a:lstStyle/>
                    <a:p>
                      <a:pPr marL="0" marR="0" algn="ctr">
                        <a:lnSpc>
                          <a:spcPct val="115000"/>
                        </a:lnSpc>
                        <a:spcBef>
                          <a:spcPts val="0"/>
                        </a:spcBef>
                        <a:spcAft>
                          <a:spcPts val="0"/>
                        </a:spcAft>
                      </a:pPr>
                      <a:r>
                        <a:rPr lang="en-CA" sz="7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Quarterly Targets Established by LHINs</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3">
                  <a:txBody>
                    <a:bodyPr/>
                    <a:lstStyle/>
                    <a:p>
                      <a:pPr marL="0" marR="0" algn="ctr">
                        <a:lnSpc>
                          <a:spcPct val="115000"/>
                        </a:lnSpc>
                        <a:spcBef>
                          <a:spcPts val="0"/>
                        </a:spcBef>
                        <a:spcAft>
                          <a:spcPts val="0"/>
                        </a:spcAft>
                      </a:pPr>
                      <a:r>
                        <a:rPr lang="en-CA" sz="7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Coordinated Care Plans Completed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700" b="1">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(Data Source: self-reported in QIRAP)</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c gridSpan="3">
                  <a:txBody>
                    <a:bodyPr/>
                    <a:lstStyle/>
                    <a:p>
                      <a:pPr marL="0" marR="0" algn="ctr">
                        <a:lnSpc>
                          <a:spcPct val="115000"/>
                        </a:lnSpc>
                        <a:spcBef>
                          <a:spcPts val="0"/>
                        </a:spcBef>
                        <a:spcAft>
                          <a:spcPts val="0"/>
                        </a:spcAft>
                      </a:pPr>
                      <a:r>
                        <a:rPr lang="en-CA" sz="7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Patients with Regular and Timely Access to a </a:t>
                      </a:r>
                      <a:br>
                        <a:rPr lang="en-CA" sz="7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br>
                      <a:r>
                        <a:rPr lang="en-CA" sz="7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Primary Care Provider</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700" b="1"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7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(Data Source: self-reported in QIRAP)</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r>
              <a:tr h="389935">
                <a:tc vMerge="1">
                  <a:txBody>
                    <a:bodyPr/>
                    <a:lstStyle/>
                    <a:p>
                      <a:endParaRPr lang="en-CA"/>
                    </a:p>
                  </a:txBody>
                  <a:tcPr/>
                </a:tc>
                <a:tc>
                  <a:txBody>
                    <a:bodyPr/>
                    <a:lstStyle/>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Actively Recruiting Patients</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Total # HL Planned</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Total  Patients</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Target Population</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(4+ conditions)</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vMerge="1">
                  <a:txBody>
                    <a:bodyPr/>
                    <a:lstStyle/>
                    <a:p>
                      <a:endParaRPr lang="en-CA"/>
                    </a:p>
                  </a:txBody>
                  <a:tcPr/>
                </a:tc>
                <a:tc>
                  <a:txBody>
                    <a:bodyPr/>
                    <a:lstStyle/>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HL Reporting</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Q2 Total</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Cumulative Total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HL Reporting</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Q2 Total</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Cumulative Total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178720">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ESC</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399,580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30,555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nSpc>
                          <a:spcPct val="115000"/>
                        </a:lnSpc>
                      </a:pPr>
                      <a:endParaRPr lang="en-CA" sz="1000">
                        <a:effectLst/>
                        <a:latin typeface="Calibri" panose="020F0502020204030204" pitchFamily="34"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331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SW</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772,248</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43,795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664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3,586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WW</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612,255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27,260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Monitoring</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193</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2,917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3,347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HNHB</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1,192,442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80,155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196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1321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2,229</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CW</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786,174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38,760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478</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4,754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478</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5,829</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MH</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1,018,435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47,385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795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810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TC</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1,004,644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59,980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705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677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6,076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707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11,357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1,565,436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79,485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270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1,598</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1,794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CE</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1,340,417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78,395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585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644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2,315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615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2,875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SE</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413,366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26,895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337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3,015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323</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2,925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8720">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Champlain</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1,074,031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56,980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nSpc>
                          <a:spcPct val="115000"/>
                        </a:lnSpc>
                      </a:pPr>
                      <a:endParaRPr lang="en-CA" sz="1000">
                        <a:effectLst/>
                        <a:latin typeface="Calibri" panose="020F0502020204030204" pitchFamily="34"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654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593</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NSM</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385,057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23,320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1312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1214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NE</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472,283</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33,430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145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478</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436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8720">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NW</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189,746</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11,540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nSpc>
                          <a:spcPct val="115000"/>
                        </a:lnSpc>
                      </a:pPr>
                      <a:endParaRPr lang="en-CA" sz="1000">
                        <a:effectLst/>
                        <a:latin typeface="Calibri" panose="020F0502020204030204" pitchFamily="34"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161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76601">
                <a:tc>
                  <a:txBody>
                    <a:bodyPr/>
                    <a:lstStyle/>
                    <a:p>
                      <a:pPr marL="0" marR="0">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Total</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79</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11,226,114</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637,935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2,472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75</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3,670</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26,391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3,787</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7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37,436</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3576" marR="63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bl>
          </a:graphicData>
        </a:graphic>
      </p:graphicFrame>
      <p:sp>
        <p:nvSpPr>
          <p:cNvPr id="7" name="Footer Placeholder 6"/>
          <p:cNvSpPr>
            <a:spLocks noGrp="1"/>
          </p:cNvSpPr>
          <p:nvPr>
            <p:ph type="ftr" sz="quarter" idx="10"/>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11" name="Rectangle 1"/>
          <p:cNvSpPr>
            <a:spLocks noChangeArrowheads="1"/>
          </p:cNvSpPr>
          <p:nvPr/>
        </p:nvSpPr>
        <p:spPr bwMode="auto">
          <a:xfrm>
            <a:off x="457200" y="1554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smtClean="0">
                <a:ln>
                  <a:noFill/>
                </a:ln>
                <a:solidFill>
                  <a:schemeClr val="tx1"/>
                </a:solidFill>
                <a:effectLst/>
                <a:latin typeface="Arial" panose="020B0604020202020204" pitchFamily="34" charset="0"/>
              </a:rPr>
              <a:t/>
            </a:r>
            <a:br>
              <a:rPr kumimoji="0" lang="en-CA" altLang="en-US" sz="1800" b="0" i="0" u="none" strike="noStrike" cap="none" normalizeH="0" baseline="0" smtClean="0">
                <a:ln>
                  <a:noFill/>
                </a:ln>
                <a:solidFill>
                  <a:schemeClr val="tx1"/>
                </a:solidFill>
                <a:effectLst/>
                <a:latin typeface="Arial" panose="020B0604020202020204" pitchFamily="34" charset="0"/>
              </a:rPr>
            </a:br>
            <a:endParaRPr kumimoji="0" lang="en-CA" altLang="en-US" sz="1800" b="0" i="0" u="none" strike="noStrike" cap="none" normalizeH="0" baseline="0" smtClean="0">
              <a:ln>
                <a:noFill/>
              </a:ln>
              <a:solidFill>
                <a:schemeClr val="tx1"/>
              </a:solidFill>
              <a:effectLst/>
              <a:latin typeface="Arial" panose="020B0604020202020204" pitchFamily="34" charset="0"/>
            </a:endParaRPr>
          </a:p>
        </p:txBody>
      </p:sp>
      <p:sp>
        <p:nvSpPr>
          <p:cNvPr id="12" name="Rectangle 2"/>
          <p:cNvSpPr>
            <a:spLocks noChangeArrowheads="1"/>
          </p:cNvSpPr>
          <p:nvPr/>
        </p:nvSpPr>
        <p:spPr bwMode="auto">
          <a:xfrm>
            <a:off x="457200" y="1554163"/>
            <a:ext cx="3017838" cy="7937"/>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CA"/>
          </a:p>
        </p:txBody>
      </p:sp>
      <p:sp>
        <p:nvSpPr>
          <p:cNvPr id="13" name="Rectangle 3"/>
          <p:cNvSpPr>
            <a:spLocks noChangeArrowheads="1"/>
          </p:cNvSpPr>
          <p:nvPr/>
        </p:nvSpPr>
        <p:spPr bwMode="auto">
          <a:xfrm>
            <a:off x="116006" y="4928655"/>
            <a:ext cx="872774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3000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2"/>
              </a:rPr>
              <a:t>[</a:t>
            </a:r>
            <a:r>
              <a:rPr kumimoji="0" lang="en-CA" altLang="en-US" sz="1000" b="0" i="0" u="none" strike="noStrike" cap="none" normalizeH="0" baseline="3000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2"/>
              </a:rPr>
              <a:t>1]</a:t>
            </a:r>
            <a:r>
              <a:rPr kumimoji="0" lang="en-CA" altLang="en-US" sz="1000" b="0" i="0" u="none" strike="noStrike" cap="none" normalizeH="0" baseline="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CA" altLang="en-US" sz="900" b="0" i="0" u="none" strike="noStrike" cap="none" normalizeH="0" baseline="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“Total Patients” refers to all patients who used these services in the 2013/14 fiscal year. Note that “Total Patients” and the population in an area are NOT the same. The analysis identified the presence of 55 conditions/interventions within any diagnosis field in any clinical record during the fiscal year. The conditions selected were those that can be identified within administrative datasets and that: affect a large number of patients, are risk factors for other chronic conditions, or contribute to significant length of hospital stay and/or cost in one or more health care sector.</a:t>
            </a:r>
            <a:endParaRPr kumimoji="0" lang="en-CA" altLang="en-US" sz="700" b="0" i="0" u="none" strike="noStrike" cap="none" normalizeH="0" baseline="0" dirty="0" smtClean="0" bmk="">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3000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rPr>
              <a:t>[2]</a:t>
            </a:r>
            <a:r>
              <a:rPr kumimoji="0" lang="en-CA" altLang="en-US" sz="1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CA" altLang="en-US" sz="9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TC LHIN is in the process of aligning 9 Health Links to 5 LHIN sub-regions. Business processes are transitioning and Q2 data was reported in the revised structure of 5 Health Links.</a:t>
            </a: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668721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a:xfrm>
            <a:off x="5148263" y="2852738"/>
            <a:ext cx="2952750" cy="576262"/>
          </a:xfrm>
        </p:spPr>
        <p:txBody>
          <a:bodyPr>
            <a:normAutofit fontScale="70000" lnSpcReduction="20000"/>
          </a:bodyPr>
          <a:lstStyle/>
          <a:p>
            <a:pPr marL="0" indent="0" eaLnBrk="1" hangingPunct="1"/>
            <a:r>
              <a:rPr lang="en-US" altLang="en-US" dirty="0">
                <a:latin typeface="Helvetica Neue Medium" charset="0"/>
              </a:rPr>
              <a:t>Susan.Taylor@hqontario.ca</a:t>
            </a:r>
          </a:p>
          <a:p>
            <a:pPr marL="0" indent="0" eaLnBrk="1" hangingPunct="1"/>
            <a:r>
              <a:rPr lang="en-US" altLang="en-US" dirty="0">
                <a:latin typeface="Helvetica Neue Medium" charset="0"/>
              </a:rPr>
              <a:t>www.HQOntario.ca</a:t>
            </a:r>
          </a:p>
          <a:p>
            <a:pPr marL="0" indent="0" eaLnBrk="1" hangingPunct="1"/>
            <a:endParaRPr lang="en-US" altLang="en-US" dirty="0">
              <a:latin typeface="Helvetica Neue Medium" charset="0"/>
            </a:endParaRPr>
          </a:p>
        </p:txBody>
      </p:sp>
      <p:sp>
        <p:nvSpPr>
          <p:cNvPr id="35842" name="Content Placeholder 1"/>
          <p:cNvSpPr txBox="1">
            <a:spLocks/>
          </p:cNvSpPr>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en-US" altLang="en-US" sz="1900" u="none" dirty="0">
                <a:solidFill>
                  <a:srgbClr val="00788A"/>
                </a:solidFill>
                <a:latin typeface="Helvetica Neue Medium" charset="0"/>
              </a:rPr>
              <a:t>FOLLOW@HQOntario</a:t>
            </a:r>
          </a:p>
          <a:p>
            <a:pPr algn="r" defTabSz="457200" eaLnBrk="1" hangingPunct="1">
              <a:spcBef>
                <a:spcPct val="20000"/>
              </a:spcBef>
              <a:buFont typeface="Arial" panose="020B0604020202020204" pitchFamily="34" charset="0"/>
              <a:buNone/>
            </a:pPr>
            <a:endParaRPr lang="en-US" altLang="en-US" sz="2400" dirty="0">
              <a:solidFill>
                <a:srgbClr val="00788A"/>
              </a:solidFill>
              <a:latin typeface="Helvetica Neue Medium" charset="0"/>
            </a:endParaRPr>
          </a:p>
        </p:txBody>
      </p:sp>
      <p:pic>
        <p:nvPicPr>
          <p:cNvPr id="35843" name="Picture 4" descr="Twitter_logo_blue.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6183" y="1833051"/>
            <a:ext cx="8229600" cy="2467100"/>
          </a:xfrm>
        </p:spPr>
        <p:txBody>
          <a:bodyPr/>
          <a:lstStyle/>
          <a:p>
            <a:r>
              <a:rPr lang="en-US" i="1" dirty="0"/>
              <a:t>Health Links: </a:t>
            </a:r>
            <a:r>
              <a:rPr lang="en-US" b="0" i="1" dirty="0"/>
              <a:t/>
            </a:r>
            <a:br>
              <a:rPr lang="en-US" b="0" i="1" dirty="0"/>
            </a:br>
            <a:r>
              <a:rPr lang="en-US" b="0" i="1" dirty="0"/>
              <a:t>Improving integrated care for patients with multiple conditions </a:t>
            </a:r>
            <a:br>
              <a:rPr lang="en-US" b="0" i="1" dirty="0"/>
            </a:br>
            <a:r>
              <a:rPr lang="en-US" b="0" i="1" dirty="0"/>
              <a:t>and complex needs</a:t>
            </a:r>
          </a:p>
        </p:txBody>
      </p:sp>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884644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0"/>
            <a:ext cx="8229600" cy="812757"/>
          </a:xfrm>
        </p:spPr>
        <p:txBody>
          <a:bodyPr/>
          <a:lstStyle/>
          <a:p>
            <a:r>
              <a:rPr lang="en-US" sz="2800" dirty="0" smtClean="0"/>
              <a:t>Supporting the Advanced Health </a:t>
            </a:r>
            <a:r>
              <a:rPr lang="en-US" sz="2800" dirty="0"/>
              <a:t>Links Model</a:t>
            </a:r>
          </a:p>
        </p:txBody>
      </p:sp>
      <p:sp>
        <p:nvSpPr>
          <p:cNvPr id="5" name="Footer Placeholder 4"/>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83440720"/>
              </p:ext>
            </p:extLst>
          </p:nvPr>
        </p:nvGraphicFramePr>
        <p:xfrm>
          <a:off x="228600" y="622257"/>
          <a:ext cx="8660818" cy="5468112"/>
        </p:xfrm>
        <a:graphic>
          <a:graphicData uri="http://schemas.openxmlformats.org/drawingml/2006/table">
            <a:tbl>
              <a:tblPr firstRow="1" bandRow="1">
                <a:tableStyleId>{5C22544A-7EE6-4342-B048-85BDC9FD1C3A}</a:tableStyleId>
              </a:tblPr>
              <a:tblGrid>
                <a:gridCol w="3608016">
                  <a:extLst>
                    <a:ext uri="{9D8B030D-6E8A-4147-A177-3AD203B41FA5}">
                      <a16:colId xmlns="" xmlns:a16="http://schemas.microsoft.com/office/drawing/2014/main" val="20000"/>
                    </a:ext>
                  </a:extLst>
                </a:gridCol>
                <a:gridCol w="5052802">
                  <a:extLst>
                    <a:ext uri="{9D8B030D-6E8A-4147-A177-3AD203B41FA5}">
                      <a16:colId xmlns="" xmlns:a16="http://schemas.microsoft.com/office/drawing/2014/main" val="20001"/>
                    </a:ext>
                  </a:extLst>
                </a:gridCol>
              </a:tblGrid>
              <a:tr h="766395">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smtClean="0">
                          <a:solidFill>
                            <a:schemeClr val="bg1"/>
                          </a:solidFill>
                        </a:rPr>
                        <a:t>Health Links</a:t>
                      </a:r>
                    </a:p>
                    <a:p>
                      <a:pPr marL="0" marR="0" indent="0" algn="ctr" defTabSz="914400" rtl="0" eaLnBrk="1" fontAlgn="auto" latinLnBrk="0" hangingPunct="1">
                        <a:lnSpc>
                          <a:spcPct val="120000"/>
                        </a:lnSpc>
                        <a:spcBef>
                          <a:spcPts val="0"/>
                        </a:spcBef>
                        <a:spcAft>
                          <a:spcPts val="0"/>
                        </a:spcAft>
                        <a:buClrTx/>
                        <a:buSzTx/>
                        <a:buFontTx/>
                        <a:buNone/>
                        <a:tabLst/>
                        <a:defRPr/>
                      </a:pPr>
                      <a:r>
                        <a:rPr lang="en-CA" sz="1800" b="0" i="1" kern="0" dirty="0" smtClean="0">
                          <a:solidFill>
                            <a:schemeClr val="bg1"/>
                          </a:solidFill>
                        </a:rPr>
                        <a:t>Improving integrated care for patients with multiple conditions and complex needs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99908"/>
                    </a:solidFill>
                  </a:tcPr>
                </a:tc>
                <a:tc hMerge="1">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CA" sz="20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445579">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dirty="0">
                          <a:solidFill>
                            <a:schemeClr val="bg1"/>
                          </a:solidFill>
                        </a:rPr>
                        <a:t>MOHLTC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dirty="0">
                          <a:solidFill>
                            <a:schemeClr val="bg1"/>
                          </a:solidFill>
                        </a:rPr>
                        <a:t>LHIN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 xmlns:a16="http://schemas.microsoft.com/office/drawing/2014/main" val="10000"/>
                  </a:ext>
                </a:extLst>
              </a:tr>
              <a:tr h="2334833">
                <a:tc>
                  <a:txBody>
                    <a:bodyPr/>
                    <a:lstStyle/>
                    <a:p>
                      <a:pPr marL="285750" indent="-285750">
                        <a:lnSpc>
                          <a:spcPct val="120000"/>
                        </a:lnSpc>
                        <a:buFont typeface="Arial" panose="020B0604020202020204" pitchFamily="34" charset="0"/>
                        <a:buChar char="•"/>
                      </a:pPr>
                      <a:r>
                        <a:rPr lang="en-CA" sz="1400" dirty="0"/>
                        <a:t>Sets the </a:t>
                      </a:r>
                      <a:r>
                        <a:rPr lang="en-CA" sz="1400" b="1" dirty="0"/>
                        <a:t>strategic direction </a:t>
                      </a:r>
                      <a:r>
                        <a:rPr lang="en-CA" sz="1400" dirty="0"/>
                        <a:t>for Health Links </a:t>
                      </a:r>
                    </a:p>
                    <a:p>
                      <a:pPr marL="285750" indent="-285750">
                        <a:lnSpc>
                          <a:spcPct val="120000"/>
                        </a:lnSpc>
                        <a:buFont typeface="Arial" panose="020B0604020202020204" pitchFamily="34" charset="0"/>
                        <a:buChar char="•"/>
                      </a:pPr>
                      <a:r>
                        <a:rPr lang="en-CA" sz="1400" dirty="0"/>
                        <a:t>Provides overall funding to the LHINs </a:t>
                      </a:r>
                    </a:p>
                    <a:p>
                      <a:pPr marL="285750" indent="-285750">
                        <a:lnSpc>
                          <a:spcPct val="120000"/>
                        </a:lnSpc>
                        <a:buFont typeface="Arial" panose="020B0604020202020204" pitchFamily="34" charset="0"/>
                        <a:buChar char="•"/>
                      </a:pPr>
                      <a:r>
                        <a:rPr lang="en-CA" sz="1400" dirty="0"/>
                        <a:t>Oversees the overall </a:t>
                      </a:r>
                      <a:r>
                        <a:rPr lang="en-CA" sz="1400" b="1" dirty="0"/>
                        <a:t>performance </a:t>
                      </a:r>
                      <a:r>
                        <a:rPr lang="en-CA" sz="1400" dirty="0"/>
                        <a:t>of the Health Links initiative to guide strategy </a:t>
                      </a:r>
                    </a:p>
                    <a:p>
                      <a:pPr marL="285750" indent="-285750">
                        <a:lnSpc>
                          <a:spcPct val="120000"/>
                        </a:lnSpc>
                        <a:buFont typeface="Arial" panose="020B0604020202020204" pitchFamily="34" charset="0"/>
                        <a:buChar char="•"/>
                      </a:pPr>
                      <a:r>
                        <a:rPr lang="en-CA" sz="1400" dirty="0"/>
                        <a:t>Facilitates </a:t>
                      </a:r>
                      <a:r>
                        <a:rPr lang="en-CA" sz="1400" b="1" dirty="0"/>
                        <a:t>operational success </a:t>
                      </a:r>
                      <a:r>
                        <a:rPr lang="en-CA" sz="1400" dirty="0"/>
                        <a:t>by implementing provincial level tools and supports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400" dirty="0"/>
                        <a:t>Sets </a:t>
                      </a:r>
                      <a:r>
                        <a:rPr lang="en-CA" sz="1400" b="1" dirty="0"/>
                        <a:t>regional priorities </a:t>
                      </a:r>
                      <a:r>
                        <a:rPr lang="en-CA" sz="1400" dirty="0"/>
                        <a:t>for Health Links and </a:t>
                      </a:r>
                      <a:r>
                        <a:rPr lang="en-CA" sz="1400" dirty="0" smtClean="0"/>
                        <a:t>ensures </a:t>
                      </a:r>
                      <a:r>
                        <a:rPr lang="en-CA" sz="1400" dirty="0"/>
                        <a:t>alignment with provincial priorities </a:t>
                      </a:r>
                    </a:p>
                    <a:p>
                      <a:pPr marL="285750" indent="-285750">
                        <a:lnSpc>
                          <a:spcPct val="120000"/>
                        </a:lnSpc>
                        <a:buFont typeface="Arial" panose="020B0604020202020204" pitchFamily="34" charset="0"/>
                        <a:buChar char="•"/>
                      </a:pPr>
                      <a:r>
                        <a:rPr lang="en-CA" sz="1400" b="1" dirty="0"/>
                        <a:t>Funds</a:t>
                      </a:r>
                      <a:r>
                        <a:rPr lang="en-CA" sz="1400" dirty="0"/>
                        <a:t> Health Links in accordance with priorities </a:t>
                      </a:r>
                    </a:p>
                    <a:p>
                      <a:pPr marL="285750" indent="-285750">
                        <a:lnSpc>
                          <a:spcPct val="120000"/>
                        </a:lnSpc>
                        <a:buFont typeface="Arial" panose="020B0604020202020204" pitchFamily="34" charset="0"/>
                        <a:buChar char="•"/>
                      </a:pPr>
                      <a:r>
                        <a:rPr lang="en-CA" sz="1400" dirty="0"/>
                        <a:t>Maintains </a:t>
                      </a:r>
                      <a:r>
                        <a:rPr lang="en-CA" sz="1400" b="1" dirty="0"/>
                        <a:t>overall accountability </a:t>
                      </a:r>
                      <a:r>
                        <a:rPr lang="en-CA" sz="1400" dirty="0"/>
                        <a:t>for Health Links </a:t>
                      </a:r>
                      <a:r>
                        <a:rPr lang="en-CA" sz="1400" dirty="0" smtClean="0">
                          <a:solidFill>
                            <a:schemeClr val="tx1"/>
                          </a:solidFill>
                        </a:rPr>
                        <a:t>performance</a:t>
                      </a:r>
                      <a:endParaRPr lang="en-CA" sz="1400" dirty="0">
                        <a:solidFill>
                          <a:schemeClr val="tx1"/>
                        </a:solidFill>
                      </a:endParaRPr>
                    </a:p>
                    <a:p>
                      <a:pPr marL="285750" indent="-285750">
                        <a:lnSpc>
                          <a:spcPct val="120000"/>
                        </a:lnSpc>
                        <a:buFont typeface="Arial" panose="020B0604020202020204" pitchFamily="34" charset="0"/>
                        <a:buChar char="•"/>
                      </a:pPr>
                      <a:r>
                        <a:rPr lang="en-CA" sz="1400" dirty="0"/>
                        <a:t>Drives operations through implementation of plans and support for adoption of provincial tools </a:t>
                      </a:r>
                    </a:p>
                    <a:p>
                      <a:pPr marL="285750" indent="-285750">
                        <a:lnSpc>
                          <a:spcPct val="120000"/>
                        </a:lnSpc>
                        <a:buFont typeface="Arial" panose="020B0604020202020204" pitchFamily="34" charset="0"/>
                        <a:buChar char="•"/>
                      </a:pPr>
                      <a:r>
                        <a:rPr lang="en-CA" sz="1400" dirty="0"/>
                        <a:t>Identifies and </a:t>
                      </a:r>
                      <a:r>
                        <a:rPr lang="en-CA" sz="1400" b="1" dirty="0"/>
                        <a:t>implements</a:t>
                      </a:r>
                      <a:r>
                        <a:rPr lang="en-CA" sz="1400" dirty="0"/>
                        <a:t> regional supports and tools as required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445579">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a:solidFill>
                            <a:schemeClr val="bg1"/>
                          </a:solidFill>
                        </a:rPr>
                        <a:t>Health Quality Ontario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 xmlns:a16="http://schemas.microsoft.com/office/drawing/2014/main" val="10002"/>
                  </a:ext>
                </a:extLst>
              </a:tr>
              <a:tr h="1336736">
                <a:tc gridSpan="2">
                  <a:txBody>
                    <a:bodyPr/>
                    <a:lstStyle/>
                    <a:p>
                      <a:pPr marL="285750" indent="-285750">
                        <a:lnSpc>
                          <a:spcPct val="120000"/>
                        </a:lnSpc>
                        <a:buFont typeface="Arial" panose="020B0604020202020204" pitchFamily="34" charset="0"/>
                        <a:buChar char="•"/>
                      </a:pPr>
                      <a:r>
                        <a:rPr lang="en-US" sz="1400" dirty="0"/>
                        <a:t>Support data collection, timely reports and analysis</a:t>
                      </a:r>
                    </a:p>
                    <a:p>
                      <a:pPr marL="285750" indent="-285750">
                        <a:lnSpc>
                          <a:spcPct val="120000"/>
                        </a:lnSpc>
                        <a:buFont typeface="Arial" panose="020B0604020202020204" pitchFamily="34" charset="0"/>
                        <a:buChar char="•"/>
                      </a:pPr>
                      <a:r>
                        <a:rPr lang="en-US" sz="1400" dirty="0"/>
                        <a:t>Lead systematic identification of emerging innovations and best practices </a:t>
                      </a:r>
                    </a:p>
                    <a:p>
                      <a:pPr marL="285750" indent="-285750">
                        <a:lnSpc>
                          <a:spcPct val="120000"/>
                        </a:lnSpc>
                        <a:buFont typeface="Arial" panose="020B0604020202020204" pitchFamily="34" charset="0"/>
                        <a:buChar char="•"/>
                      </a:pPr>
                      <a:r>
                        <a:rPr lang="en-CA" sz="1400" dirty="0"/>
                        <a:t>Increase rate of progress through standardization of best practices across all Health Links</a:t>
                      </a:r>
                    </a:p>
                    <a:p>
                      <a:pPr marL="285750" indent="-285750">
                        <a:lnSpc>
                          <a:spcPct val="120000"/>
                        </a:lnSpc>
                        <a:buFont typeface="Arial" panose="020B0604020202020204" pitchFamily="34" charset="0"/>
                        <a:buChar char="•"/>
                      </a:pPr>
                      <a:r>
                        <a:rPr lang="en-CA" sz="1400" dirty="0">
                          <a:cs typeface="ＭＳ Ｐゴシック" charset="-128"/>
                        </a:rPr>
                        <a:t>Support inter-Health Link sharing of lessons learned on regional </a:t>
                      </a:r>
                      <a:r>
                        <a:rPr lang="en-CA" sz="1400" dirty="0" smtClean="0">
                          <a:cs typeface="ＭＳ Ｐゴシック" charset="-128"/>
                        </a:rPr>
                        <a:t>and/or provincial </a:t>
                      </a:r>
                      <a:r>
                        <a:rPr lang="en-CA" sz="1400" dirty="0">
                          <a:cs typeface="ＭＳ Ｐゴシック" charset="-128"/>
                        </a:rPr>
                        <a:t>basis </a:t>
                      </a:r>
                    </a:p>
                    <a:p>
                      <a:pPr marL="285750" indent="-285750">
                        <a:lnSpc>
                          <a:spcPct val="120000"/>
                        </a:lnSpc>
                        <a:buFont typeface="Arial" panose="020B0604020202020204" pitchFamily="34" charset="0"/>
                        <a:buChar char="•"/>
                      </a:pPr>
                      <a:r>
                        <a:rPr lang="en-CA" sz="1400" dirty="0">
                          <a:cs typeface="ＭＳ Ｐゴシック" charset="-128"/>
                        </a:rPr>
                        <a:t>Connect LHIN </a:t>
                      </a:r>
                      <a:r>
                        <a:rPr lang="en-CA" sz="1400" dirty="0" smtClean="0">
                          <a:cs typeface="ＭＳ Ｐゴシック" charset="-128"/>
                        </a:rPr>
                        <a:t>Health Link </a:t>
                      </a:r>
                      <a:r>
                        <a:rPr lang="en-CA" sz="1400" dirty="0">
                          <a:cs typeface="ＭＳ Ｐゴシック" charset="-128"/>
                        </a:rPr>
                        <a:t>Leads with other relevant provincial quality initiatives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CA" dirty="0"/>
                    </a:p>
                  </a:txBody>
                  <a:tcPr/>
                </a:tc>
                <a:extLst>
                  <a:ext uri="{0D108BD9-81ED-4DB2-BD59-A6C34878D82A}">
                    <a16:rowId xmlns="" xmlns:a16="http://schemas.microsoft.com/office/drawing/2014/main" val="10003"/>
                  </a:ext>
                </a:extLst>
              </a:tr>
            </a:tbl>
          </a:graphicData>
        </a:graphic>
      </p:graphicFrame>
      <p:sp>
        <p:nvSpPr>
          <p:cNvPr id="6" name="Rectangle 3"/>
          <p:cNvSpPr>
            <a:spLocks noChangeArrowheads="1"/>
          </p:cNvSpPr>
          <p:nvPr/>
        </p:nvSpPr>
        <p:spPr bwMode="auto">
          <a:xfrm>
            <a:off x="250886" y="6071987"/>
            <a:ext cx="612860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CA" altLang="en-US" sz="900" i="1" dirty="0" smtClean="0">
                <a:latin typeface="+mn-lt"/>
                <a:ea typeface="Calibri" panose="020F0502020204030204" pitchFamily="34" charset="0"/>
                <a:cs typeface="Times New Roman" panose="02020603050405020304" pitchFamily="18" charset="0"/>
              </a:rPr>
              <a:t>Source</a:t>
            </a:r>
            <a:r>
              <a:rPr lang="en-CA" altLang="en-US" sz="900" i="1" dirty="0">
                <a:latin typeface="+mn-lt"/>
                <a:ea typeface="Calibri" panose="020F0502020204030204" pitchFamily="34" charset="0"/>
                <a:cs typeface="Times New Roman" panose="02020603050405020304" pitchFamily="18" charset="0"/>
              </a:rPr>
              <a:t>:  </a:t>
            </a:r>
            <a:r>
              <a:rPr lang="en-US" sz="900" i="1" dirty="0">
                <a:latin typeface="+mn-lt"/>
              </a:rPr>
              <a:t>“Guide to the Advanced Health Links Model Guide” Ministry of Health Long-Term Care, November 12, 2015</a:t>
            </a:r>
            <a:endParaRPr lang="en-CA" sz="900" i="1" dirty="0">
              <a:latin typeface="+mn-lt"/>
            </a:endParaRPr>
          </a:p>
        </p:txBody>
      </p:sp>
    </p:spTree>
    <p:extLst>
      <p:ext uri="{BB962C8B-B14F-4D97-AF65-F5344CB8AC3E}">
        <p14:creationId xmlns:p14="http://schemas.microsoft.com/office/powerpoint/2010/main" val="2802586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Getting </a:t>
            </a:r>
            <a:r>
              <a:rPr lang="en-CA" dirty="0" smtClean="0"/>
              <a:t>Started—Q2 </a:t>
            </a:r>
            <a:r>
              <a:rPr lang="en-CA" dirty="0"/>
              <a:t>Update</a:t>
            </a:r>
          </a:p>
        </p:txBody>
      </p:sp>
      <p:sp>
        <p:nvSpPr>
          <p:cNvPr id="17" name="Text Placeholder 16"/>
          <p:cNvSpPr>
            <a:spLocks noGrp="1"/>
          </p:cNvSpPr>
          <p:nvPr>
            <p:ph type="body" sz="quarter" idx="3"/>
          </p:nvPr>
        </p:nvSpPr>
        <p:spPr>
          <a:xfrm>
            <a:off x="457200" y="1389281"/>
            <a:ext cx="8382000" cy="402059"/>
          </a:xfrm>
          <a:solidFill>
            <a:srgbClr val="00788A"/>
          </a:solidFill>
        </p:spPr>
        <p:txBody>
          <a:bodyPr/>
          <a:lstStyle/>
          <a:p>
            <a:pPr algn="ctr"/>
            <a:r>
              <a:rPr lang="en-CA" sz="1600" dirty="0">
                <a:solidFill>
                  <a:schemeClr val="bg1"/>
                </a:solidFill>
              </a:rPr>
              <a:t>Health Links progressing from planning to recruiting patients</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19" name="Content Placeholder 15"/>
          <p:cNvSpPr>
            <a:spLocks noGrp="1"/>
          </p:cNvSpPr>
          <p:nvPr>
            <p:ph sz="half" idx="2"/>
          </p:nvPr>
        </p:nvSpPr>
        <p:spPr>
          <a:xfrm>
            <a:off x="5962389" y="2042355"/>
            <a:ext cx="2876812" cy="3489766"/>
          </a:xfrm>
        </p:spPr>
        <p:txBody>
          <a:bodyPr/>
          <a:lstStyle/>
          <a:p>
            <a:r>
              <a:rPr lang="en-CA" sz="1600" b="1" dirty="0" smtClean="0">
                <a:solidFill>
                  <a:srgbClr val="00788A"/>
                </a:solidFill>
              </a:rPr>
              <a:t>100 Health </a:t>
            </a:r>
            <a:r>
              <a:rPr lang="en-CA" sz="1600" b="1" dirty="0">
                <a:solidFill>
                  <a:srgbClr val="00788A"/>
                </a:solidFill>
              </a:rPr>
              <a:t>Links </a:t>
            </a:r>
            <a:r>
              <a:rPr lang="en-CA" sz="1600" dirty="0" smtClean="0"/>
              <a:t>are planned in order to expand coverage to include all geographic areas</a:t>
            </a:r>
            <a:endParaRPr lang="en-CA" sz="1600" dirty="0"/>
          </a:p>
          <a:p>
            <a:r>
              <a:rPr lang="en-CA" sz="1600" b="1" dirty="0" smtClean="0">
                <a:solidFill>
                  <a:srgbClr val="00788A"/>
                </a:solidFill>
              </a:rPr>
              <a:t>79 </a:t>
            </a:r>
            <a:r>
              <a:rPr lang="en-CA" sz="1600" b="1" dirty="0">
                <a:solidFill>
                  <a:srgbClr val="00788A"/>
                </a:solidFill>
              </a:rPr>
              <a:t>of </a:t>
            </a:r>
            <a:r>
              <a:rPr lang="en-CA" sz="1600" b="1" dirty="0" smtClean="0">
                <a:solidFill>
                  <a:srgbClr val="00788A"/>
                </a:solidFill>
              </a:rPr>
              <a:t>100 </a:t>
            </a:r>
            <a:r>
              <a:rPr lang="en-CA" sz="1600" dirty="0"/>
              <a:t>Health Links were actively recruiting patients by the end of </a:t>
            </a:r>
            <a:r>
              <a:rPr lang="en-CA" sz="1600" dirty="0" smtClean="0"/>
              <a:t>Q2; </a:t>
            </a:r>
          </a:p>
          <a:p>
            <a:r>
              <a:rPr lang="en-CA" sz="1600" dirty="0" smtClean="0"/>
              <a:t>The </a:t>
            </a:r>
            <a:r>
              <a:rPr lang="en-CA" sz="1600" dirty="0"/>
              <a:t>remaining </a:t>
            </a:r>
            <a:r>
              <a:rPr lang="en-CA" sz="1600" b="1" dirty="0" smtClean="0">
                <a:solidFill>
                  <a:srgbClr val="00788A"/>
                </a:solidFill>
              </a:rPr>
              <a:t>21 </a:t>
            </a:r>
            <a:r>
              <a:rPr lang="en-CA" sz="1600" dirty="0" smtClean="0"/>
              <a:t>Health </a:t>
            </a:r>
            <a:r>
              <a:rPr lang="en-CA" sz="1600" dirty="0"/>
              <a:t>Links </a:t>
            </a:r>
            <a:r>
              <a:rPr lang="en-CA" sz="1600" dirty="0" smtClean="0"/>
              <a:t>are still in the planning stages</a:t>
            </a:r>
            <a:endParaRPr lang="en-CA" sz="1600" dirty="0"/>
          </a:p>
        </p:txBody>
      </p:sp>
      <p:sp>
        <p:nvSpPr>
          <p:cNvPr id="9" name="Rectangle 3"/>
          <p:cNvSpPr>
            <a:spLocks noChangeArrowheads="1"/>
          </p:cNvSpPr>
          <p:nvPr/>
        </p:nvSpPr>
        <p:spPr bwMode="auto">
          <a:xfrm>
            <a:off x="174686" y="6023867"/>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a:t>
            </a:r>
            <a:r>
              <a:rPr lang="en-CA" altLang="en-US" sz="900" i="1" dirty="0" smtClean="0">
                <a:latin typeface="Calibri" panose="020F0502020204030204" pitchFamily="34" charset="0"/>
                <a:ea typeface="Calibri" panose="020F0502020204030204" pitchFamily="34" charset="0"/>
                <a:cs typeface="Times New Roman" panose="02020603050405020304" pitchFamily="18" charset="0"/>
              </a:rPr>
              <a:t>QI RAP</a:t>
            </a:r>
            <a:r>
              <a:rPr lang="en-CA" altLang="en-US" sz="900" i="1" dirty="0">
                <a:latin typeface="Calibri" panose="020F0502020204030204" pitchFamily="34" charset="0"/>
                <a:ea typeface="Calibri" panose="020F0502020204030204" pitchFamily="34" charset="0"/>
                <a:cs typeface="Times New Roman" panose="02020603050405020304" pitchFamily="18" charset="0"/>
              </a:rPr>
              <a:t>)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graphicFrame>
        <p:nvGraphicFramePr>
          <p:cNvPr id="8" name="Chart 7">
            <a:extLst>
              <a:ext uri="{FF2B5EF4-FFF2-40B4-BE49-F238E27FC236}">
                <a16:creationId xmlns:lc="http://schemas.openxmlformats.org/drawingml/2006/lockedCanvas" xmlns="" xmlns:a16="http://schemas.microsoft.com/office/drawing/2014/main" xmlns:xdr="http://schemas.openxmlformats.org/drawingml/2006/spreadsheetDrawing" id="{00000000-0008-0000-0400-000004000000}"/>
              </a:ext>
            </a:extLst>
          </p:cNvPr>
          <p:cNvGraphicFramePr>
            <a:graphicFrameLocks/>
          </p:cNvGraphicFramePr>
          <p:nvPr>
            <p:extLst>
              <p:ext uri="{D42A27DB-BD31-4B8C-83A1-F6EECF244321}">
                <p14:modId xmlns:p14="http://schemas.microsoft.com/office/powerpoint/2010/main" val="2553400044"/>
              </p:ext>
            </p:extLst>
          </p:nvPr>
        </p:nvGraphicFramePr>
        <p:xfrm>
          <a:off x="144065" y="2149499"/>
          <a:ext cx="6134815" cy="338262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50748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4914" cy="706437"/>
          </a:xfrm>
        </p:spPr>
        <p:txBody>
          <a:bodyPr/>
          <a:lstStyle/>
          <a:p>
            <a:r>
              <a:rPr lang="en-CA" dirty="0" smtClean="0"/>
              <a:t>Health Links at a Glance – Q2 Update</a:t>
            </a:r>
            <a:endParaRPr lang="en-CA" dirty="0"/>
          </a:p>
        </p:txBody>
      </p:sp>
      <p:sp>
        <p:nvSpPr>
          <p:cNvPr id="4" name="Footer Placeholder 3"/>
          <p:cNvSpPr>
            <a:spLocks noGrp="1"/>
          </p:cNvSpPr>
          <p:nvPr>
            <p:ph type="ftr" sz="quarter" idx="10"/>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9" name="Rectangle 8"/>
          <p:cNvSpPr/>
          <p:nvPr/>
        </p:nvSpPr>
        <p:spPr>
          <a:xfrm>
            <a:off x="774917" y="5391035"/>
            <a:ext cx="7609667" cy="489365"/>
          </a:xfrm>
          <a:prstGeom prst="rect">
            <a:avLst/>
          </a:prstGeom>
        </p:spPr>
        <p:txBody>
          <a:bodyPr wrap="square">
            <a:spAutoFit/>
          </a:bodyPr>
          <a:lstStyle/>
          <a:p>
            <a:r>
              <a:rPr lang="en-CA" sz="1200" i="1" dirty="0" smtClean="0">
                <a:latin typeface="Calibri" panose="020F0502020204030204" pitchFamily="34" charset="0"/>
              </a:rPr>
              <a:t>*</a:t>
            </a:r>
            <a:r>
              <a:rPr lang="en-CA" sz="1200" i="1" dirty="0">
                <a:latin typeface="Calibri" panose="020F0502020204030204" pitchFamily="34" charset="0"/>
              </a:rPr>
              <a:t>Note: </a:t>
            </a:r>
            <a:r>
              <a:rPr lang="en-CA" sz="1200" i="1" dirty="0" smtClean="0">
                <a:latin typeface="Calibri" panose="020F0502020204030204" pitchFamily="34" charset="0"/>
              </a:rPr>
              <a:t>No </a:t>
            </a:r>
            <a:r>
              <a:rPr lang="en-CA" sz="1200" i="1" dirty="0">
                <a:latin typeface="Calibri" panose="020F0502020204030204" pitchFamily="34" charset="0"/>
              </a:rPr>
              <a:t>new Health Links started </a:t>
            </a:r>
            <a:r>
              <a:rPr lang="en-CA" sz="1200" i="1" dirty="0" smtClean="0">
                <a:latin typeface="Calibri" panose="020F0502020204030204" pitchFamily="34" charset="0"/>
              </a:rPr>
              <a:t>recruiting patients in </a:t>
            </a:r>
            <a:r>
              <a:rPr lang="en-CA" sz="1200" i="1" dirty="0">
                <a:latin typeface="Calibri" panose="020F0502020204030204" pitchFamily="34" charset="0"/>
              </a:rPr>
              <a:t>this quarter</a:t>
            </a:r>
            <a:endParaRPr lang="en-CA" sz="1200" dirty="0">
              <a:latin typeface="Calibri" panose="020F0502020204030204" pitchFamily="34" charset="0"/>
            </a:endParaRPr>
          </a:p>
          <a:p>
            <a:pPr>
              <a:lnSpc>
                <a:spcPct val="115000"/>
              </a:lnSpc>
              <a:spcAft>
                <a:spcPts val="0"/>
              </a:spcAft>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4181455286"/>
              </p:ext>
            </p:extLst>
          </p:nvPr>
        </p:nvGraphicFramePr>
        <p:xfrm>
          <a:off x="774917" y="1317354"/>
          <a:ext cx="7609667" cy="3905574"/>
        </p:xfrm>
        <a:graphic>
          <a:graphicData uri="http://schemas.openxmlformats.org/drawingml/2006/table">
            <a:tbl>
              <a:tblPr firstRow="1" firstCol="1" bandRow="1"/>
              <a:tblGrid>
                <a:gridCol w="1224364"/>
                <a:gridCol w="1973447"/>
                <a:gridCol w="2205928"/>
                <a:gridCol w="2205928"/>
              </a:tblGrid>
              <a:tr h="1164462">
                <a:tc>
                  <a:txBody>
                    <a:bodyPr/>
                    <a:lstStyle/>
                    <a:p>
                      <a:pPr marL="0" marR="0" algn="ctr">
                        <a:lnSpc>
                          <a:spcPct val="115000"/>
                        </a:lnSpc>
                        <a:spcBef>
                          <a:spcPts val="0"/>
                        </a:spcBef>
                        <a:spcAft>
                          <a:spcPts val="0"/>
                        </a:spcAft>
                      </a:pPr>
                      <a:r>
                        <a:rPr lang="en-CA" sz="1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1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HLs Actively Recruiting Patients</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1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Coordinated Care Plans (CCPs) Completed</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1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Patients Connected to a</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CA" sz="1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Primary Care Provider (PCP)</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1020246">
                <a:tc>
                  <a:txBody>
                    <a:bodyPr/>
                    <a:lstStyle/>
                    <a:p>
                      <a:pPr marL="0" marR="0" algn="ctr">
                        <a:lnSpc>
                          <a:spcPct val="115000"/>
                        </a:lnSpc>
                        <a:spcBef>
                          <a:spcPts val="0"/>
                        </a:spcBef>
                        <a:spcAft>
                          <a:spcPts val="0"/>
                        </a:spcAft>
                      </a:pPr>
                      <a:r>
                        <a:rPr lang="en-CA" sz="1500" b="1" dirty="0">
                          <a:effectLst/>
                          <a:latin typeface="Calibri" panose="020F0502020204030204" pitchFamily="34" charset="0"/>
                          <a:ea typeface="Calibri" panose="020F0502020204030204" pitchFamily="34" charset="0"/>
                          <a:cs typeface="Times New Roman" panose="02020603050405020304" pitchFamily="18" charset="0"/>
                        </a:rPr>
                        <a:t>2016-17 Q1</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smtClean="0">
                          <a:effectLst/>
                          <a:latin typeface="Calibri" panose="020F0502020204030204" pitchFamily="34" charset="0"/>
                          <a:ea typeface="Calibri" panose="020F0502020204030204" pitchFamily="34" charset="0"/>
                          <a:cs typeface="Times New Roman" panose="02020603050405020304" pitchFamily="18" charset="0"/>
                        </a:rPr>
                        <a:t>79</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a:effectLst/>
                          <a:latin typeface="Calibri" panose="020F0502020204030204" pitchFamily="34" charset="0"/>
                          <a:ea typeface="Calibri" panose="020F0502020204030204" pitchFamily="34" charset="0"/>
                          <a:cs typeface="Times New Roman" panose="02020603050405020304" pitchFamily="18" charset="0"/>
                        </a:rPr>
                        <a:t>3,782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a:effectLst/>
                          <a:latin typeface="Calibri" panose="020F0502020204030204" pitchFamily="34" charset="0"/>
                          <a:ea typeface="Calibri" panose="020F0502020204030204" pitchFamily="34" charset="0"/>
                          <a:cs typeface="Times New Roman" panose="02020603050405020304" pitchFamily="18" charset="0"/>
                        </a:rPr>
                        <a:t>3,668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0433">
                <a:tc>
                  <a:txBody>
                    <a:bodyPr/>
                    <a:lstStyle/>
                    <a:p>
                      <a:pPr marL="0" marR="0" algn="ctr">
                        <a:lnSpc>
                          <a:spcPct val="115000"/>
                        </a:lnSpc>
                        <a:spcBef>
                          <a:spcPts val="0"/>
                        </a:spcBef>
                        <a:spcAft>
                          <a:spcPts val="0"/>
                        </a:spcAft>
                      </a:pPr>
                      <a:r>
                        <a:rPr lang="en-CA" sz="1500" b="1">
                          <a:effectLst/>
                          <a:latin typeface="Calibri" panose="020F0502020204030204" pitchFamily="34" charset="0"/>
                          <a:ea typeface="Calibri" panose="020F0502020204030204" pitchFamily="34" charset="0"/>
                          <a:cs typeface="Times New Roman" panose="02020603050405020304" pitchFamily="18" charset="0"/>
                        </a:rPr>
                        <a:t>2016-17 Q2</a:t>
                      </a:r>
                      <a:endParaRPr lang="en-CA" sz="15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a:effectLst/>
                          <a:latin typeface="Calibri" panose="020F0502020204030204" pitchFamily="34" charset="0"/>
                          <a:ea typeface="Calibri" panose="020F0502020204030204" pitchFamily="34" charset="0"/>
                          <a:cs typeface="Times New Roman" panose="02020603050405020304" pitchFamily="18" charset="0"/>
                        </a:rPr>
                        <a:t>79</a:t>
                      </a:r>
                      <a:r>
                        <a:rPr lang="en-CA" sz="1500" dirty="0" smtClean="0">
                          <a:effectLst/>
                          <a:latin typeface="Calibri" panose="020F0502020204030204" pitchFamily="34" charset="0"/>
                          <a:ea typeface="Calibri" panose="020F0502020204030204" pitchFamily="34" charset="0"/>
                          <a:cs typeface="Times New Roman" panose="02020603050405020304" pitchFamily="18" charset="0"/>
                        </a:rPr>
                        <a:t>*</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a:effectLst/>
                          <a:latin typeface="Calibri" panose="020F0502020204030204" pitchFamily="34" charset="0"/>
                          <a:ea typeface="Calibri" panose="020F0502020204030204" pitchFamily="34" charset="0"/>
                          <a:cs typeface="Times New Roman" panose="02020603050405020304" pitchFamily="18" charset="0"/>
                        </a:rPr>
                        <a:t>3,670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a:effectLst/>
                          <a:latin typeface="Calibri" panose="020F0502020204030204" pitchFamily="34" charset="0"/>
                          <a:ea typeface="Calibri" panose="020F0502020204030204" pitchFamily="34" charset="0"/>
                          <a:cs typeface="Times New Roman" panose="02020603050405020304" pitchFamily="18" charset="0"/>
                        </a:rPr>
                        <a:t>3,787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0433">
                <a:tc>
                  <a:txBody>
                    <a:bodyPr/>
                    <a:lstStyle/>
                    <a:p>
                      <a:pPr marL="0" marR="0" algn="ctr">
                        <a:lnSpc>
                          <a:spcPct val="115000"/>
                        </a:lnSpc>
                        <a:spcBef>
                          <a:spcPts val="0"/>
                        </a:spcBef>
                        <a:spcAft>
                          <a:spcPts val="0"/>
                        </a:spcAft>
                      </a:pPr>
                      <a:r>
                        <a:rPr lang="en-CA" sz="1500" b="1">
                          <a:effectLst/>
                          <a:latin typeface="Calibri" panose="020F0502020204030204" pitchFamily="34" charset="0"/>
                          <a:ea typeface="Calibri" panose="020F0502020204030204" pitchFamily="34" charset="0"/>
                          <a:cs typeface="Times New Roman" panose="02020603050405020304" pitchFamily="18" charset="0"/>
                        </a:rPr>
                        <a:t>Cumulative Total to Date</a:t>
                      </a:r>
                      <a:endParaRPr lang="en-CA" sz="15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smtClean="0">
                          <a:effectLst/>
                          <a:latin typeface="Calibri" panose="020F0502020204030204" pitchFamily="34" charset="0"/>
                          <a:ea typeface="Calibri" panose="020F0502020204030204" pitchFamily="34" charset="0"/>
                          <a:cs typeface="Times New Roman" panose="02020603050405020304" pitchFamily="18" charset="0"/>
                        </a:rPr>
                        <a:t>79</a:t>
                      </a:r>
                      <a:r>
                        <a:rPr lang="en-CA" sz="150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t>
                      </a:r>
                      <a:endParaRPr lang="en-CA"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a:effectLst/>
                          <a:latin typeface="Calibri" panose="020F0502020204030204" pitchFamily="34" charset="0"/>
                          <a:ea typeface="Calibri" panose="020F0502020204030204" pitchFamily="34" charset="0"/>
                          <a:cs typeface="Times New Roman" panose="02020603050405020304" pitchFamily="18" charset="0"/>
                        </a:rPr>
                        <a:t>26,391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500" dirty="0">
                          <a:effectLst/>
                          <a:latin typeface="Calibri" panose="020F0502020204030204" pitchFamily="34" charset="0"/>
                          <a:ea typeface="Calibri" panose="020F0502020204030204" pitchFamily="34" charset="0"/>
                          <a:cs typeface="Times New Roman" panose="02020603050405020304" pitchFamily="18" charset="0"/>
                        </a:rPr>
                        <a:t>37,436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33643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Margaret’s Story</a:t>
            </a:r>
            <a:endParaRPr lang="en-CA" dirty="0"/>
          </a:p>
        </p:txBody>
      </p:sp>
      <p:sp>
        <p:nvSpPr>
          <p:cNvPr id="2" name="Content Placeholder 1"/>
          <p:cNvSpPr>
            <a:spLocks noGrp="1"/>
          </p:cNvSpPr>
          <p:nvPr>
            <p:ph idx="1"/>
          </p:nvPr>
        </p:nvSpPr>
        <p:spPr>
          <a:xfrm>
            <a:off x="539750" y="967611"/>
            <a:ext cx="8229600" cy="4322762"/>
          </a:xfrm>
        </p:spPr>
        <p:txBody>
          <a:bodyPr/>
          <a:lstStyle/>
          <a:p>
            <a:pPr marL="0" indent="0">
              <a:buNone/>
            </a:pPr>
            <a:r>
              <a:rPr lang="en-CA" b="1" dirty="0" smtClean="0">
                <a:solidFill>
                  <a:srgbClr val="00A0AF"/>
                </a:solidFill>
              </a:rPr>
              <a:t>About Margaret:</a:t>
            </a:r>
          </a:p>
          <a:p>
            <a:endParaRPr lang="en-CA" sz="800" dirty="0" smtClean="0">
              <a:latin typeface="Calibri" panose="020F0502020204030204" pitchFamily="34" charset="0"/>
            </a:endParaRPr>
          </a:p>
          <a:p>
            <a:r>
              <a:rPr lang="en-CA" sz="1600" dirty="0" smtClean="0"/>
              <a:t>Margaret was </a:t>
            </a:r>
            <a:r>
              <a:rPr lang="en-CA" sz="1600" dirty="0"/>
              <a:t>a 60 year </a:t>
            </a:r>
            <a:r>
              <a:rPr lang="en-CA" sz="1600" dirty="0" smtClean="0"/>
              <a:t>old woman with a </a:t>
            </a:r>
            <a:r>
              <a:rPr lang="en-CA" sz="1600" dirty="0"/>
              <a:t>complex health history that </a:t>
            </a:r>
            <a:r>
              <a:rPr lang="en-CA" sz="1600" dirty="0" smtClean="0"/>
              <a:t>included diabetes, mental </a:t>
            </a:r>
            <a:r>
              <a:rPr lang="en-CA" sz="1600" dirty="0"/>
              <a:t>health issues (bipolar, major depression with suicidal ideation, and borderline personality disorder), vision impairment, chronic back pain </a:t>
            </a:r>
            <a:r>
              <a:rPr lang="en-CA" sz="1600" dirty="0" smtClean="0"/>
              <a:t>from arthritis</a:t>
            </a:r>
            <a:r>
              <a:rPr lang="en-CA" sz="1600" dirty="0"/>
              <a:t>, an unresolved pressure </a:t>
            </a:r>
            <a:r>
              <a:rPr lang="en-CA" sz="1600" dirty="0" smtClean="0"/>
              <a:t>ulcer, </a:t>
            </a:r>
            <a:r>
              <a:rPr lang="en-CA" sz="1600" dirty="0"/>
              <a:t>and </a:t>
            </a:r>
            <a:r>
              <a:rPr lang="en-CA" sz="1600" dirty="0" smtClean="0"/>
              <a:t>hypertension</a:t>
            </a:r>
          </a:p>
          <a:p>
            <a:pPr lvl="1"/>
            <a:r>
              <a:rPr lang="en-CA" sz="1600" dirty="0" smtClean="0"/>
              <a:t>Some </a:t>
            </a:r>
            <a:r>
              <a:rPr lang="en-CA" sz="1600" dirty="0"/>
              <a:t>of her medications </a:t>
            </a:r>
            <a:r>
              <a:rPr lang="en-CA" sz="1600" dirty="0" smtClean="0"/>
              <a:t>resulted </a:t>
            </a:r>
            <a:r>
              <a:rPr lang="en-CA" sz="1600" dirty="0"/>
              <a:t>in unpleasant side effects, and </a:t>
            </a:r>
            <a:r>
              <a:rPr lang="en-CA" sz="1600" dirty="0" smtClean="0"/>
              <a:t>was therefore </a:t>
            </a:r>
            <a:r>
              <a:rPr lang="en-CA" sz="1600" dirty="0"/>
              <a:t>not compliant with her medication </a:t>
            </a:r>
            <a:r>
              <a:rPr lang="en-CA" sz="1600" dirty="0" smtClean="0"/>
              <a:t>regime</a:t>
            </a:r>
          </a:p>
          <a:p>
            <a:pPr lvl="1"/>
            <a:r>
              <a:rPr lang="en-CA" sz="1600" dirty="0" smtClean="0"/>
              <a:t>Margaret was also divorced and estranged from her daughter</a:t>
            </a:r>
          </a:p>
          <a:p>
            <a:r>
              <a:rPr lang="en-CA" sz="1600" dirty="0" smtClean="0"/>
              <a:t>In </a:t>
            </a:r>
            <a:r>
              <a:rPr lang="en-CA" sz="1600" dirty="0"/>
              <a:t>the summer of 2015, </a:t>
            </a:r>
            <a:r>
              <a:rPr lang="en-CA" sz="1600" dirty="0" smtClean="0"/>
              <a:t>Margaret’s right </a:t>
            </a:r>
            <a:r>
              <a:rPr lang="en-CA" sz="1600" dirty="0"/>
              <a:t>leg </a:t>
            </a:r>
            <a:r>
              <a:rPr lang="en-CA" sz="1600" dirty="0" smtClean="0"/>
              <a:t>was amputated </a:t>
            </a:r>
            <a:r>
              <a:rPr lang="en-CA" sz="1600" dirty="0"/>
              <a:t>due to diabetic </a:t>
            </a:r>
            <a:r>
              <a:rPr lang="en-CA" sz="1600" dirty="0" smtClean="0"/>
              <a:t>complications</a:t>
            </a:r>
            <a:endParaRPr lang="en-CA" sz="1600" dirty="0"/>
          </a:p>
          <a:p>
            <a:pPr lvl="1"/>
            <a:r>
              <a:rPr lang="en-CA" sz="1600" dirty="0"/>
              <a:t>Margaret was evicted from her apartment during her lengthy hospital stay post-amputation for non-payment of </a:t>
            </a:r>
            <a:r>
              <a:rPr lang="en-CA" sz="1600" dirty="0" smtClean="0"/>
              <a:t>rent</a:t>
            </a:r>
          </a:p>
          <a:p>
            <a:pPr lvl="1"/>
            <a:r>
              <a:rPr lang="en-CA" sz="1600" dirty="0" smtClean="0"/>
              <a:t>Her </a:t>
            </a:r>
            <a:r>
              <a:rPr lang="en-CA" sz="1600" dirty="0"/>
              <a:t>motorized wheelchair was disposed of during the eviction process, limiting her mobility, </a:t>
            </a:r>
            <a:r>
              <a:rPr lang="en-CA" sz="1600" dirty="0" smtClean="0"/>
              <a:t>and forcing her to rely on a </a:t>
            </a:r>
            <a:r>
              <a:rPr lang="en-CA" sz="1600" dirty="0"/>
              <a:t>walker and a broken </a:t>
            </a:r>
            <a:r>
              <a:rPr lang="en-CA" sz="1600" dirty="0" smtClean="0"/>
              <a:t>wheelchair</a:t>
            </a:r>
          </a:p>
          <a:p>
            <a:r>
              <a:rPr lang="en-CA" sz="1600" dirty="0" smtClean="0"/>
              <a:t>Following Margaret’s amputation, she </a:t>
            </a:r>
            <a:r>
              <a:rPr lang="en-CA" sz="1600" dirty="0"/>
              <a:t>was </a:t>
            </a:r>
            <a:r>
              <a:rPr lang="en-CA" sz="1600" dirty="0" smtClean="0"/>
              <a:t>homeless and socially isolated</a:t>
            </a:r>
          </a:p>
          <a:p>
            <a:r>
              <a:rPr lang="en-CA" sz="1600" dirty="0" smtClean="0"/>
              <a:t>Without </a:t>
            </a:r>
            <a:r>
              <a:rPr lang="en-CA" sz="1600" dirty="0"/>
              <a:t>a family physician or mental health supports, she received no treatment for the trauma and loss related to the </a:t>
            </a:r>
            <a:r>
              <a:rPr lang="en-CA" sz="1600" dirty="0" smtClean="0"/>
              <a:t>amputation</a:t>
            </a:r>
          </a:p>
        </p:txBody>
      </p:sp>
    </p:spTree>
    <p:extLst>
      <p:ext uri="{BB962C8B-B14F-4D97-AF65-F5344CB8AC3E}">
        <p14:creationId xmlns:p14="http://schemas.microsoft.com/office/powerpoint/2010/main" val="853656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Margaret’s Story</a:t>
            </a:r>
            <a:endParaRPr lang="en-CA" dirty="0"/>
          </a:p>
        </p:txBody>
      </p:sp>
      <p:sp>
        <p:nvSpPr>
          <p:cNvPr id="2" name="Content Placeholder 1"/>
          <p:cNvSpPr>
            <a:spLocks noGrp="1"/>
          </p:cNvSpPr>
          <p:nvPr>
            <p:ph idx="1"/>
          </p:nvPr>
        </p:nvSpPr>
        <p:spPr>
          <a:xfrm>
            <a:off x="539750" y="904981"/>
            <a:ext cx="8229600" cy="4322762"/>
          </a:xfrm>
        </p:spPr>
        <p:txBody>
          <a:bodyPr/>
          <a:lstStyle/>
          <a:p>
            <a:pPr marL="0" indent="0">
              <a:buNone/>
            </a:pPr>
            <a:r>
              <a:rPr lang="en-CA" b="1" dirty="0" smtClean="0">
                <a:solidFill>
                  <a:srgbClr val="00A0AF"/>
                </a:solidFill>
              </a:rPr>
              <a:t>Health Links Supports:</a:t>
            </a:r>
          </a:p>
          <a:p>
            <a:endParaRPr lang="en-CA" sz="800" dirty="0" smtClean="0"/>
          </a:p>
          <a:p>
            <a:r>
              <a:rPr lang="en-CA" sz="1550" dirty="0" smtClean="0"/>
              <a:t>After at least 7 hospital admissions within the year, Margaret </a:t>
            </a:r>
            <a:r>
              <a:rPr lang="en-CA" sz="1550" dirty="0"/>
              <a:t>was identified as a Health Links patient </a:t>
            </a:r>
            <a:r>
              <a:rPr lang="en-CA" sz="1550" dirty="0" smtClean="0"/>
              <a:t>in July 2016, and </a:t>
            </a:r>
            <a:r>
              <a:rPr lang="en-CA" sz="1550" dirty="0"/>
              <a:t>was quickly provided with services from the Central Community Care Access Centre (CCAC</a:t>
            </a:r>
            <a:r>
              <a:rPr lang="en-CA" sz="1550" dirty="0" smtClean="0"/>
              <a:t>)</a:t>
            </a:r>
          </a:p>
          <a:p>
            <a:r>
              <a:rPr lang="en-CA" sz="1550" dirty="0" smtClean="0"/>
              <a:t>All </a:t>
            </a:r>
            <a:r>
              <a:rPr lang="en-CA" sz="1550" dirty="0"/>
              <a:t>partners (LOFT, CCAC, Canadian Mental Health Association, Salvation Army, and the patient) met immediately for an initial case conference and care goals were identified with a </a:t>
            </a:r>
            <a:r>
              <a:rPr lang="en-CA" sz="1550" dirty="0" smtClean="0"/>
              <a:t>Coordinated Care Plan</a:t>
            </a:r>
          </a:p>
          <a:p>
            <a:pPr lvl="1"/>
            <a:r>
              <a:rPr lang="en-CA" sz="1550" dirty="0" smtClean="0"/>
              <a:t>Margaret’s </a:t>
            </a:r>
            <a:r>
              <a:rPr lang="en-CA" sz="1550" dirty="0"/>
              <a:t>goals included stable housing, medical care, follow-up regarding a prosthetic leg, mental health supports, socialization, and intensive case </a:t>
            </a:r>
            <a:r>
              <a:rPr lang="en-CA" sz="1550" dirty="0" smtClean="0"/>
              <a:t>management</a:t>
            </a:r>
            <a:endParaRPr lang="en-CA" sz="1550" dirty="0"/>
          </a:p>
          <a:p>
            <a:r>
              <a:rPr lang="en-CA" sz="1550" dirty="0"/>
              <a:t>Margaret was referred to LOFT Behavioural Support Services by shelter </a:t>
            </a:r>
            <a:r>
              <a:rPr lang="en-CA" sz="1550" dirty="0" smtClean="0"/>
              <a:t>staff</a:t>
            </a:r>
          </a:p>
          <a:p>
            <a:pPr lvl="1"/>
            <a:r>
              <a:rPr lang="en-CA" sz="1550" dirty="0"/>
              <a:t>LOFT worked with Margaret and the CCAC to ensure </a:t>
            </a:r>
            <a:r>
              <a:rPr lang="en-CA" sz="1550" dirty="0" smtClean="0"/>
              <a:t>the </a:t>
            </a:r>
            <a:r>
              <a:rPr lang="en-CA" sz="1550" dirty="0"/>
              <a:t>appropriate personal care supports were in place in the </a:t>
            </a:r>
            <a:r>
              <a:rPr lang="en-CA" sz="1550" dirty="0" smtClean="0"/>
              <a:t>shelter</a:t>
            </a:r>
          </a:p>
          <a:p>
            <a:pPr lvl="1"/>
            <a:r>
              <a:rPr lang="en-CA" sz="1550" dirty="0" smtClean="0"/>
              <a:t>LOFT coordinated </a:t>
            </a:r>
            <a:r>
              <a:rPr lang="en-CA" sz="1550" dirty="0"/>
              <a:t>housing for Margaret, first in a LOFT respite unit, and then to more stable and permanent housing in </a:t>
            </a:r>
            <a:r>
              <a:rPr lang="en-CA" sz="1550" dirty="0" smtClean="0"/>
              <a:t>Toronto</a:t>
            </a:r>
            <a:endParaRPr lang="en-CA" sz="1550" dirty="0"/>
          </a:p>
          <a:p>
            <a:r>
              <a:rPr lang="en-CA" sz="1550" dirty="0"/>
              <a:t>Margaret’s situation was reviewed at Health Links Rounds with support and recommendations from other community agencies. A York Region Outreach Worker was able to successfully advocate to have York Region cover costs for a new manual wheelchair so Margaret could be independently </a:t>
            </a:r>
            <a:r>
              <a:rPr lang="en-CA" sz="1550" dirty="0" smtClean="0"/>
              <a:t>mobile</a:t>
            </a:r>
          </a:p>
          <a:p>
            <a:pPr marL="0" indent="0">
              <a:buNone/>
            </a:pPr>
            <a:endParaRPr lang="en-CA" sz="1400" b="1" dirty="0" smtClean="0"/>
          </a:p>
        </p:txBody>
      </p:sp>
    </p:spTree>
    <p:extLst>
      <p:ext uri="{BB962C8B-B14F-4D97-AF65-F5344CB8AC3E}">
        <p14:creationId xmlns:p14="http://schemas.microsoft.com/office/powerpoint/2010/main" val="11954283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Margaret’s Story</a:t>
            </a:r>
            <a:endParaRPr lang="en-CA" dirty="0"/>
          </a:p>
        </p:txBody>
      </p:sp>
      <p:sp>
        <p:nvSpPr>
          <p:cNvPr id="2" name="Content Placeholder 1"/>
          <p:cNvSpPr>
            <a:spLocks noGrp="1"/>
          </p:cNvSpPr>
          <p:nvPr>
            <p:ph idx="1"/>
          </p:nvPr>
        </p:nvSpPr>
        <p:spPr>
          <a:xfrm>
            <a:off x="539750" y="967611"/>
            <a:ext cx="8229600" cy="4322762"/>
          </a:xfrm>
        </p:spPr>
        <p:txBody>
          <a:bodyPr/>
          <a:lstStyle/>
          <a:p>
            <a:pPr marL="0" indent="0">
              <a:buNone/>
            </a:pPr>
            <a:r>
              <a:rPr lang="en-CA" b="1" dirty="0" smtClean="0">
                <a:solidFill>
                  <a:srgbClr val="00A0AF"/>
                </a:solidFill>
              </a:rPr>
              <a:t>Margaret Today:</a:t>
            </a:r>
          </a:p>
          <a:p>
            <a:endParaRPr lang="en-CA" sz="800" dirty="0" smtClean="0"/>
          </a:p>
          <a:p>
            <a:r>
              <a:rPr lang="en-CA" sz="1600" dirty="0"/>
              <a:t>Margaret’s complex needs were effectively addressed through coordinated, efficient, and effective care</a:t>
            </a:r>
          </a:p>
          <a:p>
            <a:r>
              <a:rPr lang="en-CA" sz="1600" dirty="0" smtClean="0"/>
              <a:t>Margaret is </a:t>
            </a:r>
            <a:r>
              <a:rPr lang="en-CA" sz="1600" dirty="0"/>
              <a:t>now receiving an appropriate level of support in her home and community</a:t>
            </a:r>
            <a:r>
              <a:rPr lang="en-CA" sz="1600" dirty="0" smtClean="0"/>
              <a:t>. She </a:t>
            </a:r>
            <a:r>
              <a:rPr lang="en-CA" sz="1600" dirty="0"/>
              <a:t>has medical and mental health supports in place, is engaged in her own health care, and is becoming a part of her community once </a:t>
            </a:r>
            <a:r>
              <a:rPr lang="en-CA" sz="1600" dirty="0" smtClean="0"/>
              <a:t>again</a:t>
            </a:r>
          </a:p>
          <a:p>
            <a:r>
              <a:rPr lang="en-CA" sz="1600" dirty="0"/>
              <a:t>Margaret is </a:t>
            </a:r>
            <a:r>
              <a:rPr lang="en-CA" sz="1600" dirty="0" smtClean="0"/>
              <a:t>now also financially supported by the </a:t>
            </a:r>
            <a:r>
              <a:rPr lang="en-CA" sz="1600" dirty="0"/>
              <a:t>Ontario Disability Support Program </a:t>
            </a:r>
            <a:endParaRPr lang="en-CA" sz="1600" dirty="0" smtClean="0"/>
          </a:p>
          <a:p>
            <a:r>
              <a:rPr lang="en-CA" sz="1600" dirty="0" smtClean="0"/>
              <a:t>She has </a:t>
            </a:r>
            <a:r>
              <a:rPr lang="en-CA" sz="1600" dirty="0"/>
              <a:t>been able to begin to repair the relationship with her daughter, and has been reunited with her pet dog in her </a:t>
            </a:r>
            <a:r>
              <a:rPr lang="en-CA" sz="1600" dirty="0" smtClean="0"/>
              <a:t>apartment</a:t>
            </a:r>
            <a:endParaRPr lang="en-CA" sz="1600" dirty="0"/>
          </a:p>
          <a:p>
            <a:r>
              <a:rPr lang="en-CA" sz="1600" dirty="0" smtClean="0"/>
              <a:t>Now </a:t>
            </a:r>
            <a:r>
              <a:rPr lang="en-CA" sz="1600" dirty="0"/>
              <a:t>with secure housing and the proper supports, she </a:t>
            </a:r>
            <a:r>
              <a:rPr lang="en-CA" sz="1600" dirty="0" smtClean="0"/>
              <a:t>says she feels that her life has purpose</a:t>
            </a:r>
          </a:p>
          <a:p>
            <a:r>
              <a:rPr lang="en-CA" sz="1600" dirty="0" smtClean="0"/>
              <a:t>While </a:t>
            </a:r>
            <a:r>
              <a:rPr lang="en-CA" sz="1600" dirty="0"/>
              <a:t>Margaret continues to struggle with the numerous losses she has experienced over the past year, she has not had any emergency department visits and has not been readmitted to any hospital since </a:t>
            </a:r>
            <a:r>
              <a:rPr lang="en-CA" sz="1600" dirty="0" smtClean="0"/>
              <a:t>she became a Health Links patient</a:t>
            </a:r>
            <a:endParaRPr lang="en-CA" sz="1600" dirty="0"/>
          </a:p>
          <a:p>
            <a:endParaRPr lang="en-CA" sz="1600" dirty="0" smtClean="0"/>
          </a:p>
          <a:p>
            <a:pPr marL="0" indent="0">
              <a:buNone/>
            </a:pPr>
            <a:endParaRPr lang="en-CA" sz="1400" b="1" dirty="0" smtClean="0"/>
          </a:p>
        </p:txBody>
      </p:sp>
    </p:spTree>
    <p:extLst>
      <p:ext uri="{BB962C8B-B14F-4D97-AF65-F5344CB8AC3E}">
        <p14:creationId xmlns:p14="http://schemas.microsoft.com/office/powerpoint/2010/main" val="14351612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Impact of Health Links – </a:t>
            </a:r>
            <a:r>
              <a:rPr lang="en-CA" dirty="0" smtClean="0"/>
              <a:t>Q2 </a:t>
            </a:r>
            <a:r>
              <a:rPr lang="en-CA" dirty="0"/>
              <a:t>Update</a:t>
            </a:r>
          </a:p>
        </p:txBody>
      </p:sp>
      <p:sp>
        <p:nvSpPr>
          <p:cNvPr id="15" name="Text Placeholder 14"/>
          <p:cNvSpPr>
            <a:spLocks noGrp="1"/>
          </p:cNvSpPr>
          <p:nvPr>
            <p:ph type="body" idx="1"/>
          </p:nvPr>
        </p:nvSpPr>
        <p:spPr>
          <a:xfrm>
            <a:off x="169632" y="1389281"/>
            <a:ext cx="4297479" cy="402060"/>
          </a:xfrm>
          <a:solidFill>
            <a:srgbClr val="00788A"/>
          </a:solidFill>
        </p:spPr>
        <p:txBody>
          <a:bodyPr/>
          <a:lstStyle/>
          <a:p>
            <a:pPr algn="ctr"/>
            <a:r>
              <a:rPr lang="en-CA" sz="1600" dirty="0">
                <a:solidFill>
                  <a:schemeClr val="bg1"/>
                </a:solidFill>
              </a:rPr>
              <a:t>Coordinated Care Plans</a:t>
            </a:r>
          </a:p>
        </p:txBody>
      </p:sp>
      <p:sp>
        <p:nvSpPr>
          <p:cNvPr id="16" name="Content Placeholder 15"/>
          <p:cNvSpPr>
            <a:spLocks noGrp="1"/>
          </p:cNvSpPr>
          <p:nvPr>
            <p:ph sz="half" idx="2"/>
          </p:nvPr>
        </p:nvSpPr>
        <p:spPr>
          <a:xfrm>
            <a:off x="169633" y="4863690"/>
            <a:ext cx="4297478" cy="711732"/>
          </a:xfrm>
        </p:spPr>
        <p:txBody>
          <a:bodyPr/>
          <a:lstStyle/>
          <a:p>
            <a:pPr marL="0" indent="0">
              <a:buNone/>
            </a:pPr>
            <a:r>
              <a:rPr lang="en-CA" sz="1600" b="1" dirty="0" smtClean="0">
                <a:solidFill>
                  <a:srgbClr val="0C6577"/>
                </a:solidFill>
              </a:rPr>
              <a:t>26,391 </a:t>
            </a:r>
            <a:r>
              <a:rPr lang="en-CA" sz="1600" dirty="0" smtClean="0"/>
              <a:t>complex </a:t>
            </a:r>
            <a:r>
              <a:rPr lang="en-CA" sz="1600" dirty="0"/>
              <a:t>patients have been provided with coordinated care plans through Health </a:t>
            </a:r>
            <a:r>
              <a:rPr lang="en-CA" sz="1600" dirty="0" smtClean="0"/>
              <a:t>Links</a:t>
            </a:r>
            <a:endParaRPr lang="en-CA" sz="1600" dirty="0"/>
          </a:p>
        </p:txBody>
      </p:sp>
      <p:sp>
        <p:nvSpPr>
          <p:cNvPr id="17" name="Text Placeholder 16"/>
          <p:cNvSpPr>
            <a:spLocks noGrp="1"/>
          </p:cNvSpPr>
          <p:nvPr>
            <p:ph type="body" sz="quarter" idx="3"/>
          </p:nvPr>
        </p:nvSpPr>
        <p:spPr>
          <a:xfrm>
            <a:off x="4572000" y="1389281"/>
            <a:ext cx="4297479" cy="402059"/>
          </a:xfrm>
          <a:solidFill>
            <a:srgbClr val="00788A"/>
          </a:solidFill>
        </p:spPr>
        <p:txBody>
          <a:bodyPr/>
          <a:lstStyle/>
          <a:p>
            <a:pPr algn="ctr"/>
            <a:r>
              <a:rPr lang="en-CA" sz="1600" dirty="0">
                <a:solidFill>
                  <a:schemeClr val="bg1"/>
                </a:solidFill>
              </a:rPr>
              <a:t>Access to Primary Care</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19" name="Content Placeholder 15"/>
          <p:cNvSpPr>
            <a:spLocks noGrp="1"/>
          </p:cNvSpPr>
          <p:nvPr>
            <p:ph sz="half" idx="2"/>
          </p:nvPr>
        </p:nvSpPr>
        <p:spPr>
          <a:xfrm>
            <a:off x="4572000" y="4863690"/>
            <a:ext cx="4268789" cy="798821"/>
          </a:xfrm>
        </p:spPr>
        <p:txBody>
          <a:bodyPr/>
          <a:lstStyle/>
          <a:p>
            <a:pPr marL="0" indent="0">
              <a:buNone/>
            </a:pPr>
            <a:r>
              <a:rPr lang="en-CA" sz="1600" b="1" dirty="0" smtClean="0">
                <a:solidFill>
                  <a:srgbClr val="0C6577"/>
                </a:solidFill>
              </a:rPr>
              <a:t>37,436</a:t>
            </a:r>
            <a:r>
              <a:rPr lang="en-CA" sz="1600" dirty="0" smtClean="0"/>
              <a:t> </a:t>
            </a:r>
            <a:r>
              <a:rPr lang="en-CA" sz="1600" dirty="0"/>
              <a:t>Health Links patients have been connected to regular and timely access to Primary Care</a:t>
            </a:r>
          </a:p>
        </p:txBody>
      </p:sp>
      <p:sp>
        <p:nvSpPr>
          <p:cNvPr id="11" name="Rectangle 3"/>
          <p:cNvSpPr>
            <a:spLocks noChangeArrowheads="1"/>
          </p:cNvSpPr>
          <p:nvPr/>
        </p:nvSpPr>
        <p:spPr bwMode="auto">
          <a:xfrm>
            <a:off x="457200" y="6029990"/>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pic>
        <p:nvPicPr>
          <p:cNvPr id="13" name="Picture 12"/>
          <p:cNvPicPr/>
          <p:nvPr/>
        </p:nvPicPr>
        <p:blipFill>
          <a:blip r:embed="rId3"/>
          <a:stretch>
            <a:fillRect/>
          </a:stretch>
        </p:blipFill>
        <p:spPr>
          <a:xfrm>
            <a:off x="457200" y="2195958"/>
            <a:ext cx="3561346" cy="2541595"/>
          </a:xfrm>
          <a:prstGeom prst="rect">
            <a:avLst/>
          </a:prstGeom>
        </p:spPr>
      </p:pic>
      <p:pic>
        <p:nvPicPr>
          <p:cNvPr id="14" name="Picture 13"/>
          <p:cNvPicPr/>
          <p:nvPr/>
        </p:nvPicPr>
        <p:blipFill>
          <a:blip r:embed="rId4"/>
          <a:stretch>
            <a:fillRect/>
          </a:stretch>
        </p:blipFill>
        <p:spPr>
          <a:xfrm>
            <a:off x="4740442" y="2322095"/>
            <a:ext cx="3549316" cy="2289321"/>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20831</TotalTime>
  <Words>1473</Words>
  <Application>Microsoft Office PowerPoint</Application>
  <PresentationFormat>On-screen Show (4:3)</PresentationFormat>
  <Paragraphs>346</Paragraphs>
  <Slides>11</Slides>
  <Notes>9</Notes>
  <HiddenSlides>0</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11</vt:i4>
      </vt:variant>
    </vt:vector>
  </HeadingPairs>
  <TitlesOfParts>
    <vt:vector size="26" baseType="lpstr">
      <vt:lpstr>MS PGothic</vt:lpstr>
      <vt:lpstr>MS PGothic</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Health Links:  Improving integrated care for patients with multiple conditions  and complex needs</vt:lpstr>
      <vt:lpstr>Supporting the Advanced Health Links Model</vt:lpstr>
      <vt:lpstr>Getting Started—Q2 Update</vt:lpstr>
      <vt:lpstr>Health Links at a Glance – Q2 Update</vt:lpstr>
      <vt:lpstr>Margaret’s Story</vt:lpstr>
      <vt:lpstr>Margaret’s Story</vt:lpstr>
      <vt:lpstr>Margaret’s Story</vt:lpstr>
      <vt:lpstr>Impact of Health Links – Q2 Update</vt:lpstr>
      <vt:lpstr>Quarterly and Cumulative Data </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Kinder, Kim</cp:lastModifiedBy>
  <cp:revision>480</cp:revision>
  <cp:lastPrinted>2016-03-02T15:33:21Z</cp:lastPrinted>
  <dcterms:created xsi:type="dcterms:W3CDTF">2008-02-01T20:05:28Z</dcterms:created>
  <dcterms:modified xsi:type="dcterms:W3CDTF">2016-12-15T17:56:34Z</dcterms:modified>
</cp:coreProperties>
</file>