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4.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5.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6.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7.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8.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9.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4">
  <p:sldMasterIdLst>
    <p:sldMasterId id="2147483662" r:id="rId1"/>
    <p:sldMasterId id="2147483674" r:id="rId2"/>
    <p:sldMasterId id="2147483676" r:id="rId3"/>
    <p:sldMasterId id="2147483688" r:id="rId4"/>
    <p:sldMasterId id="2147483701" r:id="rId5"/>
    <p:sldMasterId id="2147483703" r:id="rId6"/>
  </p:sldMasterIdLst>
  <p:notesMasterIdLst>
    <p:notesMasterId r:id="rId17"/>
  </p:notesMasterIdLst>
  <p:handoutMasterIdLst>
    <p:handoutMasterId r:id="rId18"/>
  </p:handoutMasterIdLst>
  <p:sldIdLst>
    <p:sldId id="293" r:id="rId7"/>
    <p:sldId id="370" r:id="rId8"/>
    <p:sldId id="395" r:id="rId9"/>
    <p:sldId id="427" r:id="rId10"/>
    <p:sldId id="431" r:id="rId11"/>
    <p:sldId id="432" r:id="rId12"/>
    <p:sldId id="428" r:id="rId13"/>
    <p:sldId id="430" r:id="rId14"/>
    <p:sldId id="429" r:id="rId15"/>
    <p:sldId id="327" r:id="rId16"/>
  </p:sldIdLst>
  <p:sldSz cx="9144000" cy="6858000" type="screen4x3"/>
  <p:notesSz cx="7023100" cy="9309100"/>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8A"/>
    <a:srgbClr val="FFFFFF"/>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42" autoAdjust="0"/>
    <p:restoredTop sz="81132" autoAdjust="0"/>
  </p:normalViewPr>
  <p:slideViewPr>
    <p:cSldViewPr snapToGrid="0">
      <p:cViewPr varScale="1">
        <p:scale>
          <a:sx n="71" d="100"/>
          <a:sy n="71" d="100"/>
        </p:scale>
        <p:origin x="160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p:scale>
          <a:sx n="120" d="100"/>
          <a:sy n="120" d="100"/>
        </p:scale>
        <p:origin x="-1542" y="279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vl1pPr>
          </a:lstStyle>
          <a:p>
            <a:fld id="{52444EE9-2304-4898-A0BF-2E90E42F18A3}" type="datetimeFigureOut">
              <a:rPr lang="en-US"/>
              <a:pPr/>
              <a:t>3/16/2016</a:t>
            </a:fld>
            <a:endParaRPr lang="en-CA" dirty="0"/>
          </a:p>
        </p:txBody>
      </p:sp>
      <p:sp>
        <p:nvSpPr>
          <p:cNvPr id="31748" name="Rectangle 4"/>
          <p:cNvSpPr>
            <a:spLocks noGrp="1" noChangeArrowheads="1"/>
          </p:cNvSpPr>
          <p:nvPr>
            <p:ph type="ftr" sz="quarter" idx="2"/>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vl1pPr>
          </a:lstStyle>
          <a:p>
            <a:r>
              <a:rPr lang="fr-CA" dirty="0" smtClean="0"/>
              <a:t>Direction de la qualité des services de santé </a:t>
            </a:r>
            <a:endParaRPr lang="en-CA" dirty="0"/>
          </a:p>
        </p:txBody>
      </p:sp>
      <p:sp>
        <p:nvSpPr>
          <p:cNvPr id="31749" name="Rectangle 5"/>
          <p:cNvSpPr>
            <a:spLocks noGrp="1" noChangeArrowheads="1"/>
          </p:cNvSpPr>
          <p:nvPr>
            <p:ph type="sldNum" sz="quarter" idx="3"/>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fld id="{9FDFB1DB-EC80-4B82-8037-DA16220AD93E}" type="slidenum">
              <a:rPr lang="en-CA"/>
              <a:pPr/>
              <a:t>‹#›</a:t>
            </a:fld>
            <a:endParaRPr lang="en-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8132"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eaLnBrk="0" hangingPunct="0">
              <a:defRPr sz="1200"/>
            </a:lvl1pPr>
          </a:lstStyle>
          <a:p>
            <a:fld id="{90D638B2-FDBA-48C9-B140-15EFFBF799B3}" type="datetimeFigureOut">
              <a:rPr lang="en-CA"/>
              <a:pPr/>
              <a:t>16/03/2016</a:t>
            </a:fld>
            <a:endParaRPr lang="en-CA"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310" y="4421823"/>
            <a:ext cx="5618480"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CA" noProof="0" dirty="0" smtClean="0"/>
              <a:t>Click to edit Master text styles</a:t>
            </a:r>
          </a:p>
          <a:p>
            <a:pPr lvl="1"/>
            <a:r>
              <a:rPr lang="en-CA" noProof="0" dirty="0" smtClean="0"/>
              <a:t>Second level</a:t>
            </a:r>
          </a:p>
          <a:p>
            <a:pPr lvl="2"/>
            <a:r>
              <a:rPr lang="en-CA" noProof="0" dirty="0" smtClean="0"/>
              <a:t>Third level</a:t>
            </a:r>
          </a:p>
          <a:p>
            <a:pPr lvl="3"/>
            <a:r>
              <a:rPr lang="en-CA" noProof="0" dirty="0" smtClean="0"/>
              <a:t>Fourth level</a:t>
            </a:r>
          </a:p>
          <a:p>
            <a:pPr lvl="4"/>
            <a:r>
              <a:rPr lang="en-CA" noProof="0" dirty="0" smtClean="0"/>
              <a:t>Fifth level</a:t>
            </a:r>
          </a:p>
        </p:txBody>
      </p:sp>
      <p:sp>
        <p:nvSpPr>
          <p:cNvPr id="5126" name="Rectangle 6"/>
          <p:cNvSpPr>
            <a:spLocks noGrp="1" noChangeArrowheads="1"/>
          </p:cNvSpPr>
          <p:nvPr>
            <p:ph type="ftr" sz="quarter" idx="4"/>
          </p:nvPr>
        </p:nvSpPr>
        <p:spPr bwMode="auto">
          <a:xfrm>
            <a:off x="0"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eaLnBrk="0" hangingPunct="0">
              <a:defRPr sz="1200"/>
            </a:lvl1pPr>
          </a:lstStyle>
          <a:p>
            <a:r>
              <a:rPr lang="fr-CA" dirty="0" smtClean="0"/>
              <a:t>Direction de la qualité des services de santé </a:t>
            </a:r>
            <a:endParaRPr lang="en-CA" dirty="0"/>
          </a:p>
        </p:txBody>
      </p:sp>
      <p:sp>
        <p:nvSpPr>
          <p:cNvPr id="5127" name="Rectangle 7"/>
          <p:cNvSpPr>
            <a:spLocks noGrp="1" noChangeArrowheads="1"/>
          </p:cNvSpPr>
          <p:nvPr>
            <p:ph type="sldNum" sz="quarter" idx="5"/>
          </p:nvPr>
        </p:nvSpPr>
        <p:spPr bwMode="auto">
          <a:xfrm>
            <a:off x="3978132"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en-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smtClean="0"/>
              <a:t>Direction de la qualité des services de santé </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smtClean="0"/>
              <a:t>Direction de la qualité des services de santé </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en-CA" dirty="0"/>
          </a:p>
        </p:txBody>
      </p:sp>
    </p:spTree>
    <p:extLst>
      <p:ext uri="{BB962C8B-B14F-4D97-AF65-F5344CB8AC3E}">
        <p14:creationId xmlns:p14="http://schemas.microsoft.com/office/powerpoint/2010/main" val="4179020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Date Placeholder 3"/>
          <p:cNvSpPr>
            <a:spLocks noGrp="1"/>
          </p:cNvSpPr>
          <p:nvPr>
            <p:ph type="dt" idx="10"/>
          </p:nvPr>
        </p:nvSpPr>
        <p:spPr/>
        <p:txBody>
          <a:bodyPr/>
          <a:lstStyle/>
          <a:p>
            <a:fld id="{0D2BEA16-0B24-4611-8F32-2A4CBFCEDC07}"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smtClean="0"/>
              <a:t>Direction de la qualité des services de santé </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2</a:t>
            </a:fld>
            <a:endParaRPr lang="en-CA" dirty="0"/>
          </a:p>
        </p:txBody>
      </p:sp>
    </p:spTree>
    <p:extLst>
      <p:ext uri="{BB962C8B-B14F-4D97-AF65-F5344CB8AC3E}">
        <p14:creationId xmlns:p14="http://schemas.microsoft.com/office/powerpoint/2010/main" val="204407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Date Placeholder 3"/>
          <p:cNvSpPr>
            <a:spLocks noGrp="1"/>
          </p:cNvSpPr>
          <p:nvPr>
            <p:ph type="dt" idx="10"/>
          </p:nvPr>
        </p:nvSpPr>
        <p:spPr/>
        <p:txBody>
          <a:bodyPr/>
          <a:lstStyle/>
          <a:p>
            <a:fld id="{47F086CD-E144-4A28-917E-28E933D9E8AE}"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smtClean="0"/>
              <a:t>Direction de la qualité des services de santé </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3</a:t>
            </a:fld>
            <a:endParaRPr lang="en-CA" dirty="0"/>
          </a:p>
        </p:txBody>
      </p:sp>
    </p:spTree>
    <p:extLst>
      <p:ext uri="{BB962C8B-B14F-4D97-AF65-F5344CB8AC3E}">
        <p14:creationId xmlns:p14="http://schemas.microsoft.com/office/powerpoint/2010/main" val="2578860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Date Placeholder 3"/>
          <p:cNvSpPr>
            <a:spLocks noGrp="1"/>
          </p:cNvSpPr>
          <p:nvPr>
            <p:ph type="dt" idx="10"/>
          </p:nvPr>
        </p:nvSpPr>
        <p:spPr/>
        <p:txBody>
          <a:bodyPr/>
          <a:lstStyle/>
          <a:p>
            <a:fld id="{095BDED1-D91D-4A10-B638-8AD75A44BB41}"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smtClean="0"/>
              <a:t>Direction de la qualité des services de santé </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4</a:t>
            </a:fld>
            <a:endParaRPr lang="en-CA" dirty="0"/>
          </a:p>
        </p:txBody>
      </p:sp>
    </p:spTree>
    <p:extLst>
      <p:ext uri="{BB962C8B-B14F-4D97-AF65-F5344CB8AC3E}">
        <p14:creationId xmlns:p14="http://schemas.microsoft.com/office/powerpoint/2010/main" val="217027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Date Placeholder 3"/>
          <p:cNvSpPr>
            <a:spLocks noGrp="1"/>
          </p:cNvSpPr>
          <p:nvPr>
            <p:ph type="dt" idx="10"/>
          </p:nvPr>
        </p:nvSpPr>
        <p:spPr/>
        <p:txBody>
          <a:bodyPr/>
          <a:lstStyle/>
          <a:p>
            <a:fld id="{8963F367-A0AD-4297-8A73-4EE574592994}"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smtClean="0"/>
              <a:t>Direction de la qualité des services de santé </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5</a:t>
            </a:fld>
            <a:endParaRPr lang="en-CA" dirty="0"/>
          </a:p>
        </p:txBody>
      </p:sp>
    </p:spTree>
    <p:extLst>
      <p:ext uri="{BB962C8B-B14F-4D97-AF65-F5344CB8AC3E}">
        <p14:creationId xmlns:p14="http://schemas.microsoft.com/office/powerpoint/2010/main" val="2314493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Date Placeholder 3"/>
          <p:cNvSpPr>
            <a:spLocks noGrp="1"/>
          </p:cNvSpPr>
          <p:nvPr>
            <p:ph type="dt" idx="10"/>
          </p:nvPr>
        </p:nvSpPr>
        <p:spPr/>
        <p:txBody>
          <a:bodyPr/>
          <a:lstStyle/>
          <a:p>
            <a:fld id="{EE1E5D48-CE5E-45A8-8871-3C93E255C10F}"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smtClean="0"/>
              <a:t>Direction de la qualité des services de santé </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6</a:t>
            </a:fld>
            <a:endParaRPr lang="en-CA" dirty="0"/>
          </a:p>
        </p:txBody>
      </p:sp>
    </p:spTree>
    <p:extLst>
      <p:ext uri="{BB962C8B-B14F-4D97-AF65-F5344CB8AC3E}">
        <p14:creationId xmlns:p14="http://schemas.microsoft.com/office/powerpoint/2010/main" val="1535192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70937" y="4356341"/>
            <a:ext cx="6176512" cy="4254578"/>
          </a:xfrm>
        </p:spPr>
        <p:txBody>
          <a:bodyPr/>
          <a:lstStyle/>
          <a:p>
            <a:pPr marL="171450" indent="-171450">
              <a:buFont typeface="Arial" panose="020B0604020202020204" pitchFamily="34" charset="0"/>
              <a:buChar char="•"/>
            </a:pPr>
            <a:r>
              <a:rPr lang="fr-CA" sz="1150" i="1" dirty="0" smtClean="0"/>
              <a:t>«</a:t>
            </a:r>
            <a:r>
              <a:rPr lang="fr-CA" sz="1150" i="1" dirty="0"/>
              <a:t> Les maillons santé favoriseront une meilleure collaboration et coordination entre les différents fournisseurs de soins de santé du patient et l’élaboration de plans de soins personnalisés. Cela permettra d’améliorer les transitions au sein du système et d’assurer que les patients reçoivent des soins mieux adaptés à leurs besoins particuliers avec le soutien d’une équipe de fournisseurs très </a:t>
            </a:r>
            <a:r>
              <a:rPr lang="fr-CA" sz="1150" i="1" dirty="0" smtClean="0"/>
              <a:t>soudée. </a:t>
            </a:r>
            <a:r>
              <a:rPr lang="fr-CA" sz="1150" i="1" dirty="0"/>
              <a:t>» </a:t>
            </a:r>
            <a:r>
              <a:rPr lang="fr-CA" sz="1150" b="1" kern="1200" dirty="0" smtClean="0">
                <a:solidFill>
                  <a:schemeClr val="tx1"/>
                </a:solidFill>
                <a:effectLst/>
              </a:rPr>
              <a:t>Annonce de l’initiative des maillons santé (décembre 2012)</a:t>
            </a:r>
            <a:endParaRPr lang="fr-CA" sz="1150" b="0" kern="1200" dirty="0" smtClean="0">
              <a:solidFill>
                <a:schemeClr val="tx1"/>
              </a:solidFill>
              <a:effectLst/>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CA" sz="1150" i="1" kern="1200" dirty="0" smtClean="0">
                <a:solidFill>
                  <a:schemeClr val="tx1"/>
                </a:solidFill>
                <a:effectLst/>
              </a:rPr>
              <a:t>L’indicateur utilisé dans la plateforme QI RAP est le nombre de patients des maillons santé pour lesquels un plan de soins coordonnés (PSC) a été établi au cours du dernier trimestre.</a:t>
            </a:r>
            <a:endParaRPr lang="fr-CA" sz="1150" kern="1200" dirty="0" smtClean="0">
              <a:solidFill>
                <a:schemeClr val="tx1"/>
              </a:solidFill>
              <a:effectLst/>
            </a:endParaRPr>
          </a:p>
          <a:p>
            <a:pPr marL="171450" indent="-171450">
              <a:buFont typeface="Arial" panose="020B0604020202020204" pitchFamily="34" charset="0"/>
              <a:buChar char="•"/>
            </a:pPr>
            <a:r>
              <a:rPr lang="fr-CA" sz="1150" kern="1200" dirty="0" smtClean="0">
                <a:solidFill>
                  <a:schemeClr val="tx1"/>
                </a:solidFill>
                <a:effectLst/>
              </a:rPr>
              <a:t>Pour être inclus, le PSC doit 1) être mis au point de concert avec le patient ou la patiente/ l’aidant ou l’aidante et deux (2) professionnels de la santé ou plus et 2) contenir un plan pour un (1) problème de santé ou plus.</a:t>
            </a:r>
          </a:p>
          <a:p>
            <a:r>
              <a:rPr lang="fr-CA" sz="1150" dirty="0" smtClean="0"/>
              <a:t>*************************************************</a:t>
            </a:r>
          </a:p>
          <a:p>
            <a:pPr marL="171450" indent="-171450">
              <a:buFont typeface="Arial" panose="020B0604020202020204" pitchFamily="34" charset="0"/>
              <a:buChar char="•"/>
            </a:pPr>
            <a:r>
              <a:rPr lang="fr-CA" sz="1100" b="1" i="1" dirty="0"/>
              <a:t>Accès régulier et en temps voulu aux soins primaires pour les personnes qui ont des besoins </a:t>
            </a:r>
            <a:r>
              <a:rPr lang="fr-CA" sz="1100" b="1" i="1" dirty="0" smtClean="0"/>
              <a:t>complexes</a:t>
            </a:r>
            <a:r>
              <a:rPr lang="fr-CA" sz="1150" b="1" i="1" kern="1200" dirty="0" smtClean="0">
                <a:solidFill>
                  <a:schemeClr val="tx1"/>
                </a:solidFill>
                <a:effectLst/>
              </a:rPr>
              <a:t>. </a:t>
            </a:r>
            <a:r>
              <a:rPr lang="fr-CA" sz="1100" i="1" dirty="0"/>
              <a:t>L’accès régulier et en temps opportun aux fournisseurs de soins primaires reste l’un des principaux objectifs des maillons santé. Puisque la première interaction de la plupart des patientes et patients dans le système de santé est avec leur fournisseur de soins primaires, les personnes ayant des besoins complexes doivent avoir un fournisseur de soins primaires attitré pour être bien soignées</a:t>
            </a:r>
            <a:r>
              <a:rPr lang="fr-CA" sz="1150" i="1" dirty="0" smtClean="0">
                <a:effectLst/>
              </a:rPr>
              <a:t>.</a:t>
            </a:r>
            <a:r>
              <a:rPr lang="fr-CA" sz="1100" i="1" dirty="0"/>
              <a:t> </a:t>
            </a:r>
            <a:r>
              <a:rPr lang="fr-CA" sz="1100" i="1" dirty="0" smtClean="0"/>
              <a:t>»</a:t>
            </a:r>
            <a:r>
              <a:rPr lang="fr-CA" sz="1100" dirty="0" smtClean="0"/>
              <a:t> </a:t>
            </a:r>
            <a:r>
              <a:rPr lang="fr-CA" sz="1150" i="1" dirty="0" smtClean="0">
                <a:effectLst/>
              </a:rPr>
              <a:t>~ </a:t>
            </a:r>
            <a:r>
              <a:rPr lang="fr-CA" sz="1150" kern="1200" dirty="0" smtClean="0">
                <a:solidFill>
                  <a:schemeClr val="tx1"/>
                </a:solidFill>
                <a:effectLst/>
              </a:rPr>
              <a:t>Extrait de l’</a:t>
            </a:r>
            <a:r>
              <a:rPr lang="fr-CA" sz="1100" dirty="0" smtClean="0"/>
              <a:t>Advanced Health Links Guide</a:t>
            </a:r>
            <a:endParaRPr lang="fr-CA" sz="1150" kern="1200" dirty="0" smtClean="0">
              <a:solidFill>
                <a:schemeClr val="tx1"/>
              </a:solidFill>
              <a:effectLst/>
            </a:endParaRPr>
          </a:p>
          <a:p>
            <a:pPr marL="171450" lvl="0" indent="-171450">
              <a:buFont typeface="Arial" panose="020B0604020202020204" pitchFamily="34" charset="0"/>
              <a:buChar char="•"/>
            </a:pPr>
            <a:r>
              <a:rPr lang="fr-CA" sz="1150" dirty="0" smtClean="0"/>
              <a:t>L’indicateur utilisé dans la plateforme QI RAP est </a:t>
            </a:r>
            <a:r>
              <a:rPr lang="fr-CA" sz="1150" i="1" dirty="0" smtClean="0"/>
              <a:t>le nombre de patients  qui ont accès à un fournisseur de soins primaires régulièrement et en temps voulu</a:t>
            </a:r>
            <a:r>
              <a:rPr lang="fr-CA" sz="1150" i="1" kern="1200" dirty="0" smtClean="0">
                <a:solidFill>
                  <a:schemeClr val="tx1"/>
                </a:solidFill>
                <a:effectLst/>
              </a:rPr>
              <a:t>.</a:t>
            </a:r>
            <a:r>
              <a:rPr lang="fr-CA" sz="1150" kern="1200" dirty="0" smtClean="0">
                <a:solidFill>
                  <a:schemeClr val="tx1"/>
                </a:solidFill>
                <a:effectLst/>
              </a:rPr>
              <a:t> </a:t>
            </a:r>
          </a:p>
          <a:p>
            <a:pPr marL="171450" lvl="0" indent="-171450">
              <a:buFont typeface="Arial" panose="020B0604020202020204" pitchFamily="34" charset="0"/>
              <a:buChar char="•"/>
            </a:pPr>
            <a:r>
              <a:rPr lang="fr-CA" sz="1150" kern="1200" dirty="0" smtClean="0">
                <a:solidFill>
                  <a:schemeClr val="tx1"/>
                </a:solidFill>
                <a:effectLst/>
              </a:rPr>
              <a:t>Il y a trois options pour la collecte de données, les données globales sont fournies dans la QI RAP. Dans la plupart des cas, un seul maillon santé choisira une seule </a:t>
            </a:r>
            <a:r>
              <a:rPr lang="fr-CA" sz="1150" dirty="0" smtClean="0"/>
              <a:t>cible/un seul résultat réel</a:t>
            </a:r>
            <a:r>
              <a:rPr lang="fr-CA" sz="1150" kern="1200" dirty="0" smtClean="0">
                <a:solidFill>
                  <a:schemeClr val="tx1"/>
                </a:solidFill>
                <a:effectLst/>
              </a:rPr>
              <a:t>.</a:t>
            </a:r>
          </a:p>
          <a:p>
            <a:endParaRPr lang="fr-CA" sz="1150" dirty="0"/>
          </a:p>
        </p:txBody>
      </p:sp>
      <p:sp>
        <p:nvSpPr>
          <p:cNvPr id="4" name="Date Placeholder 3"/>
          <p:cNvSpPr>
            <a:spLocks noGrp="1"/>
          </p:cNvSpPr>
          <p:nvPr>
            <p:ph type="dt" idx="10"/>
          </p:nvPr>
        </p:nvSpPr>
        <p:spPr/>
        <p:txBody>
          <a:bodyPr/>
          <a:lstStyle/>
          <a:p>
            <a:fld id="{353CBE9A-4656-424A-8DC8-8CA5F2D4B2C8}"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a:t>Direction de la qualité des services de santé</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7</a:t>
            </a:fld>
            <a:endParaRPr lang="en-CA" dirty="0"/>
          </a:p>
        </p:txBody>
      </p:sp>
    </p:spTree>
    <p:extLst>
      <p:ext uri="{BB962C8B-B14F-4D97-AF65-F5344CB8AC3E}">
        <p14:creationId xmlns:p14="http://schemas.microsoft.com/office/powerpoint/2010/main" val="3459951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b="1" dirty="0" smtClean="0"/>
              <a:t>Maillons santé supplémentaires (non inclus dans le total de 82)</a:t>
            </a:r>
          </a:p>
          <a:p>
            <a:endParaRPr lang="fr-CA" dirty="0" smtClean="0"/>
          </a:p>
        </p:txBody>
      </p:sp>
      <p:sp>
        <p:nvSpPr>
          <p:cNvPr id="4" name="Date Placeholder 3"/>
          <p:cNvSpPr>
            <a:spLocks noGrp="1"/>
          </p:cNvSpPr>
          <p:nvPr>
            <p:ph type="dt" idx="10"/>
          </p:nvPr>
        </p:nvSpPr>
        <p:spPr/>
        <p:txBody>
          <a:bodyPr/>
          <a:lstStyle/>
          <a:p>
            <a:fld id="{353CBE9A-4656-424A-8DC8-8CA5F2D4B2C8}"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smtClean="0"/>
              <a:t>Direction de la qualité des services de santé </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8</a:t>
            </a:fld>
            <a:endParaRPr lang="en-CA" dirty="0"/>
          </a:p>
        </p:txBody>
      </p:sp>
    </p:spTree>
    <p:extLst>
      <p:ext uri="{BB962C8B-B14F-4D97-AF65-F5344CB8AC3E}">
        <p14:creationId xmlns:p14="http://schemas.microsoft.com/office/powerpoint/2010/main" val="40089438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353CBE9A-4656-424A-8DC8-8CA5F2D4B2C8}" type="datetime1">
              <a:rPr lang="en-CA" smtClean="0"/>
              <a:t>16/03/2016</a:t>
            </a:fld>
            <a:endParaRPr lang="en-CA" dirty="0"/>
          </a:p>
        </p:txBody>
      </p:sp>
      <p:sp>
        <p:nvSpPr>
          <p:cNvPr id="5" name="Footer Placeholder 4"/>
          <p:cNvSpPr>
            <a:spLocks noGrp="1"/>
          </p:cNvSpPr>
          <p:nvPr>
            <p:ph type="ftr" sz="quarter" idx="11"/>
          </p:nvPr>
        </p:nvSpPr>
        <p:spPr/>
        <p:txBody>
          <a:bodyPr/>
          <a:lstStyle/>
          <a:p>
            <a:r>
              <a:rPr lang="fr-CA" dirty="0" smtClean="0"/>
              <a:t>Direction de la qualité des services de santé </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en-CA" dirty="0"/>
          </a:p>
        </p:txBody>
      </p:sp>
    </p:spTree>
    <p:extLst>
      <p:ext uri="{BB962C8B-B14F-4D97-AF65-F5344CB8AC3E}">
        <p14:creationId xmlns:p14="http://schemas.microsoft.com/office/powerpoint/2010/main" val="3686543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smtClean="0"/>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smtClean="0"/>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16/03/2016</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16/03/2016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16/03/2016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16/03/2016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16/03/2016</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16/03/2016</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16/03/2016</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16/03/2016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16/03/2016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16/03/2016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16/03/2016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16/03/2016</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fr-CA" dirty="0" smtClean="0">
                <a:solidFill>
                  <a:srgbClr val="8D988F"/>
                </a:solidFill>
              </a:rPr>
              <a:t>Direction de la qualité des services de santé </a:t>
            </a:r>
            <a:endParaRPr lang="en-CA" dirty="0">
              <a:solidFill>
                <a:srgbClr val="8D988F"/>
              </a:solidFill>
            </a:endParaRP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smtClean="0"/>
              <a:t>www.HQOntario.ca</a:t>
            </a:r>
            <a:endParaRPr lang="en-US" noProof="0" dirty="0" smtClean="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smtClean="0"/>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smtClean="0"/>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smtClean="0"/>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16/03/2016</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fr-CA" dirty="0" smtClean="0">
                <a:solidFill>
                  <a:srgbClr val="8D988F"/>
                </a:solidFill>
                <a:ea typeface="MS PGothic" panose="020B0600070205080204" pitchFamily="34" charset="-128"/>
              </a:rPr>
              <a:t>Direction de la qualité des services de santé </a:t>
            </a:r>
            <a:endParaRPr lang="en-CA" dirty="0">
              <a:solidFill>
                <a:srgbClr val="8D988F"/>
              </a:solidFill>
              <a:ea typeface="MS PGothic" panose="020B0600070205080204" pitchFamily="34" charset="-128"/>
            </a:endParaRP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www.HQOntario.ca</a:t>
            </a:r>
          </a:p>
        </p:txBody>
      </p:sp>
      <p:pic>
        <p:nvPicPr>
          <p:cNvPr id="30723" name="Picture 6" descr="HQO Eng blk.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notesSlide" Target="../notesSlides/notesSlide1.xml"/><Relationship Id="rId5" Type="http://schemas.openxmlformats.org/officeDocument/2006/relationships/slideLayout" Target="../slideLayouts/slideLayout12.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image" Target="../media/image10.emf"/><Relationship Id="rId5" Type="http://schemas.openxmlformats.org/officeDocument/2006/relationships/notesSlide" Target="../notesSlides/notesSlide10.xml"/><Relationship Id="rId4"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3.xml"/><Relationship Id="rId4"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3" Type="http://schemas.openxmlformats.org/officeDocument/2006/relationships/tags" Target="../tags/tag12.xml"/><Relationship Id="rId7" Type="http://schemas.openxmlformats.org/officeDocument/2006/relationships/slideLayout" Target="../slideLayouts/slideLayout16.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8.emf"/><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notesSlide" Target="../notesSlides/notesSlide6.xml"/><Relationship Id="rId4"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tags" Target="../tags/tag23.xml"/><Relationship Id="rId7" Type="http://schemas.openxmlformats.org/officeDocument/2006/relationships/tags" Target="../tags/tag27.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10" Type="http://schemas.openxmlformats.org/officeDocument/2006/relationships/image" Target="../media/image9.png"/><Relationship Id="rId4" Type="http://schemas.openxmlformats.org/officeDocument/2006/relationships/tags" Target="../tags/tag24.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notesSlide" Target="../notesSlides/notesSlide8.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slideLayout" Target="../slideLayouts/slideLayout16.xml"/><Relationship Id="rId5" Type="http://schemas.openxmlformats.org/officeDocument/2006/relationships/tags" Target="../tags/tag32.xml"/><Relationship Id="rId4" Type="http://schemas.openxmlformats.org/officeDocument/2006/relationships/tags" Target="../tags/tag31.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tags" Target="../tags/tag35.xml"/><Relationship Id="rId7" Type="http://schemas.openxmlformats.org/officeDocument/2006/relationships/tags" Target="../tags/tag39.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tags" Target="../tags/tag38.xml"/><Relationship Id="rId5" Type="http://schemas.openxmlformats.org/officeDocument/2006/relationships/tags" Target="../tags/tag37.xml"/><Relationship Id="rId10" Type="http://schemas.openxmlformats.org/officeDocument/2006/relationships/hyperlink" Target="#_ftnref3"/><Relationship Id="rId4" Type="http://schemas.openxmlformats.org/officeDocument/2006/relationships/tags" Target="../tags/tag36.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custDataLst>
              <p:tags r:id="rId1"/>
            </p:custDataLst>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custDataLst>
              <p:tags r:id="rId2"/>
            </p:custDataLst>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custDataLst>
              <p:tags r:id="rId3"/>
            </p:custDataLst>
          </p:nvPr>
        </p:nvSpPr>
        <p:spPr bwMode="auto">
          <a:xfrm>
            <a:off x="611188" y="6188075"/>
            <a:ext cx="579838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fr-CA" altLang="en-US" sz="1800" u="none" dirty="0" smtClean="0">
                <a:solidFill>
                  <a:srgbClr val="8B9187"/>
                </a:solidFill>
              </a:rPr>
              <a:t>Qualité des services de santé Ontario</a:t>
            </a:r>
          </a:p>
          <a:p>
            <a:pPr defTabSz="457200" eaLnBrk="1" hangingPunct="1"/>
            <a:r>
              <a:rPr lang="fr-CA" altLang="en-US" sz="1200" u="none" dirty="0" smtClean="0">
                <a:solidFill>
                  <a:srgbClr val="8B9187"/>
                </a:solidFill>
              </a:rPr>
              <a:t>Conseiller provincial en matière d’amélioration de la qualité des soins en Ontario</a:t>
            </a:r>
            <a:endParaRPr lang="fr-CA" altLang="en-US" sz="1200" u="none" dirty="0">
              <a:solidFill>
                <a:srgbClr val="8B9187"/>
              </a:solidFill>
            </a:endParaRPr>
          </a:p>
        </p:txBody>
      </p:sp>
      <p:sp>
        <p:nvSpPr>
          <p:cNvPr id="33796" name="Rectangle 2"/>
          <p:cNvSpPr txBox="1">
            <a:spLocks noChangeArrowheads="1"/>
          </p:cNvSpPr>
          <p:nvPr>
            <p:custDataLst>
              <p:tags r:id="rId4"/>
            </p:custDataLst>
          </p:nvPr>
        </p:nvSpPr>
        <p:spPr bwMode="auto">
          <a:xfrm>
            <a:off x="820738" y="257941"/>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fr-CA" altLang="en-US" sz="2400" b="1" u="none" dirty="0" smtClean="0">
                <a:solidFill>
                  <a:srgbClr val="FFFFFF"/>
                </a:solidFill>
              </a:rPr>
              <a:t>Maillons santé : Extraits du rapport du 3</a:t>
            </a:r>
            <a:r>
              <a:rPr lang="fr-CA" altLang="en-US" sz="2400" b="1" u="none" baseline="30000" dirty="0" smtClean="0">
                <a:solidFill>
                  <a:srgbClr val="FFFFFF"/>
                </a:solidFill>
              </a:rPr>
              <a:t>e</a:t>
            </a:r>
            <a:r>
              <a:rPr lang="fr-CA" altLang="en-US" sz="2400" b="1" u="none" dirty="0" smtClean="0">
                <a:solidFill>
                  <a:srgbClr val="FFFFFF"/>
                </a:solidFill>
              </a:rPr>
              <a:t> trimestre</a:t>
            </a:r>
          </a:p>
          <a:p>
            <a:pPr defTabSz="457200"/>
            <a:r>
              <a:rPr lang="fr-CA" altLang="en-US" sz="1600" b="1" u="none" dirty="0" smtClean="0">
                <a:solidFill>
                  <a:srgbClr val="FFFFFF"/>
                </a:solidFill>
              </a:rPr>
              <a:t>16 mars 2016</a:t>
            </a:r>
          </a:p>
          <a:p>
            <a:pPr defTabSz="457200"/>
            <a:endParaRPr lang="fr-CA" altLang="en-US" sz="1600" b="1" u="none" dirty="0" smtClean="0">
              <a:solidFill>
                <a:srgbClr val="FFFFFF"/>
              </a:solidFill>
            </a:endParaRPr>
          </a:p>
          <a:p>
            <a:pPr defTabSz="457200"/>
            <a:endParaRPr lang="fr-CA" altLang="en-US" sz="1600" b="1" u="none" dirty="0" smtClean="0">
              <a:solidFill>
                <a:srgbClr val="FFFFFF"/>
              </a:solidFill>
            </a:endParaRPr>
          </a:p>
        </p:txBody>
      </p:sp>
    </p:spTree>
    <p:extLst>
      <p:ext uri="{BB962C8B-B14F-4D97-AF65-F5344CB8AC3E}">
        <p14:creationId xmlns:p14="http://schemas.microsoft.com/office/powerpoint/2010/main" val="2538937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custDataLst>
              <p:tags r:id="rId1"/>
            </p:custDataLst>
          </p:nvPr>
        </p:nvSpPr>
        <p:spPr>
          <a:xfrm>
            <a:off x="5148263" y="2852738"/>
            <a:ext cx="2952750" cy="576262"/>
          </a:xfrm>
        </p:spPr>
        <p:txBody>
          <a:bodyPr>
            <a:normAutofit fontScale="70000" lnSpcReduction="20000"/>
          </a:bodyPr>
          <a:lstStyle/>
          <a:p>
            <a:pPr marL="0" indent="0" eaLnBrk="1" hangingPunct="1"/>
            <a:r>
              <a:rPr lang="en-US" altLang="en-US" dirty="0" smtClean="0">
                <a:latin typeface="Helvetica Neue Medium" charset="0"/>
              </a:rPr>
              <a:t>Susan.Taylor@hqontario.ca</a:t>
            </a:r>
          </a:p>
          <a:p>
            <a:pPr marL="0" indent="0" eaLnBrk="1" hangingPunct="1"/>
            <a:r>
              <a:rPr lang="en-US" altLang="en-US" dirty="0" smtClean="0">
                <a:latin typeface="Helvetica Neue Medium" charset="0"/>
              </a:rPr>
              <a:t>www.HQOntario.ca</a:t>
            </a:r>
          </a:p>
          <a:p>
            <a:pPr marL="0" indent="0" eaLnBrk="1" hangingPunct="1"/>
            <a:endParaRPr lang="en-US" altLang="en-US" dirty="0" smtClean="0">
              <a:latin typeface="Helvetica Neue Medium" charset="0"/>
            </a:endParaRPr>
          </a:p>
        </p:txBody>
      </p:sp>
      <p:sp>
        <p:nvSpPr>
          <p:cNvPr id="35842" name="Content Placeholder 1"/>
          <p:cNvSpPr txBox="1">
            <a:spLocks/>
          </p:cNvSpPr>
          <p:nvPr>
            <p:custDataLst>
              <p:tags r:id="rId2"/>
            </p:custDataLst>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en-US" altLang="en-US" sz="1900" u="none" dirty="0">
                <a:solidFill>
                  <a:srgbClr val="00788A"/>
                </a:solidFill>
                <a:latin typeface="Helvetica Neue Medium" charset="0"/>
              </a:rPr>
              <a:t>FOLLOW@HQOntario</a:t>
            </a:r>
          </a:p>
          <a:p>
            <a:pPr algn="r" defTabSz="457200" eaLnBrk="1" hangingPunct="1">
              <a:spcBef>
                <a:spcPct val="20000"/>
              </a:spcBef>
              <a:buFont typeface="Arial" panose="020B0604020202020204" pitchFamily="34" charset="0"/>
              <a:buNone/>
            </a:pPr>
            <a:endParaRPr lang="en-US" altLang="en-US" sz="2400" dirty="0">
              <a:solidFill>
                <a:srgbClr val="00788A"/>
              </a:solidFill>
              <a:latin typeface="Helvetica Neue Medium" charset="0"/>
            </a:endParaRPr>
          </a:p>
        </p:txBody>
      </p:sp>
      <p:pic>
        <p:nvPicPr>
          <p:cNvPr id="35843" name="Picture 4" descr="Twitter_logo_blue.eps"/>
          <p:cNvPicPr>
            <a:picLocks noChangeAspect="1"/>
          </p:cNvPicPr>
          <p:nvPr>
            <p:custDataLst>
              <p:tags r:id="rId3"/>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custDataLst>
              <p:tags r:id="rId1"/>
            </p:custDataLst>
          </p:nvPr>
        </p:nvSpPr>
        <p:spPr>
          <a:xfrm>
            <a:off x="416183" y="1833051"/>
            <a:ext cx="8229600" cy="2467100"/>
          </a:xfrm>
        </p:spPr>
        <p:txBody>
          <a:bodyPr/>
          <a:lstStyle/>
          <a:p>
            <a:r>
              <a:rPr lang="fr-CA" i="1" dirty="0" smtClean="0"/>
              <a:t>Maillons santé : </a:t>
            </a:r>
            <a:r>
              <a:rPr lang="fr-CA" b="0" i="1" dirty="0" smtClean="0"/>
              <a:t/>
            </a:r>
            <a:br>
              <a:rPr lang="fr-CA" b="0" i="1" dirty="0" smtClean="0"/>
            </a:br>
            <a:r>
              <a:rPr lang="fr-CA" b="0" i="1" dirty="0" smtClean="0"/>
              <a:t>Améliorer l’intégration des soins pour les patients ayant divers troubles de santé et des besoins complexes</a:t>
            </a:r>
            <a:endParaRPr lang="fr-CA" b="0" i="1" dirty="0"/>
          </a:p>
        </p:txBody>
      </p:sp>
      <p:sp>
        <p:nvSpPr>
          <p:cNvPr id="4" name="Footer Placeholder 3"/>
          <p:cNvSpPr>
            <a:spLocks noGrp="1"/>
          </p:cNvSpPr>
          <p:nvPr>
            <p:ph type="ftr" sz="quarter" idx="10"/>
            <p:custDataLst>
              <p:tags r:id="rId2"/>
            </p:custDataLst>
          </p:nvPr>
        </p:nvSpPr>
        <p:spPr/>
        <p:txBody>
          <a:bodyPr/>
          <a:lstStyle/>
          <a:p>
            <a:pPr>
              <a:defRPr/>
            </a:pPr>
            <a:r>
              <a:rPr lang="en-US" dirty="0" smtClean="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884644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812757"/>
          </a:xfrm>
        </p:spPr>
        <p:txBody>
          <a:bodyPr/>
          <a:lstStyle/>
          <a:p>
            <a:r>
              <a:rPr lang="fr-CA" sz="2800" dirty="0" smtClean="0"/>
              <a:t>Responsabilités provinciales et régionales au sein du modèle des maillons santé</a:t>
            </a:r>
            <a:endParaRPr lang="fr-CA" sz="2800" dirty="0"/>
          </a:p>
        </p:txBody>
      </p:sp>
      <p:sp>
        <p:nvSpPr>
          <p:cNvPr id="5" name="Footer Placeholder 4"/>
          <p:cNvSpPr>
            <a:spLocks noGrp="1"/>
          </p:cNvSpPr>
          <p:nvPr>
            <p:ph type="ftr" sz="quarter" idx="10"/>
            <p:custDataLst>
              <p:tags r:id="rId2"/>
            </p:custDataLst>
          </p:nvPr>
        </p:nvSpPr>
        <p:spPr/>
        <p:txBody>
          <a:bodyPr/>
          <a:lstStyle/>
          <a:p>
            <a:pPr>
              <a:defRPr/>
            </a:pPr>
            <a:r>
              <a:rPr lang="en-US" dirty="0" smtClean="0">
                <a:solidFill>
                  <a:srgbClr val="FFFFFF"/>
                </a:solidFill>
              </a:rPr>
              <a:t>www.HQOntario.ca</a:t>
            </a:r>
            <a:endParaRPr lang="en-CA" dirty="0">
              <a:solidFill>
                <a:srgbClr val="FFFFFF"/>
              </a:solidFill>
            </a:endParaRPr>
          </a:p>
        </p:txBody>
      </p:sp>
      <p:graphicFrame>
        <p:nvGraphicFramePr>
          <p:cNvPr id="3" name="Table 2"/>
          <p:cNvGraphicFramePr>
            <a:graphicFrameLocks noGrp="1"/>
          </p:cNvGraphicFramePr>
          <p:nvPr>
            <p:custDataLst>
              <p:tags r:id="rId3"/>
            </p:custDataLst>
            <p:extLst>
              <p:ext uri="{D42A27DB-BD31-4B8C-83A1-F6EECF244321}">
                <p14:modId xmlns:p14="http://schemas.microsoft.com/office/powerpoint/2010/main" val="1555602669"/>
              </p:ext>
            </p:extLst>
          </p:nvPr>
        </p:nvGraphicFramePr>
        <p:xfrm>
          <a:off x="164306" y="1253068"/>
          <a:ext cx="8815388" cy="5020020"/>
        </p:xfrm>
        <a:graphic>
          <a:graphicData uri="http://schemas.openxmlformats.org/drawingml/2006/table">
            <a:tbl>
              <a:tblPr firstRow="1" bandRow="1">
                <a:tableStyleId>{5C22544A-7EE6-4342-B048-85BDC9FD1C3A}</a:tableStyleId>
              </a:tblPr>
              <a:tblGrid>
                <a:gridCol w="4407694"/>
                <a:gridCol w="4407694"/>
              </a:tblGrid>
              <a:tr h="414977">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fr-CA" sz="2000" noProof="0" dirty="0" smtClean="0">
                          <a:solidFill>
                            <a:schemeClr val="bg1"/>
                          </a:solidFill>
                        </a:rPr>
                        <a:t>MSSLD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fr-CA" sz="2000" noProof="0" dirty="0" smtClean="0">
                          <a:solidFill>
                            <a:schemeClr val="bg1"/>
                          </a:solidFill>
                        </a:rPr>
                        <a:t>RLISS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2825460">
                <a:tc>
                  <a:txBody>
                    <a:bodyPr/>
                    <a:lstStyle/>
                    <a:p>
                      <a:pPr marL="285750" indent="-285750">
                        <a:lnSpc>
                          <a:spcPct val="120000"/>
                        </a:lnSpc>
                        <a:buFont typeface="Arial" panose="020B0604020202020204" pitchFamily="34" charset="0"/>
                        <a:buChar char="•"/>
                      </a:pPr>
                      <a:r>
                        <a:rPr lang="fr-CA" sz="1350" noProof="0" dirty="0" smtClean="0"/>
                        <a:t>Établit l’</a:t>
                      </a:r>
                      <a:r>
                        <a:rPr lang="fr-CA" sz="1350" b="1" noProof="0" dirty="0" smtClean="0"/>
                        <a:t>orientation stratégique </a:t>
                      </a:r>
                      <a:r>
                        <a:rPr lang="fr-CA" sz="1350" b="0" noProof="0" dirty="0" smtClean="0"/>
                        <a:t>des</a:t>
                      </a:r>
                      <a:r>
                        <a:rPr lang="fr-CA" sz="1350" b="0" baseline="0" noProof="0" dirty="0" smtClean="0"/>
                        <a:t> maillons</a:t>
                      </a:r>
                      <a:r>
                        <a:rPr lang="fr-CA" sz="1350" noProof="0" dirty="0" smtClean="0"/>
                        <a:t> santé </a:t>
                      </a:r>
                    </a:p>
                    <a:p>
                      <a:pPr marL="285750" indent="-285750">
                        <a:lnSpc>
                          <a:spcPct val="120000"/>
                        </a:lnSpc>
                        <a:buFont typeface="Arial" panose="020B0604020202020204" pitchFamily="34" charset="0"/>
                        <a:buChar char="•"/>
                      </a:pPr>
                      <a:r>
                        <a:rPr lang="fr-CA" sz="1350" noProof="0" dirty="0" smtClean="0"/>
                        <a:t>Assurer le financement global des RLISS </a:t>
                      </a:r>
                    </a:p>
                    <a:p>
                      <a:pPr marL="285750" indent="-285750">
                        <a:lnSpc>
                          <a:spcPct val="120000"/>
                        </a:lnSpc>
                        <a:buFont typeface="Arial" panose="020B0604020202020204" pitchFamily="34" charset="0"/>
                        <a:buChar char="•"/>
                      </a:pPr>
                      <a:r>
                        <a:rPr lang="fr-CA" sz="1350" noProof="0" dirty="0" smtClean="0"/>
                        <a:t>Supervise la </a:t>
                      </a:r>
                      <a:r>
                        <a:rPr lang="fr-CA" sz="1350" b="1" noProof="0" dirty="0" smtClean="0"/>
                        <a:t>performance </a:t>
                      </a:r>
                      <a:r>
                        <a:rPr lang="fr-CA" sz="1350" b="0" noProof="0" dirty="0" smtClean="0"/>
                        <a:t>globale de l’initiative </a:t>
                      </a:r>
                      <a:r>
                        <a:rPr lang="fr-CA" sz="1350" noProof="0" dirty="0" smtClean="0"/>
                        <a:t>des maillons santé guidant la stratégie</a:t>
                      </a:r>
                    </a:p>
                    <a:p>
                      <a:pPr marL="285750" indent="-285750">
                        <a:lnSpc>
                          <a:spcPct val="120000"/>
                        </a:lnSpc>
                        <a:buFont typeface="Arial" panose="020B0604020202020204" pitchFamily="34" charset="0"/>
                        <a:buChar char="•"/>
                      </a:pPr>
                      <a:r>
                        <a:rPr lang="fr-CA" sz="1350" noProof="0" dirty="0" smtClean="0"/>
                        <a:t>Facilite la </a:t>
                      </a:r>
                      <a:r>
                        <a:rPr lang="fr-CA" sz="1350" b="1" noProof="0" dirty="0" smtClean="0"/>
                        <a:t>réussite des activités </a:t>
                      </a:r>
                      <a:r>
                        <a:rPr lang="fr-CA" sz="1350" b="0" noProof="0" dirty="0" smtClean="0"/>
                        <a:t>en</a:t>
                      </a:r>
                      <a:r>
                        <a:rPr lang="fr-CA" sz="1350" b="0" baseline="0" noProof="0" dirty="0" smtClean="0"/>
                        <a:t> mettant en œuvre des outils et des soutiens provinciaux</a:t>
                      </a:r>
                      <a:endParaRPr lang="fr-CA" sz="1350" noProof="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fr-CA" sz="1350" noProof="0" dirty="0" smtClean="0"/>
                        <a:t>Établit les </a:t>
                      </a:r>
                      <a:r>
                        <a:rPr lang="fr-CA" sz="1350" b="1" noProof="0" dirty="0" smtClean="0"/>
                        <a:t>priorités régionales </a:t>
                      </a:r>
                      <a:r>
                        <a:rPr lang="fr-CA" sz="1350" b="0" noProof="0" dirty="0" smtClean="0"/>
                        <a:t>pour</a:t>
                      </a:r>
                      <a:r>
                        <a:rPr lang="fr-CA" sz="1350" b="0" baseline="0" noProof="0" dirty="0" smtClean="0"/>
                        <a:t> les </a:t>
                      </a:r>
                      <a:r>
                        <a:rPr lang="fr-CA" sz="1350" noProof="0" dirty="0" smtClean="0"/>
                        <a:t>maillons santé et s’assurer qu’elles sont conformes aux priorités provinciales</a:t>
                      </a:r>
                    </a:p>
                    <a:p>
                      <a:pPr marL="285750" indent="-285750">
                        <a:lnSpc>
                          <a:spcPct val="120000"/>
                        </a:lnSpc>
                        <a:buFont typeface="Arial" panose="020B0604020202020204" pitchFamily="34" charset="0"/>
                        <a:buChar char="•"/>
                      </a:pPr>
                      <a:r>
                        <a:rPr lang="fr-CA" sz="1350" b="1" noProof="0" dirty="0" smtClean="0"/>
                        <a:t>Finance</a:t>
                      </a:r>
                      <a:r>
                        <a:rPr lang="fr-CA" sz="1350" noProof="0" dirty="0" smtClean="0"/>
                        <a:t> les maillons santé conformément</a:t>
                      </a:r>
                      <a:r>
                        <a:rPr lang="fr-CA" sz="1350" baseline="0" noProof="0" dirty="0" smtClean="0"/>
                        <a:t> aux priorités</a:t>
                      </a:r>
                      <a:endParaRPr lang="fr-CA" sz="1350" noProof="0" dirty="0" smtClean="0"/>
                    </a:p>
                    <a:p>
                      <a:pPr marL="285750" indent="-285750">
                        <a:lnSpc>
                          <a:spcPct val="120000"/>
                        </a:lnSpc>
                        <a:buFont typeface="Arial" panose="020B0604020202020204" pitchFamily="34" charset="0"/>
                        <a:buChar char="•"/>
                      </a:pPr>
                      <a:r>
                        <a:rPr lang="fr-CA" sz="1350" noProof="0" dirty="0" smtClean="0"/>
                        <a:t>Assure la </a:t>
                      </a:r>
                      <a:r>
                        <a:rPr lang="fr-CA" sz="1350" b="1" noProof="0" dirty="0" smtClean="0"/>
                        <a:t>responsabilité</a:t>
                      </a:r>
                      <a:r>
                        <a:rPr lang="fr-CA" sz="1350" b="1" baseline="0" noProof="0" dirty="0" smtClean="0"/>
                        <a:t> globale</a:t>
                      </a:r>
                      <a:r>
                        <a:rPr lang="fr-CA" sz="1350" b="1" noProof="0" dirty="0" smtClean="0"/>
                        <a:t> </a:t>
                      </a:r>
                      <a:r>
                        <a:rPr lang="fr-CA" sz="1350" b="0" noProof="0" dirty="0" smtClean="0"/>
                        <a:t>des</a:t>
                      </a:r>
                      <a:r>
                        <a:rPr lang="fr-CA" sz="1350" b="0" baseline="0" noProof="0" dirty="0" smtClean="0"/>
                        <a:t> </a:t>
                      </a:r>
                      <a:r>
                        <a:rPr lang="fr-CA" sz="1350" noProof="0" dirty="0" smtClean="0"/>
                        <a:t>maillons santé, RLISS par RLISS </a:t>
                      </a:r>
                    </a:p>
                    <a:p>
                      <a:pPr marL="285750" indent="-285750">
                        <a:lnSpc>
                          <a:spcPct val="120000"/>
                        </a:lnSpc>
                        <a:buFont typeface="Arial" panose="020B0604020202020204" pitchFamily="34" charset="0"/>
                        <a:buChar char="•"/>
                      </a:pPr>
                      <a:r>
                        <a:rPr lang="fr-CA" sz="1350" noProof="0" dirty="0" smtClean="0"/>
                        <a:t>Veuille aux activités en mettant en œuvre de plans et appuyant l’adoption d’outils provinciaux</a:t>
                      </a:r>
                    </a:p>
                    <a:p>
                      <a:pPr marL="285750" indent="-285750">
                        <a:lnSpc>
                          <a:spcPct val="120000"/>
                        </a:lnSpc>
                        <a:buFont typeface="Arial" panose="020B0604020202020204" pitchFamily="34" charset="0"/>
                        <a:buChar char="•"/>
                      </a:pPr>
                      <a:r>
                        <a:rPr lang="fr-CA" sz="1350" noProof="0" dirty="0" smtClean="0"/>
                        <a:t>Identifie et </a:t>
                      </a:r>
                      <a:r>
                        <a:rPr lang="fr-CA" sz="1350" b="1" noProof="0" dirty="0" smtClean="0"/>
                        <a:t>met</a:t>
                      </a:r>
                      <a:r>
                        <a:rPr lang="fr-CA" sz="1350" b="1" baseline="0" noProof="0" dirty="0" smtClean="0"/>
                        <a:t> en œuvre</a:t>
                      </a:r>
                      <a:r>
                        <a:rPr lang="fr-CA" sz="1350" noProof="0" dirty="0" smtClean="0"/>
                        <a:t> des</a:t>
                      </a:r>
                      <a:r>
                        <a:rPr lang="fr-CA" sz="1350" baseline="0" noProof="0" dirty="0" smtClean="0"/>
                        <a:t> soutiens régionaux et </a:t>
                      </a:r>
                      <a:r>
                        <a:rPr lang="fr-CA" sz="1350" noProof="0" dirty="0" smtClean="0"/>
                        <a:t>les outils requis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4977">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fr-CA" sz="2000" b="1" kern="0" noProof="0" dirty="0" smtClean="0">
                          <a:solidFill>
                            <a:schemeClr val="bg1"/>
                          </a:solidFill>
                        </a:rPr>
                        <a:t>Qualité des services de santé Ontario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tr>
              <a:tr h="1232674">
                <a:tc gridSpan="2">
                  <a:txBody>
                    <a:bodyPr/>
                    <a:lstStyle/>
                    <a:p>
                      <a:pPr marL="285750" indent="-285750">
                        <a:lnSpc>
                          <a:spcPct val="120000"/>
                        </a:lnSpc>
                        <a:buFont typeface="Arial" panose="020B0604020202020204" pitchFamily="34" charset="0"/>
                        <a:buChar char="•"/>
                      </a:pPr>
                      <a:r>
                        <a:rPr lang="fr-CA" sz="1300" noProof="0" dirty="0" smtClean="0"/>
                        <a:t>Appuie la collecte de données, produits des rapports et des analyses en temps voulu</a:t>
                      </a:r>
                    </a:p>
                    <a:p>
                      <a:pPr marL="285750" indent="-285750">
                        <a:lnSpc>
                          <a:spcPct val="120000"/>
                        </a:lnSpc>
                        <a:buFont typeface="Arial" panose="020B0604020202020204" pitchFamily="34" charset="0"/>
                        <a:buChar char="•"/>
                      </a:pPr>
                      <a:r>
                        <a:rPr lang="fr-CA" sz="1300" noProof="0" dirty="0" smtClean="0"/>
                        <a:t>Dirige l’identification systématiques</a:t>
                      </a:r>
                      <a:r>
                        <a:rPr lang="fr-CA" sz="1300" baseline="0" noProof="0" dirty="0" smtClean="0"/>
                        <a:t> des nouvelles pratiques et </a:t>
                      </a:r>
                      <a:r>
                        <a:rPr lang="fr-CA" sz="1300" noProof="0" dirty="0" smtClean="0"/>
                        <a:t>innovations</a:t>
                      </a:r>
                    </a:p>
                    <a:p>
                      <a:pPr marL="285750" indent="-285750">
                        <a:lnSpc>
                          <a:spcPct val="120000"/>
                        </a:lnSpc>
                        <a:buFont typeface="Arial" panose="020B0604020202020204" pitchFamily="34" charset="0"/>
                        <a:buChar char="•"/>
                      </a:pPr>
                      <a:r>
                        <a:rPr lang="fr-CA" sz="1300" noProof="0" dirty="0" smtClean="0"/>
                        <a:t>Accroître le taux des progrès en normalisant les pratiques exemplaires à l’échelle des maillons santé</a:t>
                      </a:r>
                    </a:p>
                    <a:p>
                      <a:pPr marL="285750" indent="-285750">
                        <a:lnSpc>
                          <a:spcPct val="120000"/>
                        </a:lnSpc>
                        <a:buFont typeface="Arial" panose="020B0604020202020204" pitchFamily="34" charset="0"/>
                        <a:buChar char="•"/>
                      </a:pPr>
                      <a:r>
                        <a:rPr lang="fr-CA" sz="1300" noProof="0" dirty="0" smtClean="0">
                          <a:cs typeface="ＭＳ Ｐゴシック" charset="-128"/>
                        </a:rPr>
                        <a:t>Assure le partage des leçons entre maillons santé apprises au  niveau régional ou</a:t>
                      </a:r>
                      <a:r>
                        <a:rPr lang="fr-CA" sz="1300" baseline="0" noProof="0" dirty="0" smtClean="0">
                          <a:cs typeface="ＭＳ Ｐゴシック" charset="-128"/>
                        </a:rPr>
                        <a:t> </a:t>
                      </a:r>
                      <a:r>
                        <a:rPr lang="fr-CA" sz="1300" noProof="0" dirty="0" smtClean="0">
                          <a:cs typeface="ＭＳ Ｐゴシック" charset="-128"/>
                        </a:rPr>
                        <a:t>pan-provincial</a:t>
                      </a:r>
                    </a:p>
                    <a:p>
                      <a:pPr marL="285750" indent="-285750">
                        <a:lnSpc>
                          <a:spcPct val="120000"/>
                        </a:lnSpc>
                        <a:buFont typeface="Arial" panose="020B0604020202020204" pitchFamily="34" charset="0"/>
                        <a:buChar char="•"/>
                      </a:pPr>
                      <a:r>
                        <a:rPr lang="fr-CA" sz="1300" noProof="0" dirty="0" smtClean="0">
                          <a:cs typeface="ＭＳ Ｐゴシック" charset="-128"/>
                        </a:rPr>
                        <a:t>Relie les dirigeants des RLISS et des MS avec d’autres initiatives d’amélioration de la qualité provinciale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CA" dirty="0"/>
                    </a:p>
                  </a:txBody>
                  <a:tcPr/>
                </a:tc>
              </a:tr>
            </a:tbl>
          </a:graphicData>
        </a:graphic>
      </p:graphicFrame>
    </p:spTree>
    <p:extLst>
      <p:ext uri="{BB962C8B-B14F-4D97-AF65-F5344CB8AC3E}">
        <p14:creationId xmlns:p14="http://schemas.microsoft.com/office/powerpoint/2010/main" val="33623371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120771" y="266012"/>
            <a:ext cx="8721305" cy="706090"/>
          </a:xfrm>
        </p:spPr>
        <p:txBody>
          <a:bodyPr/>
          <a:lstStyle/>
          <a:p>
            <a:r>
              <a:rPr lang="fr-CA" dirty="0" smtClean="0"/>
              <a:t>Se lancer – Mise à jour du 3</a:t>
            </a:r>
            <a:r>
              <a:rPr lang="fr-CA" baseline="30000" dirty="0" smtClean="0"/>
              <a:t>e</a:t>
            </a:r>
            <a:r>
              <a:rPr lang="fr-CA" dirty="0" smtClean="0"/>
              <a:t> trimestre</a:t>
            </a:r>
            <a:endParaRPr lang="fr-CA" dirty="0"/>
          </a:p>
        </p:txBody>
      </p:sp>
      <p:sp>
        <p:nvSpPr>
          <p:cNvPr id="17" name="Text Placeholder 16"/>
          <p:cNvSpPr>
            <a:spLocks noGrp="1"/>
          </p:cNvSpPr>
          <p:nvPr>
            <p:ph type="body" sz="quarter" idx="3"/>
            <p:custDataLst>
              <p:tags r:id="rId2"/>
            </p:custDataLst>
          </p:nvPr>
        </p:nvSpPr>
        <p:spPr>
          <a:xfrm>
            <a:off x="457200" y="1389281"/>
            <a:ext cx="8382000" cy="402059"/>
          </a:xfrm>
          <a:solidFill>
            <a:srgbClr val="00788A"/>
          </a:solidFill>
        </p:spPr>
        <p:txBody>
          <a:bodyPr/>
          <a:lstStyle/>
          <a:p>
            <a:pPr algn="ctr"/>
            <a:r>
              <a:rPr lang="fr-CA" sz="1600" dirty="0" smtClean="0">
                <a:solidFill>
                  <a:schemeClr val="bg1"/>
                </a:solidFill>
              </a:rPr>
              <a:t>Les maillons santé progressent de la planification au recrutement des patients</a:t>
            </a:r>
            <a:endParaRPr lang="fr-CA" sz="1600" dirty="0">
              <a:solidFill>
                <a:schemeClr val="bg1"/>
              </a:solidFill>
            </a:endParaRPr>
          </a:p>
        </p:txBody>
      </p:sp>
      <p:sp>
        <p:nvSpPr>
          <p:cNvPr id="4" name="Footer Placeholder 3"/>
          <p:cNvSpPr>
            <a:spLocks noGrp="1"/>
          </p:cNvSpPr>
          <p:nvPr>
            <p:ph type="ftr" sz="quarter" idx="10"/>
            <p:custDataLst>
              <p:tags r:id="rId3"/>
            </p:custDataLst>
          </p:nvPr>
        </p:nvSpPr>
        <p:spPr/>
        <p:txBody>
          <a:bodyPr/>
          <a:lstStyle/>
          <a:p>
            <a:pPr>
              <a:defRPr/>
            </a:pPr>
            <a:r>
              <a:rPr lang="en-US" dirty="0" smtClean="0"/>
              <a:t>www.HQOntario.ca</a:t>
            </a:r>
            <a:endParaRPr lang="en-CA" dirty="0"/>
          </a:p>
        </p:txBody>
      </p:sp>
      <p:sp>
        <p:nvSpPr>
          <p:cNvPr id="19" name="Content Placeholder 15"/>
          <p:cNvSpPr>
            <a:spLocks noGrp="1"/>
          </p:cNvSpPr>
          <p:nvPr>
            <p:ph sz="half" idx="2"/>
            <p:custDataLst>
              <p:tags r:id="rId4"/>
            </p:custDataLst>
          </p:nvPr>
        </p:nvSpPr>
        <p:spPr>
          <a:xfrm>
            <a:off x="6106887" y="1967198"/>
            <a:ext cx="2821453" cy="3910279"/>
          </a:xfrm>
        </p:spPr>
        <p:txBody>
          <a:bodyPr/>
          <a:lstStyle/>
          <a:p>
            <a:pPr marL="180975" indent="-180975"/>
            <a:r>
              <a:rPr lang="fr-CA" sz="1600" dirty="0" smtClean="0"/>
              <a:t>À </a:t>
            </a:r>
            <a:r>
              <a:rPr lang="fr-CA" sz="1600" dirty="0"/>
              <a:t>la fin du troisième </a:t>
            </a:r>
            <a:r>
              <a:rPr lang="fr-CA" sz="1600" dirty="0" smtClean="0"/>
              <a:t>trimestre, </a:t>
            </a:r>
            <a:r>
              <a:rPr lang="fr-CA" sz="1600" b="1" dirty="0" smtClean="0">
                <a:solidFill>
                  <a:srgbClr val="00788A"/>
                </a:solidFill>
              </a:rPr>
              <a:t>75 des 82 maillons santé</a:t>
            </a:r>
            <a:r>
              <a:rPr lang="fr-CA" sz="1600" dirty="0" smtClean="0"/>
              <a:t> avaient recruté activement des patients</a:t>
            </a:r>
          </a:p>
          <a:p>
            <a:pPr marL="180975" indent="-180975"/>
            <a:r>
              <a:rPr lang="fr-CA" sz="1600" dirty="0" smtClean="0"/>
              <a:t>Les maillons santé restants ont poursuivi leur planification </a:t>
            </a:r>
          </a:p>
          <a:p>
            <a:pPr marL="180975" indent="-180975"/>
            <a:r>
              <a:rPr lang="fr-CA" sz="1600" dirty="0" smtClean="0"/>
              <a:t>En plus des 82 maillons santé financés par le MSSLD, certains RLISS ont commencé à planifier de nouvelles zones géographiques</a:t>
            </a:r>
            <a:endParaRPr lang="fr-CA" sz="1600" dirty="0"/>
          </a:p>
        </p:txBody>
      </p:sp>
      <p:pic>
        <p:nvPicPr>
          <p:cNvPr id="5" name="Picture 4"/>
          <p:cNvPicPr>
            <a:picLocks noChangeAspect="1"/>
          </p:cNvPicPr>
          <p:nvPr>
            <p:custDataLst>
              <p:tags r:id="rId5"/>
            </p:custDataLst>
          </p:nvPr>
        </p:nvPicPr>
        <p:blipFill>
          <a:blip r:embed="rId9"/>
          <a:stretch>
            <a:fillRect/>
          </a:stretch>
        </p:blipFill>
        <p:spPr>
          <a:xfrm>
            <a:off x="457200" y="1967198"/>
            <a:ext cx="5778107" cy="3443002"/>
          </a:xfrm>
          <a:prstGeom prst="rect">
            <a:avLst/>
          </a:prstGeom>
        </p:spPr>
      </p:pic>
      <p:sp>
        <p:nvSpPr>
          <p:cNvPr id="9" name="Rectangle 3"/>
          <p:cNvSpPr>
            <a:spLocks noChangeArrowheads="1"/>
          </p:cNvSpPr>
          <p:nvPr>
            <p:custDataLst>
              <p:tags r:id="rId6"/>
            </p:custDataLst>
          </p:nvPr>
        </p:nvSpPr>
        <p:spPr bwMode="auto">
          <a:xfrm>
            <a:off x="120771" y="5926414"/>
            <a:ext cx="9023230"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hangingPunct="0"/>
            <a:r>
              <a:rPr lang="fr-CA" altLang="en-US" sz="900" i="1" dirty="0" smtClean="0">
                <a:latin typeface="Calibri" panose="020F0502020204030204" pitchFamily="34" charset="0"/>
                <a:ea typeface="Calibri" panose="020F0502020204030204" pitchFamily="34" charset="0"/>
                <a:cs typeface="Times New Roman" panose="02020603050405020304" pitchFamily="18" charset="0"/>
              </a:rPr>
              <a:t>Source des données </a:t>
            </a:r>
            <a:r>
              <a:rPr lang="fr-CA" altLang="en-US" sz="900" i="1" dirty="0">
                <a:latin typeface="Calibri" panose="020F0502020204030204" pitchFamily="34" charset="0"/>
                <a:ea typeface="Calibri" panose="020F0502020204030204" pitchFamily="34" charset="0"/>
                <a:cs typeface="Times New Roman" panose="02020603050405020304" pitchFamily="18" charset="0"/>
              </a:rPr>
              <a:t>:  </a:t>
            </a:r>
            <a:r>
              <a:rPr lang="fr-CA" altLang="en-US" sz="900" i="1" dirty="0" smtClean="0">
                <a:latin typeface="Calibri" panose="020F0502020204030204" pitchFamily="34" charset="0"/>
                <a:ea typeface="Calibri" panose="020F0502020204030204" pitchFamily="34" charset="0"/>
                <a:cs typeface="Times New Roman" panose="02020603050405020304" pitchFamily="18" charset="0"/>
              </a:rPr>
              <a:t>Plateforme </a:t>
            </a:r>
            <a:r>
              <a:rPr lang="fr-CA" altLang="en-US" sz="900" i="1" dirty="0">
                <a:latin typeface="Calibri" panose="020F0502020204030204" pitchFamily="34" charset="0"/>
                <a:ea typeface="Calibri" panose="020F0502020204030204" pitchFamily="34" charset="0"/>
                <a:cs typeface="Times New Roman" panose="02020603050405020304" pitchFamily="18" charset="0"/>
              </a:rPr>
              <a:t>d’analyse des mesures d’amélioration de la qualité et de production de rapports (QI RAP</a:t>
            </a:r>
            <a:r>
              <a:rPr lang="fr-CA" altLang="en-US" sz="900" i="1" dirty="0" smtClean="0">
                <a:latin typeface="Calibri" panose="020F0502020204030204" pitchFamily="34" charset="0"/>
                <a:ea typeface="Calibri" panose="020F0502020204030204" pitchFamily="34" charset="0"/>
                <a:cs typeface="Times New Roman" panose="02020603050405020304" pitchFamily="18" charset="0"/>
              </a:rPr>
              <a:t>) de Qualité des services de santé –  rapport des maillons santé</a:t>
            </a:r>
            <a:endParaRPr kumimoji="0" lang="fr-CA" altLang="en-US" sz="1800" b="0" i="1"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50748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331470" y="274638"/>
            <a:ext cx="8492490" cy="706437"/>
          </a:xfrm>
        </p:spPr>
        <p:txBody>
          <a:bodyPr/>
          <a:lstStyle/>
          <a:p>
            <a:r>
              <a:rPr lang="fr-CA" dirty="0" smtClean="0"/>
              <a:t>Regard sur les maillons santé </a:t>
            </a:r>
            <a:r>
              <a:rPr lang="fr-CA" dirty="0"/>
              <a:t>– </a:t>
            </a:r>
            <a:r>
              <a:rPr lang="fr-CA" dirty="0" smtClean="0"/>
              <a:t/>
            </a:r>
            <a:br>
              <a:rPr lang="fr-CA" dirty="0" smtClean="0"/>
            </a:br>
            <a:r>
              <a:rPr lang="fr-CA" dirty="0" smtClean="0"/>
              <a:t>Mise </a:t>
            </a:r>
            <a:r>
              <a:rPr lang="fr-CA" dirty="0"/>
              <a:t>à jour du 3</a:t>
            </a:r>
            <a:r>
              <a:rPr lang="fr-CA" baseline="30000" dirty="0"/>
              <a:t>e</a:t>
            </a:r>
            <a:r>
              <a:rPr lang="fr-CA" dirty="0"/>
              <a:t> trimestre</a:t>
            </a:r>
          </a:p>
        </p:txBody>
      </p:sp>
      <p:sp>
        <p:nvSpPr>
          <p:cNvPr id="4" name="Footer Placeholder 3"/>
          <p:cNvSpPr>
            <a:spLocks noGrp="1"/>
          </p:cNvSpPr>
          <p:nvPr>
            <p:ph type="ftr" sz="quarter" idx="10"/>
            <p:custDataLst>
              <p:tags r:id="rId2"/>
            </p:custDataLst>
          </p:nvPr>
        </p:nvSpPr>
        <p:spPr/>
        <p:txBody>
          <a:bodyPr/>
          <a:lstStyle/>
          <a:p>
            <a:pPr>
              <a:defRPr/>
            </a:pPr>
            <a:r>
              <a:rPr lang="en-US" dirty="0" smtClean="0">
                <a:solidFill>
                  <a:srgbClr val="FFFFFF"/>
                </a:solidFill>
              </a:rPr>
              <a:t>www.HQOntario.ca</a:t>
            </a:r>
            <a:endParaRPr lang="en-CA" dirty="0">
              <a:solidFill>
                <a:srgbClr val="FFFFFF"/>
              </a:solidFill>
            </a:endParaRPr>
          </a:p>
        </p:txBody>
      </p:sp>
      <p:pic>
        <p:nvPicPr>
          <p:cNvPr id="3" name="Picture 2"/>
          <p:cNvPicPr>
            <a:picLocks noChangeAspect="1"/>
          </p:cNvPicPr>
          <p:nvPr/>
        </p:nvPicPr>
        <p:blipFill rotWithShape="1">
          <a:blip r:embed="rId5"/>
          <a:srcRect l="17909" r="18045" b="11137"/>
          <a:stretch/>
        </p:blipFill>
        <p:spPr>
          <a:xfrm>
            <a:off x="331470" y="1474471"/>
            <a:ext cx="8377699" cy="4389120"/>
          </a:xfrm>
          <a:prstGeom prst="rect">
            <a:avLst/>
          </a:prstGeom>
        </p:spPr>
      </p:pic>
    </p:spTree>
    <p:extLst>
      <p:ext uri="{BB962C8B-B14F-4D97-AF65-F5344CB8AC3E}">
        <p14:creationId xmlns:p14="http://schemas.microsoft.com/office/powerpoint/2010/main" val="19718653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fr-CA" sz="3400" dirty="0" smtClean="0"/>
              <a:t>Répercussions sur les patients : </a:t>
            </a:r>
            <a:br>
              <a:rPr lang="fr-CA" sz="3400" dirty="0" smtClean="0"/>
            </a:br>
            <a:r>
              <a:rPr lang="fr-CA" sz="3400" dirty="0" smtClean="0"/>
              <a:t>L’histoire de Terry</a:t>
            </a:r>
            <a:endParaRPr lang="fr-CA" sz="3400" dirty="0"/>
          </a:p>
        </p:txBody>
      </p:sp>
      <p:sp>
        <p:nvSpPr>
          <p:cNvPr id="3" name="Content Placeholder 2"/>
          <p:cNvSpPr>
            <a:spLocks noGrp="1"/>
          </p:cNvSpPr>
          <p:nvPr>
            <p:ph idx="1"/>
            <p:custDataLst>
              <p:tags r:id="rId2"/>
            </p:custDataLst>
          </p:nvPr>
        </p:nvSpPr>
        <p:spPr>
          <a:xfrm>
            <a:off x="457200" y="1531916"/>
            <a:ext cx="8229600" cy="4263241"/>
          </a:xfrm>
        </p:spPr>
        <p:txBody>
          <a:bodyPr/>
          <a:lstStyle/>
          <a:p>
            <a:r>
              <a:rPr lang="fr-CA" sz="1600" i="1" dirty="0" smtClean="0"/>
              <a:t>« J’ai vu Terry aujourd’hui et je tiens à vous féliciter ainsi que l’équipe du maillon santé. Elle a complètement changé – elle est positive, optimiste et souhaite réellement avoir une meilleure vie</a:t>
            </a:r>
            <a:r>
              <a:rPr lang="fr-CA" sz="1600" dirty="0" smtClean="0"/>
              <a:t>, a indiqué</a:t>
            </a:r>
            <a:r>
              <a:rPr lang="fr-CA" sz="1600" i="1" dirty="0" smtClean="0"/>
              <a:t> </a:t>
            </a:r>
            <a:r>
              <a:rPr lang="fr-CA" sz="1600" dirty="0" smtClean="0"/>
              <a:t>la D</a:t>
            </a:r>
            <a:r>
              <a:rPr lang="fr-CA" sz="1600" baseline="30000" dirty="0" smtClean="0"/>
              <a:t>re</a:t>
            </a:r>
            <a:r>
              <a:rPr lang="fr-CA" sz="1600" dirty="0" smtClean="0"/>
              <a:t> Kim Morrison, chef du personnel</a:t>
            </a:r>
            <a:r>
              <a:rPr lang="fr-CA" sz="1600" dirty="0"/>
              <a:t>, Hôpital général du comté de Lennox et Addington. </a:t>
            </a:r>
            <a:r>
              <a:rPr lang="fr-CA" sz="1600" i="1" dirty="0" smtClean="0"/>
              <a:t>Grâce au déambulateur et aux dispositifs installés dans la salle de bains, </a:t>
            </a:r>
            <a:r>
              <a:rPr lang="fr-CA" sz="1600" i="1" dirty="0"/>
              <a:t>elle peut prendre des bains et sortir se promener, ce qu’elle aime beaucoup faire. </a:t>
            </a:r>
            <a:r>
              <a:rPr lang="fr-CA" sz="1600" i="1" dirty="0" smtClean="0"/>
              <a:t>Son moral s’est amélioré et elle a hâte de rencontrer </a:t>
            </a:r>
            <a:r>
              <a:rPr lang="fr-CA" sz="1600" i="1" dirty="0"/>
              <a:t>l</a:t>
            </a:r>
            <a:r>
              <a:rPr lang="fr-CA" sz="1600" i="1" dirty="0" smtClean="0"/>
              <a:t>a travailleuse sociale; elle est ravie de ne plus avoir à prendre de médicaments. Merci infiniment pour votre aide et les excellents résultats que vous avez obtenus pour Terry et sa famille. » </a:t>
            </a:r>
          </a:p>
          <a:p>
            <a:endParaRPr lang="fr-CA" sz="1600" i="1" dirty="0" smtClean="0"/>
          </a:p>
          <a:p>
            <a:r>
              <a:rPr lang="fr-CA" sz="1600" i="1" dirty="0" smtClean="0"/>
              <a:t>« Nous </a:t>
            </a:r>
            <a:r>
              <a:rPr lang="fr-CA" sz="1600" i="1" dirty="0"/>
              <a:t>sommes fermement convaincu de la valeur de ce modèle de soins, c’est pourquoi le RLISS du Sud-Est continue d’appuyer les maillons santé dans toute la région, </a:t>
            </a:r>
            <a:r>
              <a:rPr lang="fr-CA" sz="1600" dirty="0"/>
              <a:t>a déclaré Paul Huras, PDG du RLISS du Sud-Est</a:t>
            </a:r>
            <a:r>
              <a:rPr lang="fr-CA" sz="1600" i="1" dirty="0"/>
              <a:t>. Nous entendons des histoires incroyables au sujet des résultats positifs obtenus pour les patientes et patients.</a:t>
            </a:r>
            <a:endParaRPr lang="fr-CA" dirty="0"/>
          </a:p>
        </p:txBody>
      </p:sp>
      <p:sp>
        <p:nvSpPr>
          <p:cNvPr id="4" name="Footer Placeholder 3"/>
          <p:cNvSpPr>
            <a:spLocks noGrp="1"/>
          </p:cNvSpPr>
          <p:nvPr>
            <p:ph type="ftr" sz="quarter" idx="10"/>
            <p:custDataLst>
              <p:tags r:id="rId3"/>
            </p:custDataLst>
          </p:nvPr>
        </p:nvSpPr>
        <p:spPr/>
        <p:txBody>
          <a:bodyPr/>
          <a:lstStyle/>
          <a:p>
            <a:pPr>
              <a:defRPr/>
            </a:pPr>
            <a:r>
              <a:rPr lang="en-US" dirty="0" smtClean="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416865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706090"/>
          </a:xfrm>
        </p:spPr>
        <p:txBody>
          <a:bodyPr/>
          <a:lstStyle/>
          <a:p>
            <a:r>
              <a:rPr lang="fr-CA" sz="3000" dirty="0" smtClean="0"/>
              <a:t>Impact des maillons santé – </a:t>
            </a:r>
            <a:br>
              <a:rPr lang="fr-CA" sz="3000" dirty="0" smtClean="0"/>
            </a:br>
            <a:r>
              <a:rPr lang="fr-CA" sz="3000" dirty="0" smtClean="0"/>
              <a:t>Mise à jour du 3</a:t>
            </a:r>
            <a:r>
              <a:rPr lang="fr-CA" sz="3000" baseline="30000" dirty="0" smtClean="0"/>
              <a:t>e</a:t>
            </a:r>
            <a:r>
              <a:rPr lang="fr-CA" sz="3000" dirty="0" smtClean="0"/>
              <a:t> trimestre</a:t>
            </a:r>
            <a:endParaRPr lang="fr-CA" sz="3000" dirty="0"/>
          </a:p>
        </p:txBody>
      </p:sp>
      <p:sp>
        <p:nvSpPr>
          <p:cNvPr id="15" name="Text Placeholder 14"/>
          <p:cNvSpPr>
            <a:spLocks noGrp="1"/>
          </p:cNvSpPr>
          <p:nvPr>
            <p:ph type="body" idx="1"/>
            <p:custDataLst>
              <p:tags r:id="rId2"/>
            </p:custDataLst>
          </p:nvPr>
        </p:nvSpPr>
        <p:spPr>
          <a:xfrm>
            <a:off x="169632" y="1389281"/>
            <a:ext cx="4297479" cy="402060"/>
          </a:xfrm>
          <a:solidFill>
            <a:srgbClr val="00788A"/>
          </a:solidFill>
        </p:spPr>
        <p:txBody>
          <a:bodyPr/>
          <a:lstStyle/>
          <a:p>
            <a:pPr algn="ctr"/>
            <a:r>
              <a:rPr lang="fr-CA" sz="1600" dirty="0" smtClean="0">
                <a:solidFill>
                  <a:schemeClr val="bg1"/>
                </a:solidFill>
              </a:rPr>
              <a:t>Plans de soins coordonnés</a:t>
            </a:r>
            <a:endParaRPr lang="fr-CA" sz="1600" dirty="0">
              <a:solidFill>
                <a:schemeClr val="bg1"/>
              </a:solidFill>
            </a:endParaRPr>
          </a:p>
        </p:txBody>
      </p:sp>
      <p:sp>
        <p:nvSpPr>
          <p:cNvPr id="16" name="Content Placeholder 15"/>
          <p:cNvSpPr>
            <a:spLocks noGrp="1"/>
          </p:cNvSpPr>
          <p:nvPr>
            <p:ph sz="half" idx="2"/>
            <p:custDataLst>
              <p:tags r:id="rId3"/>
            </p:custDataLst>
          </p:nvPr>
        </p:nvSpPr>
        <p:spPr>
          <a:xfrm>
            <a:off x="350722" y="4863690"/>
            <a:ext cx="4040188" cy="711732"/>
          </a:xfrm>
        </p:spPr>
        <p:txBody>
          <a:bodyPr/>
          <a:lstStyle/>
          <a:p>
            <a:pPr marL="0" indent="0">
              <a:buNone/>
            </a:pPr>
            <a:r>
              <a:rPr lang="fr-CA" sz="1400" b="1" dirty="0" smtClean="0">
                <a:solidFill>
                  <a:srgbClr val="0C6577"/>
                </a:solidFill>
              </a:rPr>
              <a:t>14 251 </a:t>
            </a:r>
            <a:r>
              <a:rPr lang="fr-CA" sz="1400" dirty="0" smtClean="0"/>
              <a:t>patients ayant des besoins complexes ont reçu un plan de soins coordonnés par l’entremise des maillons santé</a:t>
            </a:r>
            <a:endParaRPr lang="fr-CA" sz="1400" dirty="0"/>
          </a:p>
        </p:txBody>
      </p:sp>
      <p:sp>
        <p:nvSpPr>
          <p:cNvPr id="17" name="Text Placeholder 16"/>
          <p:cNvSpPr>
            <a:spLocks noGrp="1"/>
          </p:cNvSpPr>
          <p:nvPr>
            <p:ph type="body" sz="quarter" idx="3"/>
            <p:custDataLst>
              <p:tags r:id="rId4"/>
            </p:custDataLst>
          </p:nvPr>
        </p:nvSpPr>
        <p:spPr>
          <a:xfrm>
            <a:off x="4572000" y="1389281"/>
            <a:ext cx="4297479" cy="402059"/>
          </a:xfrm>
          <a:solidFill>
            <a:srgbClr val="00788A"/>
          </a:solidFill>
        </p:spPr>
        <p:txBody>
          <a:bodyPr/>
          <a:lstStyle/>
          <a:p>
            <a:pPr algn="ctr"/>
            <a:r>
              <a:rPr lang="fr-CA" sz="1600" dirty="0" smtClean="0">
                <a:solidFill>
                  <a:schemeClr val="bg1"/>
                </a:solidFill>
              </a:rPr>
              <a:t>Accès aux soins primaires</a:t>
            </a:r>
            <a:endParaRPr lang="fr-CA" sz="1600" dirty="0">
              <a:solidFill>
                <a:schemeClr val="bg1"/>
              </a:solidFill>
            </a:endParaRPr>
          </a:p>
        </p:txBody>
      </p:sp>
      <p:sp>
        <p:nvSpPr>
          <p:cNvPr id="4" name="Footer Placeholder 3"/>
          <p:cNvSpPr>
            <a:spLocks noGrp="1"/>
          </p:cNvSpPr>
          <p:nvPr>
            <p:ph type="ftr" sz="quarter" idx="10"/>
            <p:custDataLst>
              <p:tags r:id="rId5"/>
            </p:custDataLst>
          </p:nvPr>
        </p:nvSpPr>
        <p:spPr/>
        <p:txBody>
          <a:bodyPr/>
          <a:lstStyle/>
          <a:p>
            <a:pPr>
              <a:defRPr/>
            </a:pPr>
            <a:r>
              <a:rPr lang="en-US" dirty="0" smtClean="0"/>
              <a:t>www.HQOntario.ca</a:t>
            </a:r>
            <a:endParaRPr lang="en-CA" dirty="0"/>
          </a:p>
        </p:txBody>
      </p:sp>
      <p:sp>
        <p:nvSpPr>
          <p:cNvPr id="19" name="Content Placeholder 15"/>
          <p:cNvSpPr>
            <a:spLocks noGrp="1"/>
          </p:cNvSpPr>
          <p:nvPr>
            <p:ph sz="half" idx="2"/>
            <p:custDataLst>
              <p:tags r:id="rId6"/>
            </p:custDataLst>
          </p:nvPr>
        </p:nvSpPr>
        <p:spPr>
          <a:xfrm>
            <a:off x="4572000" y="4863690"/>
            <a:ext cx="4268789" cy="798821"/>
          </a:xfrm>
        </p:spPr>
        <p:txBody>
          <a:bodyPr/>
          <a:lstStyle/>
          <a:p>
            <a:pPr marL="0" indent="0">
              <a:buNone/>
            </a:pPr>
            <a:r>
              <a:rPr lang="fr-CA" sz="1400" b="1" dirty="0" smtClean="0">
                <a:solidFill>
                  <a:srgbClr val="0C6577"/>
                </a:solidFill>
              </a:rPr>
              <a:t>24 195 </a:t>
            </a:r>
            <a:r>
              <a:rPr lang="fr-CA" sz="1400" dirty="0" smtClean="0"/>
              <a:t>des patients des maillons santé ont pu obtenir un accès régulier et en temps opportun aux soins primaires</a:t>
            </a:r>
            <a:endParaRPr lang="fr-CA" sz="1400" dirty="0"/>
          </a:p>
        </p:txBody>
      </p:sp>
      <p:sp>
        <p:nvSpPr>
          <p:cNvPr id="11" name="Rectangle 3"/>
          <p:cNvSpPr>
            <a:spLocks noChangeArrowheads="1"/>
          </p:cNvSpPr>
          <p:nvPr>
            <p:custDataLst>
              <p:tags r:id="rId7"/>
            </p:custDataLst>
          </p:nvPr>
        </p:nvSpPr>
        <p:spPr bwMode="auto">
          <a:xfrm>
            <a:off x="169633" y="5878479"/>
            <a:ext cx="878458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hangingPunct="0"/>
            <a:r>
              <a:rPr lang="fr-CA" altLang="en-US" sz="900" i="1" dirty="0">
                <a:latin typeface="Calibri" panose="020F0502020204030204" pitchFamily="34" charset="0"/>
                <a:ea typeface="Calibri" panose="020F0502020204030204" pitchFamily="34" charset="0"/>
                <a:cs typeface="Times New Roman" panose="02020603050405020304" pitchFamily="18" charset="0"/>
              </a:rPr>
              <a:t>Source des données :  Plateforme d’analyse des mesures d’amélioration de la qualité et de production de rapports (QI RAP) de Qualité des services de santé –  rapport des maillons santé</a:t>
            </a:r>
            <a:endParaRPr lang="fr-CA" altLang="en-US" sz="1800" i="1" dirty="0">
              <a:latin typeface="Arial" panose="020B0604020202020204" pitchFamily="34" charset="0"/>
            </a:endParaRPr>
          </a:p>
        </p:txBody>
      </p:sp>
      <p:pic>
        <p:nvPicPr>
          <p:cNvPr id="6" name="Picture 5"/>
          <p:cNvPicPr>
            <a:picLocks noChangeAspect="1"/>
          </p:cNvPicPr>
          <p:nvPr/>
        </p:nvPicPr>
        <p:blipFill>
          <a:blip r:embed="rId10"/>
          <a:stretch>
            <a:fillRect/>
          </a:stretch>
        </p:blipFill>
        <p:spPr>
          <a:xfrm>
            <a:off x="169632" y="2062794"/>
            <a:ext cx="8669263" cy="2584928"/>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706090"/>
          </a:xfrm>
        </p:spPr>
        <p:txBody>
          <a:bodyPr/>
          <a:lstStyle/>
          <a:p>
            <a:r>
              <a:rPr lang="fr-CA" dirty="0" smtClean="0"/>
              <a:t>Population ciblée par RLISS</a:t>
            </a:r>
            <a:endParaRPr lang="fr-CA" dirty="0"/>
          </a:p>
        </p:txBody>
      </p:sp>
      <p:sp>
        <p:nvSpPr>
          <p:cNvPr id="4" name="Footer Placeholder 3"/>
          <p:cNvSpPr>
            <a:spLocks noGrp="1"/>
          </p:cNvSpPr>
          <p:nvPr>
            <p:ph type="ftr" sz="quarter" idx="10"/>
            <p:custDataLst>
              <p:tags r:id="rId2"/>
            </p:custDataLst>
          </p:nvPr>
        </p:nvSpPr>
        <p:spPr/>
        <p:txBody>
          <a:bodyPr/>
          <a:lstStyle/>
          <a:p>
            <a:pPr>
              <a:defRPr/>
            </a:pPr>
            <a:r>
              <a:rPr lang="en-US" dirty="0" smtClean="0"/>
              <a:t>www.HQOntario.ca</a:t>
            </a:r>
            <a:endParaRPr lang="en-CA" dirty="0"/>
          </a:p>
        </p:txBody>
      </p:sp>
      <p:sp>
        <p:nvSpPr>
          <p:cNvPr id="7" name="Rectangle 6"/>
          <p:cNvSpPr/>
          <p:nvPr>
            <p:custDataLst>
              <p:tags r:id="rId3"/>
            </p:custDataLst>
          </p:nvPr>
        </p:nvSpPr>
        <p:spPr>
          <a:xfrm>
            <a:off x="1742537" y="6418054"/>
            <a:ext cx="6225508" cy="400110"/>
          </a:xfrm>
          <a:prstGeom prst="rect">
            <a:avLst/>
          </a:prstGeom>
        </p:spPr>
        <p:txBody>
          <a:bodyPr wrap="square">
            <a:spAutoFit/>
          </a:bodyPr>
          <a:lstStyle/>
          <a:p>
            <a:r>
              <a:rPr lang="fr-CA" sz="1000" i="1" dirty="0"/>
              <a:t>*D’autres maillons santé en sont au début de l’étape de planification (le MSSLD n’a pas encore approuvé le financement des activités)</a:t>
            </a:r>
            <a:endParaRPr lang="fr-CA" sz="1000" dirty="0"/>
          </a:p>
        </p:txBody>
      </p:sp>
      <p:sp>
        <p:nvSpPr>
          <p:cNvPr id="6" name="Rectangle 1"/>
          <p:cNvSpPr>
            <a:spLocks noChangeArrowheads="1"/>
          </p:cNvSpPr>
          <p:nvPr>
            <p:custDataLst>
              <p:tags r:id="rId4"/>
            </p:custDataLst>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smtClean="0">
                <a:ln>
                  <a:noFill/>
                </a:ln>
                <a:solidFill>
                  <a:schemeClr val="tx1"/>
                </a:solidFill>
                <a:effectLst/>
                <a:latin typeface="Arial" panose="020B0604020202020204" pitchFamily="34" charset="0"/>
              </a:rPr>
              <a:t/>
            </a:r>
            <a:br>
              <a:rPr kumimoji="0" lang="en-CA" altLang="en-US" sz="1800" b="0" i="0" u="none" strike="noStrike" cap="none" normalizeH="0" baseline="0" dirty="0" smtClean="0">
                <a:ln>
                  <a:noFill/>
                </a:ln>
                <a:solidFill>
                  <a:schemeClr val="tx1"/>
                </a:solidFill>
                <a:effectLst/>
                <a:latin typeface="Arial" panose="020B0604020202020204" pitchFamily="34" charset="0"/>
              </a:rPr>
            </a:b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12" name="Table 11"/>
          <p:cNvGraphicFramePr>
            <a:graphicFrameLocks noGrp="1"/>
          </p:cNvGraphicFramePr>
          <p:nvPr>
            <p:custDataLst>
              <p:tags r:id="rId5"/>
            </p:custDataLst>
            <p:extLst>
              <p:ext uri="{D42A27DB-BD31-4B8C-83A1-F6EECF244321}">
                <p14:modId xmlns:p14="http://schemas.microsoft.com/office/powerpoint/2010/main" val="3421622751"/>
              </p:ext>
            </p:extLst>
          </p:nvPr>
        </p:nvGraphicFramePr>
        <p:xfrm>
          <a:off x="457201" y="1477106"/>
          <a:ext cx="8309610" cy="4809225"/>
        </p:xfrm>
        <a:graphic>
          <a:graphicData uri="http://schemas.openxmlformats.org/drawingml/2006/table">
            <a:tbl>
              <a:tblPr firstRow="1" firstCol="1" bandRow="1"/>
              <a:tblGrid>
                <a:gridCol w="1616440"/>
                <a:gridCol w="1613165"/>
                <a:gridCol w="1676975"/>
                <a:gridCol w="1701515"/>
                <a:gridCol w="1701515"/>
              </a:tblGrid>
              <a:tr h="363418">
                <a:tc rowSpan="2">
                  <a:txBody>
                    <a:bodyPr/>
                    <a:lstStyle/>
                    <a:p>
                      <a:pP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2">
                  <a:txBody>
                    <a:bodyPr/>
                    <a:lstStyle/>
                    <a:p>
                      <a:pPr algn="ctr">
                        <a:lnSpc>
                          <a:spcPct val="115000"/>
                        </a:lnSpc>
                        <a:spcAft>
                          <a:spcPts val="0"/>
                        </a:spcAft>
                      </a:pPr>
                      <a:r>
                        <a:rPr lang="fr-CA" sz="125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Nombre de maillons santé </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gridSpan="2">
                  <a:txBody>
                    <a:bodyPr/>
                    <a:lstStyle/>
                    <a:p>
                      <a:pPr algn="ctr">
                        <a:lnSpc>
                          <a:spcPct val="115000"/>
                        </a:lnSpc>
                        <a:spcAft>
                          <a:spcPts val="0"/>
                        </a:spcAft>
                      </a:pPr>
                      <a:r>
                        <a:rPr lang="fr-CA" sz="125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Population ciblée pour les maillons santé approuvés</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r>
              <a:tr h="501285">
                <a:tc vMerge="1">
                  <a:txBody>
                    <a:bodyPr/>
                    <a:lstStyle/>
                    <a:p>
                      <a:endParaRPr lang="en-CA"/>
                    </a:p>
                  </a:txBody>
                  <a:tcPr/>
                </a:tc>
                <a:tc>
                  <a:txBody>
                    <a:bodyPr/>
                    <a:lstStyle/>
                    <a:p>
                      <a:pPr algn="ctr">
                        <a:lnSpc>
                          <a:spcPct val="115000"/>
                        </a:lnSpc>
                        <a:spcAft>
                          <a:spcPts val="0"/>
                        </a:spcAft>
                      </a:pPr>
                      <a:r>
                        <a:rPr lang="fr-CA" sz="125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r>
                        <a:rPr lang="fr-CA" sz="1250" b="1" noProof="0" dirty="0" err="1"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Nbre</a:t>
                      </a:r>
                      <a:r>
                        <a:rPr lang="fr-CA" sz="125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recrutant activement des patients </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fr-CA" sz="125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Nombre total de MS prévus</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fr-CA" sz="125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Nombre total de patients</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fr-CA" sz="125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Population totale ciblée </a:t>
                      </a:r>
                    </a:p>
                    <a:p>
                      <a:pPr algn="ctr">
                        <a:lnSpc>
                          <a:spcPct val="115000"/>
                        </a:lnSpc>
                        <a:spcAft>
                          <a:spcPts val="0"/>
                        </a:spcAft>
                      </a:pPr>
                      <a:r>
                        <a:rPr lang="fr-CA" sz="125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(4+ affections)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ESC</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0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0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209 038</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15 715</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 (+2)</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608 021</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36 880</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WW</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611 083</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28 990</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HNHB</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1 186 745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82 470</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767 887</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37 010</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MH</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999 925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47 790</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TC</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992 355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62 875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1 528 556 </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78 695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CE</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 (+1)</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1 046 945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69 155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416 301</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29 860</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Champlain</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a:t>
                      </a:r>
                      <a:r>
                        <a:rPr lang="fr-CA" sz="1250" baseline="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838 179</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48 300</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NSM</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377 852</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24 120</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NE</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 (+2)</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276 063</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21 035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(+2)</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144 272</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10 955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Total</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82 (+9)</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10 172 667</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50" noProof="0" dirty="0" smtClean="0">
                          <a:effectLst/>
                          <a:latin typeface="Calibri" panose="020F0502020204030204" pitchFamily="34" charset="0"/>
                          <a:ea typeface="Calibri" panose="020F0502020204030204" pitchFamily="34" charset="0"/>
                          <a:cs typeface="Times New Roman" panose="02020603050405020304" pitchFamily="18" charset="0"/>
                        </a:rPr>
                        <a:t>603 785</a:t>
                      </a:r>
                      <a:endParaRPr lang="fr-CA" sz="125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95688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457200" y="274638"/>
            <a:ext cx="8229600" cy="706090"/>
          </a:xfrm>
        </p:spPr>
        <p:txBody>
          <a:bodyPr/>
          <a:lstStyle/>
          <a:p>
            <a:r>
              <a:rPr lang="fr-CA" sz="2800" dirty="0" smtClean="0"/>
              <a:t>Progrès réalisés par les RLISS – </a:t>
            </a:r>
            <a:br>
              <a:rPr lang="fr-CA" sz="2800" dirty="0" smtClean="0"/>
            </a:br>
            <a:r>
              <a:rPr lang="fr-CA" sz="2800" dirty="0" smtClean="0"/>
              <a:t>Mise à jour du 3</a:t>
            </a:r>
            <a:r>
              <a:rPr lang="fr-CA" sz="2800" baseline="30000" dirty="0" smtClean="0"/>
              <a:t>e</a:t>
            </a:r>
            <a:r>
              <a:rPr lang="fr-CA" sz="2800" dirty="0" smtClean="0"/>
              <a:t> trimestre</a:t>
            </a:r>
            <a:endParaRPr lang="fr-CA" sz="2800" dirty="0"/>
          </a:p>
        </p:txBody>
      </p:sp>
      <p:sp>
        <p:nvSpPr>
          <p:cNvPr id="4" name="Footer Placeholder 3"/>
          <p:cNvSpPr>
            <a:spLocks noGrp="1"/>
          </p:cNvSpPr>
          <p:nvPr>
            <p:ph type="ftr" sz="quarter" idx="10"/>
            <p:custDataLst>
              <p:tags r:id="rId2"/>
            </p:custDataLst>
          </p:nvPr>
        </p:nvSpPr>
        <p:spPr/>
        <p:txBody>
          <a:bodyPr/>
          <a:lstStyle/>
          <a:p>
            <a:pPr>
              <a:defRPr/>
            </a:pPr>
            <a:r>
              <a:rPr lang="en-US" dirty="0" smtClean="0"/>
              <a:t>www.HQOntario.ca</a:t>
            </a:r>
            <a:endParaRPr lang="en-CA" dirty="0"/>
          </a:p>
        </p:txBody>
      </p:sp>
      <p:sp>
        <p:nvSpPr>
          <p:cNvPr id="23" name="Rectangle 4"/>
          <p:cNvSpPr>
            <a:spLocks noChangeArrowheads="1"/>
          </p:cNvSpPr>
          <p:nvPr>
            <p:custDataLst>
              <p:tags r:id="rId3"/>
            </p:custDataLst>
          </p:nvPr>
        </p:nvSpPr>
        <p:spPr bwMode="auto">
          <a:xfrm>
            <a:off x="1309688" y="1858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smtClean="0">
                <a:ln>
                  <a:noFill/>
                </a:ln>
                <a:solidFill>
                  <a:schemeClr val="tx1"/>
                </a:solidFill>
                <a:effectLst/>
                <a:latin typeface="Arial" panose="020B0604020202020204" pitchFamily="34" charset="0"/>
              </a:rPr>
              <a:t/>
            </a:r>
            <a:br>
              <a:rPr kumimoji="0" lang="en-CA" altLang="en-US" sz="1800" b="0" i="0" u="none" strike="noStrike" cap="none" normalizeH="0" baseline="0" dirty="0" smtClean="0">
                <a:ln>
                  <a:noFill/>
                </a:ln>
                <a:solidFill>
                  <a:schemeClr val="tx1"/>
                </a:solidFill>
                <a:effectLst/>
                <a:latin typeface="Arial" panose="020B0604020202020204" pitchFamily="34" charset="0"/>
              </a:rPr>
            </a:b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5" name="Table 4"/>
          <p:cNvGraphicFramePr>
            <a:graphicFrameLocks noGrp="1"/>
          </p:cNvGraphicFramePr>
          <p:nvPr>
            <p:custDataLst>
              <p:tags r:id="rId4"/>
            </p:custDataLst>
            <p:extLst>
              <p:ext uri="{D42A27DB-BD31-4B8C-83A1-F6EECF244321}">
                <p14:modId xmlns:p14="http://schemas.microsoft.com/office/powerpoint/2010/main" val="3703112120"/>
              </p:ext>
            </p:extLst>
          </p:nvPr>
        </p:nvGraphicFramePr>
        <p:xfrm>
          <a:off x="282674" y="1606800"/>
          <a:ext cx="8509635" cy="3994411"/>
        </p:xfrm>
        <a:graphic>
          <a:graphicData uri="http://schemas.openxmlformats.org/drawingml/2006/table">
            <a:tbl>
              <a:tblPr firstRow="1" firstCol="1" bandRow="1"/>
              <a:tblGrid>
                <a:gridCol w="822815"/>
                <a:gridCol w="821981"/>
                <a:gridCol w="722044"/>
                <a:gridCol w="722044"/>
                <a:gridCol w="824480"/>
                <a:gridCol w="753691"/>
                <a:gridCol w="824480"/>
                <a:gridCol w="754525"/>
                <a:gridCol w="754525"/>
                <a:gridCol w="754525"/>
                <a:gridCol w="754525"/>
              </a:tblGrid>
              <a:tr h="419865">
                <a:tc rowSpan="3">
                  <a:txBody>
                    <a:bodyPr/>
                    <a:lstStyle/>
                    <a:p>
                      <a:pPr>
                        <a:lnSpc>
                          <a:spcPct val="115000"/>
                        </a:lnSpc>
                        <a:spcAft>
                          <a:spcPts val="0"/>
                        </a:spcAft>
                      </a:pPr>
                      <a:r>
                        <a:rPr lang="fr-CA" sz="1200" noProof="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5">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Nbre de plans de soins coordonnés menés à bien</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gridSpan="5">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Nbre de patients  qui ont accès régulièrement et en temps voulu à un fournisseur de soins primaires</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209933">
                <a:tc vMerge="1">
                  <a:txBody>
                    <a:bodyPr/>
                    <a:lstStyle/>
                    <a:p>
                      <a:endParaRPr lang="en-CA"/>
                    </a:p>
                  </a:txBody>
                  <a:tcPr/>
                </a:tc>
                <a:tc rowSpan="2">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Nbre de MS</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2">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3</a:t>
                      </a:r>
                      <a:r>
                        <a:rPr lang="fr-CA" sz="1100" b="1" baseline="30000"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a:t>
                      </a: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trimestre</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gridSpan="2">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Total cumulatif</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rowSpan="2">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Nbre de MS</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2">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3</a:t>
                      </a:r>
                      <a:r>
                        <a:rPr lang="fr-CA" sz="1100" b="1" baseline="30000"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a:t>
                      </a: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trimestre</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gridSpan="2">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Total cumulatif</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r>
              <a:tr h="209933">
                <a:tc vMerge="1">
                  <a:txBody>
                    <a:bodyPr/>
                    <a:lstStyle/>
                    <a:p>
                      <a:endParaRPr lang="en-CA"/>
                    </a:p>
                  </a:txBody>
                  <a:tcPr/>
                </a:tc>
                <a:tc vMerge="1">
                  <a:txBody>
                    <a:bodyPr/>
                    <a:lstStyle/>
                    <a:p>
                      <a:endParaRPr lang="en-CA"/>
                    </a:p>
                  </a:txBody>
                  <a:tcPr/>
                </a:tc>
                <a:tc>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Réel </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Cible</a:t>
                      </a:r>
                      <a:r>
                        <a:rPr lang="fr-CA" sz="1100" b="1" baseline="30000"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1</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Réel</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algn="ctr" defTabSz="914400" rtl="0" eaLnBrk="1" latinLnBrk="0" hangingPunct="1">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Cible</a:t>
                      </a:r>
                      <a:r>
                        <a:rPr lang="fr-CA" sz="1100" b="1" kern="1200" baseline="30000"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1</a:t>
                      </a:r>
                      <a:endParaRPr lang="fr-CA" sz="1100" b="1" kern="1200" baseline="30000" noProof="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vMerge="1">
                  <a:txBody>
                    <a:bodyPr/>
                    <a:lstStyle/>
                    <a:p>
                      <a:endParaRPr lang="en-CA"/>
                    </a:p>
                  </a:txBody>
                  <a:tcPr/>
                </a:tc>
                <a:tc>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Réel</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algn="ctr" defTabSz="914400" rtl="0" eaLnBrk="1" latinLnBrk="0" hangingPunct="1">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Cible</a:t>
                      </a:r>
                      <a:r>
                        <a:rPr lang="fr-CA" sz="1100" b="1" kern="1200" baseline="30000"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1</a:t>
                      </a:r>
                      <a:endParaRPr lang="fr-CA" sz="1100" b="1" kern="1200" baseline="30000" noProof="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Réel</a:t>
                      </a:r>
                      <a:endParaRPr lang="fr-CA" sz="11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algn="ctr" defTabSz="914400" rtl="0" eaLnBrk="1" latinLnBrk="0" hangingPunct="1">
                        <a:lnSpc>
                          <a:spcPct val="115000"/>
                        </a:lnSpc>
                        <a:spcAft>
                          <a:spcPts val="0"/>
                        </a:spcAft>
                      </a:pPr>
                      <a:r>
                        <a:rPr lang="fr-CA" sz="1100" b="1"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Cible</a:t>
                      </a:r>
                      <a:r>
                        <a:rPr lang="fr-CA" sz="1100" b="1" kern="1200" baseline="30000" noProof="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1</a:t>
                      </a:r>
                      <a:endParaRPr lang="fr-CA" sz="1100" b="1" kern="1200" baseline="30000" noProof="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ESC</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1</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172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 data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 data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78</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4</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957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995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WW</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4</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242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432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278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645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597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HNHB</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11</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169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884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908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138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873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5</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374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566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r>
                        <a:rPr lang="en-CA" sz="12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089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5</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060</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374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566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030</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5</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799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MH</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7</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394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TC</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9</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662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482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r>
                        <a:rPr lang="en-CA" sz="12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717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r>
                        <a:rPr lang="en-CA" sz="12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673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759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030</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7</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894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4</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699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3</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228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895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034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215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175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093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081</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CE</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6</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353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333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746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922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345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332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349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768</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7</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964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r>
                        <a:rPr lang="en-CA" sz="1200" baseline="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324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337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884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188</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Champlain</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7</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212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179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82</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179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NSM</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5</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143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717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627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149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116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602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688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NE</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3</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smtClean="0">
                          <a:effectLst/>
                          <a:latin typeface="Calibri" panose="020F0502020204030204" pitchFamily="34" charset="0"/>
                          <a:ea typeface="Calibri" panose="020F0502020204030204" pitchFamily="34" charset="0"/>
                          <a:cs typeface="Times New Roman" panose="02020603050405020304" pitchFamily="18" charset="0"/>
                        </a:rPr>
                        <a:t>1</a:t>
                      </a:r>
                      <a:endParaRPr lang="fr-CA" sz="1200" noProof="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fr-CA" sz="1200" noProof="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Total</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CA" sz="1200" noProof="0" dirty="0" smtClean="0">
                          <a:effectLst/>
                          <a:latin typeface="Calibri" panose="020F0502020204030204" pitchFamily="34" charset="0"/>
                          <a:ea typeface="Calibri" panose="020F0502020204030204" pitchFamily="34" charset="0"/>
                          <a:cs typeface="Times New Roman" panose="02020603050405020304" pitchFamily="18" charset="0"/>
                        </a:rPr>
                        <a:t>73 de 75</a:t>
                      </a:r>
                      <a:endParaRPr lang="fr-CA" sz="12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860</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757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14 251</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16 162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71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de </a:t>
                      </a:r>
                      <a:r>
                        <a:rPr lang="en-CA" sz="1200" dirty="0">
                          <a:effectLst/>
                          <a:latin typeface="Calibri" panose="020F0502020204030204" pitchFamily="34" charset="0"/>
                          <a:ea typeface="Calibri" panose="020F0502020204030204" pitchFamily="34" charset="0"/>
                          <a:cs typeface="Times New Roman" panose="02020603050405020304" pitchFamily="18" charset="0"/>
                        </a:rPr>
                        <a:t>75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934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4</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256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24</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195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23</a:t>
                      </a:r>
                      <a:r>
                        <a:rPr lang="en-CA"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391</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bl>
          </a:graphicData>
        </a:graphic>
      </p:graphicFrame>
      <p:sp>
        <p:nvSpPr>
          <p:cNvPr id="6" name="Rectangle 1"/>
          <p:cNvSpPr>
            <a:spLocks noChangeArrowheads="1"/>
          </p:cNvSpPr>
          <p:nvPr>
            <p:custDataLst>
              <p:tags r:id="rId5"/>
            </p:custDataLst>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smtClean="0">
                <a:ln>
                  <a:noFill/>
                </a:ln>
                <a:solidFill>
                  <a:schemeClr val="tx1"/>
                </a:solidFill>
                <a:effectLst/>
                <a:latin typeface="Arial" panose="020B0604020202020204" pitchFamily="34" charset="0"/>
              </a:rPr>
              <a:t/>
            </a:r>
            <a:br>
              <a:rPr kumimoji="0" lang="en-CA" altLang="en-US" sz="1800" b="0" i="0" u="none" strike="noStrike" cap="none" normalizeH="0" baseline="0" dirty="0" smtClean="0">
                <a:ln>
                  <a:noFill/>
                </a:ln>
                <a:solidFill>
                  <a:schemeClr val="tx1"/>
                </a:solidFill>
                <a:effectLst/>
                <a:latin typeface="Arial" panose="020B0604020202020204" pitchFamily="34" charset="0"/>
              </a:rPr>
            </a:b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3"/>
          <p:cNvSpPr>
            <a:spLocks noChangeArrowheads="1"/>
          </p:cNvSpPr>
          <p:nvPr>
            <p:custDataLst>
              <p:tags r:id="rId6"/>
            </p:custDataLst>
          </p:nvPr>
        </p:nvSpPr>
        <p:spPr bwMode="auto">
          <a:xfrm>
            <a:off x="69011" y="5729177"/>
            <a:ext cx="899735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85725" indent="-85725"/>
            <a:r>
              <a:rPr kumimoji="0" lang="fr-CA" altLang="en-US" sz="900" b="0" i="0" u="none" strike="noStrike" cap="none" normalizeH="0" baseline="3000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10"/>
              </a:rPr>
              <a:t>[</a:t>
            </a:r>
            <a:r>
              <a:rPr lang="fr-CA" altLang="en-US" sz="900" baseline="30000" dirty="0" smtClean="0" bmk="">
                <a:latin typeface="Calibri" panose="020F0502020204030204" pitchFamily="34" charset="0"/>
                <a:ea typeface="Calibri" panose="020F0502020204030204" pitchFamily="34" charset="0"/>
                <a:cs typeface="Times New Roman" panose="02020603050405020304" pitchFamily="18" charset="0"/>
                <a:hlinkClick r:id="rId10"/>
              </a:rPr>
              <a:t>1</a:t>
            </a:r>
            <a:r>
              <a:rPr kumimoji="0" lang="fr-CA" altLang="en-US" sz="900" b="0" i="0" u="none" strike="noStrike" cap="none" normalizeH="0" baseline="3000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10"/>
              </a:rPr>
              <a:t>]</a:t>
            </a:r>
            <a:r>
              <a:rPr kumimoji="0" lang="fr-CA" altLang="en-US" sz="9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CA" sz="900" i="1" dirty="0"/>
              <a:t>Les cibles sont établies par le maillon santé et le RLISS, et </a:t>
            </a:r>
            <a:r>
              <a:rPr lang="fr-CA" sz="900" i="1" dirty="0" smtClean="0"/>
              <a:t>reflètent la </a:t>
            </a:r>
            <a:r>
              <a:rPr lang="fr-CA" sz="900" i="1" dirty="0"/>
              <a:t>maturité du maillon santé (c.-à-d., les nouveaux maillons santé ont des cibles plus modestes pour donner le temps d’établir des processus).</a:t>
            </a:r>
            <a:endParaRPr lang="fr-CA" sz="900" dirty="0"/>
          </a:p>
        </p:txBody>
      </p:sp>
      <p:sp>
        <p:nvSpPr>
          <p:cNvPr id="12" name="Rectangle 3"/>
          <p:cNvSpPr>
            <a:spLocks noChangeArrowheads="1"/>
          </p:cNvSpPr>
          <p:nvPr>
            <p:custDataLst>
              <p:tags r:id="rId7"/>
            </p:custDataLst>
          </p:nvPr>
        </p:nvSpPr>
        <p:spPr bwMode="auto">
          <a:xfrm>
            <a:off x="177165" y="6055270"/>
            <a:ext cx="9134232"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eaLnBrk="0" hangingPunct="0"/>
            <a:r>
              <a:rPr lang="fr-CA" altLang="en-US" sz="900" i="1" dirty="0" smtClean="0">
                <a:latin typeface="Calibri" panose="020F0502020204030204" pitchFamily="34" charset="0"/>
                <a:ea typeface="Calibri" panose="020F0502020204030204" pitchFamily="34" charset="0"/>
                <a:cs typeface="Times New Roman" panose="02020603050405020304" pitchFamily="18" charset="0"/>
              </a:rPr>
              <a:t>Source des données : Plateforme d’analyse des mesures d’amélioration de la qualité et de production de rapports (QI RAP) de Qualité des services de santé Ontario –  rapport des maillons santé</a:t>
            </a:r>
            <a:endParaRPr kumimoji="0" lang="fr-CA" altLang="en-US" sz="1800" b="0" i="1"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5793473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4"/>
</p:tagLst>
</file>

<file path=ppt/tags/tag14.xml><?xml version="1.0" encoding="utf-8"?>
<p:tagLst xmlns:a="http://schemas.openxmlformats.org/drawingml/2006/main" xmlns:r="http://schemas.openxmlformats.org/officeDocument/2006/relationships" xmlns:p="http://schemas.openxmlformats.org/presentationml/2006/main">
  <p:tag name="NUM" val="5"/>
</p:tagLst>
</file>

<file path=ppt/tags/tag15.xml><?xml version="1.0" encoding="utf-8"?>
<p:tagLst xmlns:a="http://schemas.openxmlformats.org/drawingml/2006/main" xmlns:r="http://schemas.openxmlformats.org/officeDocument/2006/relationships" xmlns:p="http://schemas.openxmlformats.org/presentationml/2006/main">
  <p:tag name="NUM" val="6"/>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5.xml><?xml version="1.0" encoding="utf-8"?>
<p:tagLst xmlns:a="http://schemas.openxmlformats.org/drawingml/2006/main" xmlns:r="http://schemas.openxmlformats.org/officeDocument/2006/relationships" xmlns:p="http://schemas.openxmlformats.org/presentationml/2006/main">
  <p:tag name="NUM" val="5"/>
</p:tagLst>
</file>

<file path=ppt/tags/tag26.xml><?xml version="1.0" encoding="utf-8"?>
<p:tagLst xmlns:a="http://schemas.openxmlformats.org/drawingml/2006/main" xmlns:r="http://schemas.openxmlformats.org/officeDocument/2006/relationships" xmlns:p="http://schemas.openxmlformats.org/presentationml/2006/main">
  <p:tag name="NUM" val="6"/>
</p:tagLst>
</file>

<file path=ppt/tags/tag27.xml><?xml version="1.0" encoding="utf-8"?>
<p:tagLst xmlns:a="http://schemas.openxmlformats.org/drawingml/2006/main" xmlns:r="http://schemas.openxmlformats.org/officeDocument/2006/relationships" xmlns:p="http://schemas.openxmlformats.org/presentationml/2006/main">
  <p:tag name="NUM" val="7"/>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5"/>
</p:tagLst>
</file>

<file path=ppt/tags/tag37.xml><?xml version="1.0" encoding="utf-8"?>
<p:tagLst xmlns:a="http://schemas.openxmlformats.org/drawingml/2006/main" xmlns:r="http://schemas.openxmlformats.org/officeDocument/2006/relationships" xmlns:p="http://schemas.openxmlformats.org/presentationml/2006/main">
  <p:tag name="NUM" val="6"/>
</p:tagLst>
</file>

<file path=ppt/tags/tag38.xml><?xml version="1.0" encoding="utf-8"?>
<p:tagLst xmlns:a="http://schemas.openxmlformats.org/drawingml/2006/main" xmlns:r="http://schemas.openxmlformats.org/officeDocument/2006/relationships" xmlns:p="http://schemas.openxmlformats.org/presentationml/2006/main">
  <p:tag name="NUM" val="7"/>
</p:tagLst>
</file>

<file path=ppt/tags/tag39.xml><?xml version="1.0" encoding="utf-8"?>
<p:tagLst xmlns:a="http://schemas.openxmlformats.org/drawingml/2006/main" xmlns:r="http://schemas.openxmlformats.org/officeDocument/2006/relationships" xmlns:p="http://schemas.openxmlformats.org/presentationml/2006/main">
  <p:tag name="NUM" val="8"/>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18842</TotalTime>
  <Words>936</Words>
  <Application>Microsoft Office PowerPoint</Application>
  <PresentationFormat>On-screen Show (4:3)</PresentationFormat>
  <Paragraphs>363</Paragraphs>
  <Slides>10</Slides>
  <Notes>10</Notes>
  <HiddenSlides>0</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10</vt:i4>
      </vt:variant>
    </vt:vector>
  </HeadingPairs>
  <TitlesOfParts>
    <vt:vector size="25" baseType="lpstr">
      <vt:lpstr>MS PGothic</vt:lpstr>
      <vt:lpstr>MS PGothic</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Maillons santé :  Améliorer l’intégration des soins pour les patients ayant divers troubles de santé et des besoins complexes</vt:lpstr>
      <vt:lpstr>Responsabilités provinciales et régionales au sein du modèle des maillons santé</vt:lpstr>
      <vt:lpstr>Se lancer – Mise à jour du 3e trimestre</vt:lpstr>
      <vt:lpstr>Regard sur les maillons santé –  Mise à jour du 3e trimestre</vt:lpstr>
      <vt:lpstr>Répercussions sur les patients :  L’histoire de Terry</vt:lpstr>
      <vt:lpstr>Impact des maillons santé –  Mise à jour du 3e trimestre</vt:lpstr>
      <vt:lpstr>Population ciblée par RLISS</vt:lpstr>
      <vt:lpstr>Progrès réalisés par les RLISS –  Mise à jour du 3e trimestre</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Taylor, Susan</cp:lastModifiedBy>
  <cp:revision>498</cp:revision>
  <cp:lastPrinted>2016-03-02T15:33:21Z</cp:lastPrinted>
  <dcterms:created xsi:type="dcterms:W3CDTF">2008-02-01T20:05:28Z</dcterms:created>
  <dcterms:modified xsi:type="dcterms:W3CDTF">2016-03-16T17:50:00Z</dcterms:modified>
</cp:coreProperties>
</file>