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6">
  <p:sldMasterIdLst>
    <p:sldMasterId id="2147483662" r:id="rId1"/>
    <p:sldMasterId id="2147483674" r:id="rId2"/>
    <p:sldMasterId id="2147483676" r:id="rId3"/>
    <p:sldMasterId id="2147483688" r:id="rId4"/>
    <p:sldMasterId id="2147483701" r:id="rId5"/>
    <p:sldMasterId id="2147483703" r:id="rId6"/>
  </p:sldMasterIdLst>
  <p:notesMasterIdLst>
    <p:notesMasterId r:id="rId17"/>
  </p:notesMasterIdLst>
  <p:handoutMasterIdLst>
    <p:handoutMasterId r:id="rId18"/>
  </p:handoutMasterIdLst>
  <p:sldIdLst>
    <p:sldId id="293" r:id="rId7"/>
    <p:sldId id="370" r:id="rId8"/>
    <p:sldId id="435" r:id="rId9"/>
    <p:sldId id="440" r:id="rId10"/>
    <p:sldId id="447" r:id="rId11"/>
    <p:sldId id="441" r:id="rId12"/>
    <p:sldId id="446" r:id="rId13"/>
    <p:sldId id="428" r:id="rId14"/>
    <p:sldId id="445" r:id="rId15"/>
    <p:sldId id="327" r:id="rId16"/>
  </p:sldIdLst>
  <p:sldSz cx="9144000" cy="6858000" type="screen4x3"/>
  <p:notesSz cx="7023100" cy="9309100"/>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 id="1" name="Wong, Ansely" initials="WA" lastIdx="12" clrIdx="1">
    <p:extLst>
      <p:ext uri="{19B8F6BF-5375-455C-9EA6-DF929625EA0E}">
        <p15:presenceInfo xmlns:p15="http://schemas.microsoft.com/office/powerpoint/2012/main" userId="S-1-5-21-535683054-4239906057-3132855710-1705" providerId="AD"/>
      </p:ext>
    </p:extLst>
  </p:cmAuthor>
  <p:cmAuthor id="2" name="Gibson, Agnes" initials="GA" lastIdx="1" clrIdx="2">
    <p:extLst>
      <p:ext uri="{19B8F6BF-5375-455C-9EA6-DF929625EA0E}">
        <p15:presenceInfo xmlns:p15="http://schemas.microsoft.com/office/powerpoint/2012/main" userId="S-1-5-21-535683054-4239906057-3132855710-3317" providerId="AD"/>
      </p:ext>
    </p:extLst>
  </p:cmAuthor>
  <p:cmAuthor id="3" name="Kinder, Kim" initials="KK" lastIdx="1" clrIdx="3">
    <p:extLst>
      <p:ext uri="{19B8F6BF-5375-455C-9EA6-DF929625EA0E}">
        <p15:presenceInfo xmlns:p15="http://schemas.microsoft.com/office/powerpoint/2012/main" userId="S-1-5-21-535683054-4239906057-3132855710-1213" providerId="AD"/>
      </p:ext>
    </p:extLst>
  </p:cmAuthor>
  <p:cmAuthor id="4" name="Adatia, Tasleen" initials="AT" lastIdx="2" clrIdx="4">
    <p:extLst>
      <p:ext uri="{19B8F6BF-5375-455C-9EA6-DF929625EA0E}">
        <p15:presenceInfo xmlns:p15="http://schemas.microsoft.com/office/powerpoint/2012/main" userId="S-1-5-21-535683054-4239906057-3132855710-34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8A"/>
    <a:srgbClr val="FFFFFF"/>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497" autoAdjust="0"/>
    <p:restoredTop sz="88562" autoAdjust="0"/>
  </p:normalViewPr>
  <p:slideViewPr>
    <p:cSldViewPr snapToGrid="0">
      <p:cViewPr varScale="1">
        <p:scale>
          <a:sx n="62" d="100"/>
          <a:sy n="62" d="100"/>
        </p:scale>
        <p:origin x="868"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1302" y="-10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0" hangingPunct="0">
              <a:defRPr sz="1200"/>
            </a:lvl1pPr>
          </a:lstStyle>
          <a:p>
            <a:fld id="{52444EE9-2304-4898-A0BF-2E90E42F18A3}" type="datetimeFigureOut">
              <a:rPr lang="en-US"/>
              <a:pPr/>
              <a:t>3/7/2017</a:t>
            </a:fld>
            <a:endParaRPr lang="en-CA" dirty="0"/>
          </a:p>
        </p:txBody>
      </p:sp>
      <p:sp>
        <p:nvSpPr>
          <p:cNvPr id="31748" name="Rectangle 4"/>
          <p:cNvSpPr>
            <a:spLocks noGrp="1" noChangeArrowheads="1"/>
          </p:cNvSpPr>
          <p:nvPr>
            <p:ph type="ftr" sz="quarter" idx="2"/>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31749" name="Rectangle 5"/>
          <p:cNvSpPr>
            <a:spLocks noGrp="1" noChangeArrowheads="1"/>
          </p:cNvSpPr>
          <p:nvPr>
            <p:ph type="sldNum" sz="quarter" idx="3"/>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0" hangingPunct="0">
              <a:defRPr sz="1200"/>
            </a:lvl1pPr>
          </a:lstStyle>
          <a:p>
            <a:fld id="{9FDFB1DB-EC80-4B82-8037-DA16220AD93E}" type="slidenum">
              <a:rPr lang="en-CA"/>
              <a:pPr/>
              <a:t>‹#›</a:t>
            </a:fld>
            <a:endParaRPr lang="en-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8132"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eaLnBrk="0" hangingPunct="0">
              <a:defRPr sz="1200"/>
            </a:lvl1pPr>
          </a:lstStyle>
          <a:p>
            <a:fld id="{90D638B2-FDBA-48C9-B140-15EFFBF799B3}" type="datetimeFigureOut">
              <a:rPr lang="en-CA"/>
              <a:pPr/>
              <a:t>2017-03-07</a:t>
            </a:fld>
            <a:endParaRPr lang="en-CA" dirty="0"/>
          </a:p>
        </p:txBody>
      </p:sp>
      <p:sp>
        <p:nvSpPr>
          <p:cNvPr id="1331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310" y="4421823"/>
            <a:ext cx="5618480" cy="418909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5126" name="Rectangle 6"/>
          <p:cNvSpPr>
            <a:spLocks noGrp="1" noChangeArrowheads="1"/>
          </p:cNvSpPr>
          <p:nvPr>
            <p:ph type="ftr" sz="quarter" idx="4"/>
          </p:nvPr>
        </p:nvSpPr>
        <p:spPr bwMode="auto">
          <a:xfrm>
            <a:off x="0"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5127" name="Rectangle 7"/>
          <p:cNvSpPr>
            <a:spLocks noGrp="1" noChangeArrowheads="1"/>
          </p:cNvSpPr>
          <p:nvPr>
            <p:ph type="sldNum" sz="quarter" idx="5"/>
          </p:nvPr>
        </p:nvSpPr>
        <p:spPr bwMode="auto">
          <a:xfrm>
            <a:off x="3978132"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en-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t>2017-03-07</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en-CA" dirty="0"/>
          </a:p>
        </p:txBody>
      </p:sp>
    </p:spTree>
    <p:extLst>
      <p:ext uri="{BB962C8B-B14F-4D97-AF65-F5344CB8AC3E}">
        <p14:creationId xmlns:p14="http://schemas.microsoft.com/office/powerpoint/2010/main" val="189129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CAAFC39-66EA-4D9F-B69D-A596BC388A64}" type="slidenum">
              <a:rPr lang="en-CA" altLang="en-US" smtClean="0">
                <a:solidFill>
                  <a:srgbClr val="000000"/>
                </a:solidFill>
              </a:rPr>
              <a:pPr/>
              <a:t>3</a:t>
            </a:fld>
            <a:endParaRPr lang="en-CA" altLang="en-US" dirty="0">
              <a:solidFill>
                <a:srgbClr val="000000"/>
              </a:solidFill>
            </a:endParaRPr>
          </a:p>
        </p:txBody>
      </p:sp>
    </p:spTree>
    <p:extLst>
      <p:ext uri="{BB962C8B-B14F-4D97-AF65-F5344CB8AC3E}">
        <p14:creationId xmlns:p14="http://schemas.microsoft.com/office/powerpoint/2010/main" val="1555363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Carol update</a:t>
            </a:r>
            <a:r>
              <a:rPr lang="en-CA" baseline="0" dirty="0" smtClean="0"/>
              <a:t> numbers in graph</a:t>
            </a:r>
            <a:endParaRPr lang="en-CA" dirty="0"/>
          </a:p>
        </p:txBody>
      </p:sp>
      <p:sp>
        <p:nvSpPr>
          <p:cNvPr id="4" name="Date Placeholder 3"/>
          <p:cNvSpPr>
            <a:spLocks noGrp="1"/>
          </p:cNvSpPr>
          <p:nvPr>
            <p:ph type="dt" idx="10"/>
          </p:nvPr>
        </p:nvSpPr>
        <p:spPr/>
        <p:txBody>
          <a:bodyPr/>
          <a:lstStyle/>
          <a:p>
            <a:fld id="{B076F659-4782-4EF3-A504-04B23DB6CF27}" type="datetime1">
              <a:rPr lang="en-CA" smtClean="0"/>
              <a:t>2017-03-07</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4</a:t>
            </a:fld>
            <a:endParaRPr lang="en-CA" dirty="0"/>
          </a:p>
        </p:txBody>
      </p:sp>
    </p:spTree>
    <p:extLst>
      <p:ext uri="{BB962C8B-B14F-4D97-AF65-F5344CB8AC3E}">
        <p14:creationId xmlns:p14="http://schemas.microsoft.com/office/powerpoint/2010/main" val="549963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Times" pitchFamily="18" charset="0"/>
              <a:ea typeface="+mn-ea"/>
              <a:cs typeface="+mn-cs"/>
            </a:endParaRPr>
          </a:p>
          <a:p>
            <a:r>
              <a:rPr lang="en-US" sz="1200" kern="1200" dirty="0" smtClean="0">
                <a:solidFill>
                  <a:schemeClr val="tx1"/>
                </a:solidFill>
                <a:effectLst/>
                <a:latin typeface="Times" pitchFamily="18" charset="0"/>
                <a:ea typeface="+mn-ea"/>
                <a:cs typeface="+mn-cs"/>
              </a:rPr>
              <a:t>Add in the patient story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2017-03-07</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5</a:t>
            </a:fld>
            <a:endParaRPr lang="en-CA" dirty="0"/>
          </a:p>
        </p:txBody>
      </p:sp>
    </p:spTree>
    <p:extLst>
      <p:ext uri="{BB962C8B-B14F-4D97-AF65-F5344CB8AC3E}">
        <p14:creationId xmlns:p14="http://schemas.microsoft.com/office/powerpoint/2010/main" val="1714228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Times" pitchFamily="18" charset="0"/>
              <a:ea typeface="+mn-ea"/>
              <a:cs typeface="+mn-cs"/>
            </a:endParaRPr>
          </a:p>
          <a:p>
            <a:r>
              <a:rPr lang="en-US" sz="1200" kern="1200" dirty="0" smtClean="0">
                <a:solidFill>
                  <a:schemeClr val="tx1"/>
                </a:solidFill>
                <a:effectLst/>
                <a:latin typeface="Times" pitchFamily="18" charset="0"/>
                <a:ea typeface="+mn-ea"/>
                <a:cs typeface="+mn-cs"/>
              </a:rPr>
              <a:t>Add in the patient story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2017-03-07</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6</a:t>
            </a:fld>
            <a:endParaRPr lang="en-CA" dirty="0"/>
          </a:p>
        </p:txBody>
      </p:sp>
    </p:spTree>
    <p:extLst>
      <p:ext uri="{BB962C8B-B14F-4D97-AF65-F5344CB8AC3E}">
        <p14:creationId xmlns:p14="http://schemas.microsoft.com/office/powerpoint/2010/main" val="1812687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Times" pitchFamily="18" charset="0"/>
              <a:ea typeface="+mn-ea"/>
              <a:cs typeface="+mn-cs"/>
            </a:endParaRPr>
          </a:p>
          <a:p>
            <a:r>
              <a:rPr lang="en-US" sz="1200" kern="1200" dirty="0" smtClean="0">
                <a:solidFill>
                  <a:schemeClr val="tx1"/>
                </a:solidFill>
                <a:effectLst/>
                <a:latin typeface="Times" pitchFamily="18" charset="0"/>
                <a:ea typeface="+mn-ea"/>
                <a:cs typeface="+mn-cs"/>
              </a:rPr>
              <a:t>Add in the patient story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2017-03-07</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7</a:t>
            </a:fld>
            <a:endParaRPr lang="en-CA" dirty="0"/>
          </a:p>
        </p:txBody>
      </p:sp>
    </p:spTree>
    <p:extLst>
      <p:ext uri="{BB962C8B-B14F-4D97-AF65-F5344CB8AC3E}">
        <p14:creationId xmlns:p14="http://schemas.microsoft.com/office/powerpoint/2010/main" val="3598812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i="1" kern="1200" dirty="0">
                <a:solidFill>
                  <a:schemeClr val="tx1"/>
                </a:solidFill>
                <a:effectLst/>
                <a:latin typeface="Times" pitchFamily="18" charset="0"/>
                <a:ea typeface="+mn-ea"/>
                <a:cs typeface="+mn-cs"/>
              </a:rPr>
              <a:t>“Health Links will encourage greater collaboration and co-ordination between a patient's different health care providers as well as the development of personalized care plans.  This will help improve patient transitions within the system and help ensure patients receive more responsive care that addresses their specific needs with the support of a tightly knit team of providers” </a:t>
            </a:r>
            <a:r>
              <a:rPr lang="en-CA" sz="1200" kern="1200" dirty="0">
                <a:solidFill>
                  <a:schemeClr val="tx1"/>
                </a:solidFill>
                <a:effectLst/>
                <a:latin typeface="Times" pitchFamily="18" charset="0"/>
                <a:ea typeface="+mn-ea"/>
                <a:cs typeface="+mn-cs"/>
              </a:rPr>
              <a:t> </a:t>
            </a:r>
            <a:r>
              <a:rPr lang="en-CA" sz="1200" b="1" kern="1200" dirty="0">
                <a:solidFill>
                  <a:schemeClr val="tx1"/>
                </a:solidFill>
                <a:effectLst/>
                <a:latin typeface="Times" pitchFamily="18" charset="0"/>
                <a:ea typeface="+mn-ea"/>
                <a:cs typeface="+mn-cs"/>
              </a:rPr>
              <a:t>Announcement of the Health Links Initiative (Dec-2012)</a:t>
            </a:r>
            <a:endParaRPr lang="en-CA" sz="1200" b="0" kern="1200" dirty="0">
              <a:solidFill>
                <a:schemeClr val="tx1"/>
              </a:solidFill>
              <a:effectLst/>
              <a:latin typeface="Times" pitchFamily="18" charset="0"/>
              <a:ea typeface="+mn-ea"/>
              <a:cs typeface="+mn-cs"/>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kern="1200" dirty="0">
                <a:solidFill>
                  <a:schemeClr val="tx1"/>
                </a:solidFill>
                <a:effectLst/>
                <a:latin typeface="Times" pitchFamily="18" charset="0"/>
                <a:ea typeface="+mn-ea"/>
                <a:cs typeface="+mn-cs"/>
              </a:rPr>
              <a:t>The indicator used in QIRAP is </a:t>
            </a:r>
            <a:r>
              <a:rPr lang="en-CA" sz="1200" i="1" kern="1200" dirty="0">
                <a:solidFill>
                  <a:schemeClr val="tx1"/>
                </a:solidFill>
                <a:effectLst/>
                <a:latin typeface="Times" pitchFamily="18" charset="0"/>
                <a:ea typeface="+mn-ea"/>
                <a:cs typeface="+mn-cs"/>
              </a:rPr>
              <a:t>the Number of Health Link patients with a coordinated plan of care developed through the Health Link during the past Quarter.</a:t>
            </a:r>
            <a:endParaRPr lang="en-CA" sz="1200" kern="1200" dirty="0">
              <a:solidFill>
                <a:schemeClr val="tx1"/>
              </a:solidFill>
              <a:effectLst/>
              <a:latin typeface="Times" pitchFamily="18" charset="0"/>
              <a:ea typeface="+mn-ea"/>
              <a:cs typeface="+mn-cs"/>
            </a:endParaRPr>
          </a:p>
          <a:p>
            <a:pPr marL="17145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To be included, the CCP must 1) be developed with the patient/ caregiver and two (2) or more health care professionals AND 2) contain a plan for one (1) or more health issues.</a:t>
            </a:r>
          </a:p>
          <a:p>
            <a:endParaRPr lang="en-CA" dirty="0"/>
          </a:p>
          <a:p>
            <a:r>
              <a:rPr lang="en-CA" dirty="0"/>
              <a:t>*************************************************</a:t>
            </a:r>
          </a:p>
          <a:p>
            <a:pPr marL="171450" indent="-171450">
              <a:buFont typeface="Arial" panose="020B0604020202020204" pitchFamily="34" charset="0"/>
              <a:buChar char="•"/>
            </a:pPr>
            <a:r>
              <a:rPr lang="en-CA" sz="1200" b="1" i="1" kern="1200" dirty="0">
                <a:solidFill>
                  <a:schemeClr val="tx1"/>
                </a:solidFill>
                <a:effectLst/>
                <a:latin typeface="Times" pitchFamily="18" charset="0"/>
                <a:ea typeface="+mn-ea"/>
                <a:cs typeface="+mn-cs"/>
              </a:rPr>
              <a:t>Regular and timely access to primary care for complex patients. </a:t>
            </a:r>
            <a:r>
              <a:rPr lang="en-CA" sz="1200" i="1" kern="1200" dirty="0">
                <a:solidFill>
                  <a:schemeClr val="tx1"/>
                </a:solidFill>
                <a:effectLst/>
                <a:latin typeface="Times" pitchFamily="18" charset="0"/>
                <a:ea typeface="+mn-ea"/>
                <a:cs typeface="+mn-cs"/>
              </a:rPr>
              <a:t>  </a:t>
            </a:r>
            <a:r>
              <a:rPr lang="en-CA" sz="1200" i="1" dirty="0">
                <a:effectLst/>
              </a:rPr>
              <a:t>A central goal of Health Links continues to be the regular and timely access to primary care providers. As most patients first interaction with the health care system is through their primary care provider, ensuring patients are attached to primary care providers  is essential  to the effective provision of coordinated care for all of Ontario’s complex patients. ~ </a:t>
            </a:r>
            <a:r>
              <a:rPr lang="en-CA" sz="1200" kern="1200" dirty="0">
                <a:solidFill>
                  <a:schemeClr val="tx1"/>
                </a:solidFill>
                <a:effectLst/>
                <a:latin typeface="Times" pitchFamily="18" charset="0"/>
                <a:ea typeface="+mn-ea"/>
                <a:cs typeface="+mn-cs"/>
              </a:rPr>
              <a:t>Excerpt from Advanced Health Links Guide</a:t>
            </a:r>
          </a:p>
          <a:p>
            <a:pPr marL="171450" lvl="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The indicator used in QIRAP is </a:t>
            </a:r>
            <a:r>
              <a:rPr lang="en-CA" sz="1200" i="1" kern="1200" dirty="0">
                <a:solidFill>
                  <a:schemeClr val="tx1"/>
                </a:solidFill>
                <a:effectLst/>
                <a:latin typeface="Times" pitchFamily="18" charset="0"/>
                <a:ea typeface="+mn-ea"/>
                <a:cs typeface="+mn-cs"/>
              </a:rPr>
              <a:t>the Number of patients with regular and timely access to a Primary Care Provider (PCP).</a:t>
            </a:r>
            <a:r>
              <a:rPr lang="en-CA" sz="1200" kern="1200" dirty="0">
                <a:solidFill>
                  <a:schemeClr val="tx1"/>
                </a:solidFill>
                <a:effectLst/>
                <a:latin typeface="Times" pitchFamily="18" charset="0"/>
                <a:ea typeface="+mn-ea"/>
                <a:cs typeface="+mn-cs"/>
              </a:rPr>
              <a:t> </a:t>
            </a:r>
          </a:p>
          <a:p>
            <a:pPr marL="171450" lvl="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There are three options for data collection, with the aggregate reported in QIRAP.  In most cases, a single Health Link will only choose to use one target/actual pair.</a:t>
            </a:r>
          </a:p>
          <a:p>
            <a:endParaRPr lang="en-CA" dirty="0"/>
          </a:p>
        </p:txBody>
      </p:sp>
      <p:sp>
        <p:nvSpPr>
          <p:cNvPr id="4" name="Date Placeholder 3"/>
          <p:cNvSpPr>
            <a:spLocks noGrp="1"/>
          </p:cNvSpPr>
          <p:nvPr>
            <p:ph type="dt" idx="10"/>
          </p:nvPr>
        </p:nvSpPr>
        <p:spPr/>
        <p:txBody>
          <a:bodyPr/>
          <a:lstStyle/>
          <a:p>
            <a:fld id="{353CBE9A-4656-424A-8DC8-8CA5F2D4B2C8}" type="datetime1">
              <a:rPr lang="en-CA" smtClean="0"/>
              <a:t>2017-03-07</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8</a:t>
            </a:fld>
            <a:endParaRPr lang="en-CA" dirty="0"/>
          </a:p>
        </p:txBody>
      </p:sp>
    </p:spTree>
    <p:extLst>
      <p:ext uri="{BB962C8B-B14F-4D97-AF65-F5344CB8AC3E}">
        <p14:creationId xmlns:p14="http://schemas.microsoft.com/office/powerpoint/2010/main" val="3459951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Carol ensure this chart</a:t>
            </a:r>
            <a:r>
              <a:rPr lang="en-US" baseline="0" dirty="0" smtClean="0"/>
              <a:t> is </a:t>
            </a:r>
            <a:r>
              <a:rPr lang="en-US" baseline="0" smtClean="0"/>
              <a:t>the latest one</a:t>
            </a:r>
            <a:endParaRPr lang="en-US"/>
          </a:p>
        </p:txBody>
      </p:sp>
      <p:sp>
        <p:nvSpPr>
          <p:cNvPr id="4" name="Date Placeholder 3"/>
          <p:cNvSpPr>
            <a:spLocks noGrp="1"/>
          </p:cNvSpPr>
          <p:nvPr>
            <p:ph type="dt" idx="10"/>
          </p:nvPr>
        </p:nvSpPr>
        <p:spPr/>
        <p:txBody>
          <a:bodyPr/>
          <a:lstStyle/>
          <a:p>
            <a:fld id="{AEF4EE53-6944-4727-B8F7-95B46F7F10D9}" type="datetime1">
              <a:rPr lang="en-CA" smtClean="0"/>
              <a:t>2017-03-07</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9</a:t>
            </a:fld>
            <a:endParaRPr lang="en-CA" dirty="0"/>
          </a:p>
        </p:txBody>
      </p:sp>
    </p:spTree>
    <p:extLst>
      <p:ext uri="{BB962C8B-B14F-4D97-AF65-F5344CB8AC3E}">
        <p14:creationId xmlns:p14="http://schemas.microsoft.com/office/powerpoint/2010/main" val="22643981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t>2017-03-07</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10</a:t>
            </a:fld>
            <a:endParaRPr lang="en-CA" dirty="0"/>
          </a:p>
        </p:txBody>
      </p:sp>
    </p:spTree>
    <p:extLst>
      <p:ext uri="{BB962C8B-B14F-4D97-AF65-F5344CB8AC3E}">
        <p14:creationId xmlns:p14="http://schemas.microsoft.com/office/powerpoint/2010/main" val="4179020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2017-03-07</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2017-03-07</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2017-03-07</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2017-03-07</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2017-03-07</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2017-03-07</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2017-03-07</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2017-03-07</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2017-03-07</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2017-03-07</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2017-03-07</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2017-03-07</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en-CA" dirty="0">
                <a:solidFill>
                  <a:srgbClr val="8D988F"/>
                </a:solidFill>
              </a:rPr>
              <a:t>Health Quality Branch</a:t>
            </a: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a:t>www.HQOntario.ca</a:t>
            </a:r>
            <a:endParaRPr lang="en-US" noProof="0" dirty="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2017-03-07</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en-CA" dirty="0">
                <a:solidFill>
                  <a:srgbClr val="8D988F"/>
                </a:solidFill>
                <a:ea typeface="MS PGothic" panose="020B0600070205080204" pitchFamily="34" charset="-128"/>
              </a:rPr>
              <a:t>Health Quality Branch</a:t>
            </a: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www.HQOntario.ca</a:t>
            </a:r>
          </a:p>
        </p:txBody>
      </p:sp>
      <p:pic>
        <p:nvPicPr>
          <p:cNvPr id="30723" name="Picture 6" descr="HQO Eng blk.eps"/>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9.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6.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hyperlink" Target="#_ftnref1"/><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10.emf"/><Relationship Id="rId4" Type="http://schemas.openxmlformats.org/officeDocument/2006/relationships/hyperlink" Target="#_ftnref2"/></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dirty="0">
                <a:solidFill>
                  <a:srgbClr val="FFFFFF"/>
                </a:solidFill>
              </a:rPr>
              <a:t>www.HQOntario.ca</a:t>
            </a:r>
            <a:endParaRPr lang="en-CA" altLang="en-US" dirty="0">
              <a:solidFill>
                <a:srgbClr val="FFFFFF"/>
              </a:solidFill>
            </a:endParaRPr>
          </a:p>
        </p:txBody>
      </p:sp>
      <p:sp>
        <p:nvSpPr>
          <p:cNvPr id="33794" name="TextBox 1"/>
          <p:cNvSpPr txBox="1">
            <a:spLocks noChangeArrowheads="1"/>
          </p:cNvSpPr>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nvSpPr>
        <p:spPr bwMode="auto">
          <a:xfrm>
            <a:off x="611188" y="6188075"/>
            <a:ext cx="43243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sz="1800" u="none" dirty="0">
                <a:solidFill>
                  <a:srgbClr val="8B9187"/>
                </a:solidFill>
              </a:rPr>
              <a:t>Health Quality Ontario</a:t>
            </a:r>
          </a:p>
          <a:p>
            <a:pPr defTabSz="457200" eaLnBrk="1" hangingPunct="1"/>
            <a:r>
              <a:rPr lang="en-US" altLang="en-US" sz="1200" u="none" dirty="0">
                <a:solidFill>
                  <a:srgbClr val="8B9187"/>
                </a:solidFill>
              </a:rPr>
              <a:t>The provincial advisor on the quality of health care in Ontario</a:t>
            </a:r>
          </a:p>
        </p:txBody>
      </p:sp>
      <p:sp>
        <p:nvSpPr>
          <p:cNvPr id="33796" name="Rectangle 2"/>
          <p:cNvSpPr txBox="1">
            <a:spLocks noChangeArrowheads="1"/>
          </p:cNvSpPr>
          <p:nvPr/>
        </p:nvSpPr>
        <p:spPr bwMode="auto">
          <a:xfrm>
            <a:off x="820738" y="257941"/>
            <a:ext cx="82296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en-CA" altLang="en-US" sz="2400" b="1" u="none" dirty="0" smtClean="0">
                <a:solidFill>
                  <a:srgbClr val="FFFFFF"/>
                </a:solidFill>
              </a:rPr>
              <a:t>Health Links: Excerpts </a:t>
            </a:r>
            <a:r>
              <a:rPr lang="en-CA" altLang="en-US" sz="2400" b="1" u="none" dirty="0">
                <a:solidFill>
                  <a:srgbClr val="FFFFFF"/>
                </a:solidFill>
              </a:rPr>
              <a:t>from the </a:t>
            </a:r>
            <a:r>
              <a:rPr lang="en-CA" altLang="en-US" sz="2400" b="1" u="none" dirty="0" smtClean="0">
                <a:solidFill>
                  <a:srgbClr val="FFFFFF"/>
                </a:solidFill>
              </a:rPr>
              <a:t>2016-17 Q3 </a:t>
            </a:r>
            <a:r>
              <a:rPr lang="en-CA" altLang="en-US" sz="2400" b="1" u="none" dirty="0">
                <a:solidFill>
                  <a:srgbClr val="FFFFFF"/>
                </a:solidFill>
              </a:rPr>
              <a:t>Report </a:t>
            </a:r>
          </a:p>
          <a:p>
            <a:pPr defTabSz="457200"/>
            <a:r>
              <a:rPr lang="en-CA" altLang="en-US" sz="1600" b="1" u="none" dirty="0" smtClean="0">
                <a:solidFill>
                  <a:srgbClr val="FFFFFF"/>
                </a:solidFill>
              </a:rPr>
              <a:t>10-Mar-2017</a:t>
            </a:r>
            <a:endParaRPr lang="en-CA" altLang="en-US" sz="1600" b="1" u="none" dirty="0">
              <a:solidFill>
                <a:srgbClr val="FFFFFF"/>
              </a:solidFill>
            </a:endParaRPr>
          </a:p>
          <a:p>
            <a:pPr defTabSz="457200"/>
            <a:endParaRPr lang="en-CA" altLang="en-US" sz="1600" b="1" u="none" dirty="0">
              <a:solidFill>
                <a:srgbClr val="FFFFFF"/>
              </a:solidFill>
            </a:endParaRPr>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4935538" y="6112351"/>
            <a:ext cx="2613660" cy="705485"/>
          </a:xfrm>
          <a:prstGeom prst="rect">
            <a:avLst/>
          </a:prstGeom>
        </p:spPr>
      </p:pic>
    </p:spTree>
    <p:extLst>
      <p:ext uri="{BB962C8B-B14F-4D97-AF65-F5344CB8AC3E}">
        <p14:creationId xmlns:p14="http://schemas.microsoft.com/office/powerpoint/2010/main" val="2538937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nvPr>
        </p:nvSpPr>
        <p:spPr>
          <a:xfrm>
            <a:off x="5148263" y="2852738"/>
            <a:ext cx="2952750" cy="576262"/>
          </a:xfrm>
        </p:spPr>
        <p:txBody>
          <a:bodyPr>
            <a:normAutofit fontScale="70000" lnSpcReduction="20000"/>
          </a:bodyPr>
          <a:lstStyle/>
          <a:p>
            <a:pPr marL="0" indent="0" eaLnBrk="1" hangingPunct="1"/>
            <a:r>
              <a:rPr lang="en-US" altLang="en-US" dirty="0" smtClean="0">
                <a:latin typeface="Helvetica Neue Medium" charset="0"/>
              </a:rPr>
              <a:t>hlhelp@hqontario.ca</a:t>
            </a:r>
            <a:endParaRPr lang="en-US" altLang="en-US" dirty="0">
              <a:latin typeface="Helvetica Neue Medium" charset="0"/>
            </a:endParaRPr>
          </a:p>
          <a:p>
            <a:pPr marL="0" indent="0" eaLnBrk="1" hangingPunct="1"/>
            <a:r>
              <a:rPr lang="en-US" altLang="en-US" dirty="0">
                <a:latin typeface="Helvetica Neue Medium" charset="0"/>
              </a:rPr>
              <a:t>www.HQOntario.ca</a:t>
            </a:r>
          </a:p>
          <a:p>
            <a:pPr marL="0" indent="0" eaLnBrk="1" hangingPunct="1"/>
            <a:endParaRPr lang="en-US" altLang="en-US" dirty="0">
              <a:latin typeface="Helvetica Neue Medium" charset="0"/>
            </a:endParaRPr>
          </a:p>
        </p:txBody>
      </p:sp>
      <p:sp>
        <p:nvSpPr>
          <p:cNvPr id="35842" name="Content Placeholder 1"/>
          <p:cNvSpPr txBox="1">
            <a:spLocks/>
          </p:cNvSpPr>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en-US" altLang="en-US" sz="1900" u="none" dirty="0">
                <a:solidFill>
                  <a:srgbClr val="00788A"/>
                </a:solidFill>
                <a:latin typeface="Helvetica Neue Medium" charset="0"/>
              </a:rPr>
              <a:t>FOLLOW@HQOntario</a:t>
            </a:r>
          </a:p>
          <a:p>
            <a:pPr algn="r" defTabSz="457200" eaLnBrk="1" hangingPunct="1">
              <a:spcBef>
                <a:spcPct val="20000"/>
              </a:spcBef>
              <a:buFont typeface="Arial" panose="020B0604020202020204" pitchFamily="34" charset="0"/>
              <a:buNone/>
            </a:pPr>
            <a:endParaRPr lang="en-US" altLang="en-US" sz="2400" dirty="0">
              <a:solidFill>
                <a:srgbClr val="00788A"/>
              </a:solidFill>
              <a:latin typeface="Helvetica Neue Medium" charset="0"/>
            </a:endParaRPr>
          </a:p>
        </p:txBody>
      </p:sp>
      <p:pic>
        <p:nvPicPr>
          <p:cNvPr id="35843" name="Picture 4" descr="Twitter_logo_blue.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6183" y="1833051"/>
            <a:ext cx="8229600" cy="2467100"/>
          </a:xfrm>
        </p:spPr>
        <p:txBody>
          <a:bodyPr/>
          <a:lstStyle/>
          <a:p>
            <a:r>
              <a:rPr lang="en-US" i="1" dirty="0"/>
              <a:t>Health Links: </a:t>
            </a:r>
            <a:r>
              <a:rPr lang="en-US" b="0" i="1" dirty="0"/>
              <a:t/>
            </a:r>
            <a:br>
              <a:rPr lang="en-US" b="0" i="1" dirty="0"/>
            </a:br>
            <a:r>
              <a:rPr lang="en-US" b="0" i="1" dirty="0"/>
              <a:t>Improving integrated care for patients with multiple conditions </a:t>
            </a:r>
            <a:br>
              <a:rPr lang="en-US" b="0" i="1" dirty="0"/>
            </a:br>
            <a:r>
              <a:rPr lang="en-US" b="0" i="1" dirty="0"/>
              <a:t>and complex needs</a:t>
            </a:r>
          </a:p>
        </p:txBody>
      </p:sp>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2884644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0" y="0"/>
            <a:ext cx="8229600" cy="812757"/>
          </a:xfrm>
        </p:spPr>
        <p:txBody>
          <a:bodyPr/>
          <a:lstStyle/>
          <a:p>
            <a:r>
              <a:rPr lang="en-US" sz="2800" dirty="0" smtClean="0"/>
              <a:t>Supporting the Advanced Health </a:t>
            </a:r>
            <a:r>
              <a:rPr lang="en-US" sz="2800" dirty="0"/>
              <a:t>Links Model</a:t>
            </a:r>
          </a:p>
        </p:txBody>
      </p:sp>
      <p:sp>
        <p:nvSpPr>
          <p:cNvPr id="5" name="Footer Placeholder 4"/>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83440720"/>
              </p:ext>
            </p:extLst>
          </p:nvPr>
        </p:nvGraphicFramePr>
        <p:xfrm>
          <a:off x="228600" y="622257"/>
          <a:ext cx="8660818" cy="5468112"/>
        </p:xfrm>
        <a:graphic>
          <a:graphicData uri="http://schemas.openxmlformats.org/drawingml/2006/table">
            <a:tbl>
              <a:tblPr firstRow="1" bandRow="1">
                <a:tableStyleId>{5C22544A-7EE6-4342-B048-85BDC9FD1C3A}</a:tableStyleId>
              </a:tblPr>
              <a:tblGrid>
                <a:gridCol w="3608016">
                  <a:extLst>
                    <a:ext uri="{9D8B030D-6E8A-4147-A177-3AD203B41FA5}">
                      <a16:colId xmlns:a16="http://schemas.microsoft.com/office/drawing/2014/main" xmlns="" val="20000"/>
                    </a:ext>
                  </a:extLst>
                </a:gridCol>
                <a:gridCol w="5052802">
                  <a:extLst>
                    <a:ext uri="{9D8B030D-6E8A-4147-A177-3AD203B41FA5}">
                      <a16:colId xmlns:a16="http://schemas.microsoft.com/office/drawing/2014/main" xmlns="" val="20001"/>
                    </a:ext>
                  </a:extLst>
                </a:gridCol>
              </a:tblGrid>
              <a:tr h="766395">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kern="0" dirty="0" smtClean="0">
                          <a:solidFill>
                            <a:schemeClr val="bg1"/>
                          </a:solidFill>
                        </a:rPr>
                        <a:t>Health Links</a:t>
                      </a:r>
                    </a:p>
                    <a:p>
                      <a:pPr marL="0" marR="0" indent="0" algn="ctr" defTabSz="914400" rtl="0" eaLnBrk="1" fontAlgn="auto" latinLnBrk="0" hangingPunct="1">
                        <a:lnSpc>
                          <a:spcPct val="120000"/>
                        </a:lnSpc>
                        <a:spcBef>
                          <a:spcPts val="0"/>
                        </a:spcBef>
                        <a:spcAft>
                          <a:spcPts val="0"/>
                        </a:spcAft>
                        <a:buClrTx/>
                        <a:buSzTx/>
                        <a:buFontTx/>
                        <a:buNone/>
                        <a:tabLst/>
                        <a:defRPr/>
                      </a:pPr>
                      <a:r>
                        <a:rPr lang="en-CA" sz="1800" b="0" i="1" kern="0" dirty="0" smtClean="0">
                          <a:solidFill>
                            <a:schemeClr val="bg1"/>
                          </a:solidFill>
                        </a:rPr>
                        <a:t>Improving integrated care for patients with multiple conditions and complex needs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99908"/>
                    </a:solidFill>
                  </a:tcPr>
                </a:tc>
                <a:tc hMerge="1">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CA" sz="20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r>
              <a:tr h="445579">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dirty="0">
                          <a:solidFill>
                            <a:schemeClr val="bg1"/>
                          </a:solidFill>
                        </a:rPr>
                        <a:t>MOHLTC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dirty="0">
                          <a:solidFill>
                            <a:schemeClr val="bg1"/>
                          </a:solidFill>
                        </a:rPr>
                        <a:t>LHIN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extLst>
                  <a:ext uri="{0D108BD9-81ED-4DB2-BD59-A6C34878D82A}">
                    <a16:rowId xmlns:a16="http://schemas.microsoft.com/office/drawing/2014/main" xmlns="" val="10000"/>
                  </a:ext>
                </a:extLst>
              </a:tr>
              <a:tr h="2334833">
                <a:tc>
                  <a:txBody>
                    <a:bodyPr/>
                    <a:lstStyle/>
                    <a:p>
                      <a:pPr marL="285750" indent="-285750">
                        <a:lnSpc>
                          <a:spcPct val="120000"/>
                        </a:lnSpc>
                        <a:buFont typeface="Arial" panose="020B0604020202020204" pitchFamily="34" charset="0"/>
                        <a:buChar char="•"/>
                      </a:pPr>
                      <a:r>
                        <a:rPr lang="en-CA" sz="1400" dirty="0"/>
                        <a:t>Sets the </a:t>
                      </a:r>
                      <a:r>
                        <a:rPr lang="en-CA" sz="1400" b="1" dirty="0"/>
                        <a:t>strategic direction </a:t>
                      </a:r>
                      <a:r>
                        <a:rPr lang="en-CA" sz="1400" dirty="0"/>
                        <a:t>for Health Links </a:t>
                      </a:r>
                    </a:p>
                    <a:p>
                      <a:pPr marL="285750" indent="-285750">
                        <a:lnSpc>
                          <a:spcPct val="120000"/>
                        </a:lnSpc>
                        <a:buFont typeface="Arial" panose="020B0604020202020204" pitchFamily="34" charset="0"/>
                        <a:buChar char="•"/>
                      </a:pPr>
                      <a:r>
                        <a:rPr lang="en-CA" sz="1400" dirty="0"/>
                        <a:t>Provides overall funding to the LHINs </a:t>
                      </a:r>
                    </a:p>
                    <a:p>
                      <a:pPr marL="285750" indent="-285750">
                        <a:lnSpc>
                          <a:spcPct val="120000"/>
                        </a:lnSpc>
                        <a:buFont typeface="Arial" panose="020B0604020202020204" pitchFamily="34" charset="0"/>
                        <a:buChar char="•"/>
                      </a:pPr>
                      <a:r>
                        <a:rPr lang="en-CA" sz="1400" dirty="0"/>
                        <a:t>Oversees the overall </a:t>
                      </a:r>
                      <a:r>
                        <a:rPr lang="en-CA" sz="1400" b="1" dirty="0"/>
                        <a:t>performance </a:t>
                      </a:r>
                      <a:r>
                        <a:rPr lang="en-CA" sz="1400" dirty="0"/>
                        <a:t>of the Health Links initiative to guide strategy </a:t>
                      </a:r>
                    </a:p>
                    <a:p>
                      <a:pPr marL="285750" indent="-285750">
                        <a:lnSpc>
                          <a:spcPct val="120000"/>
                        </a:lnSpc>
                        <a:buFont typeface="Arial" panose="020B0604020202020204" pitchFamily="34" charset="0"/>
                        <a:buChar char="•"/>
                      </a:pPr>
                      <a:r>
                        <a:rPr lang="en-CA" sz="1400" dirty="0"/>
                        <a:t>Facilitates </a:t>
                      </a:r>
                      <a:r>
                        <a:rPr lang="en-CA" sz="1400" b="1" dirty="0"/>
                        <a:t>operational success </a:t>
                      </a:r>
                      <a:r>
                        <a:rPr lang="en-CA" sz="1400" dirty="0"/>
                        <a:t>by implementing provincial level tools and supports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en-CA" sz="1400" dirty="0"/>
                        <a:t>Sets </a:t>
                      </a:r>
                      <a:r>
                        <a:rPr lang="en-CA" sz="1400" b="1" dirty="0"/>
                        <a:t>regional priorities </a:t>
                      </a:r>
                      <a:r>
                        <a:rPr lang="en-CA" sz="1400" dirty="0"/>
                        <a:t>for Health Links and </a:t>
                      </a:r>
                      <a:r>
                        <a:rPr lang="en-CA" sz="1400" dirty="0" smtClean="0"/>
                        <a:t>ensures </a:t>
                      </a:r>
                      <a:r>
                        <a:rPr lang="en-CA" sz="1400" dirty="0"/>
                        <a:t>alignment with provincial priorities </a:t>
                      </a:r>
                    </a:p>
                    <a:p>
                      <a:pPr marL="285750" indent="-285750">
                        <a:lnSpc>
                          <a:spcPct val="120000"/>
                        </a:lnSpc>
                        <a:buFont typeface="Arial" panose="020B0604020202020204" pitchFamily="34" charset="0"/>
                        <a:buChar char="•"/>
                      </a:pPr>
                      <a:r>
                        <a:rPr lang="en-CA" sz="1400" b="1" dirty="0"/>
                        <a:t>Funds</a:t>
                      </a:r>
                      <a:r>
                        <a:rPr lang="en-CA" sz="1400" dirty="0"/>
                        <a:t> Health Links in accordance with priorities </a:t>
                      </a:r>
                    </a:p>
                    <a:p>
                      <a:pPr marL="285750" indent="-285750">
                        <a:lnSpc>
                          <a:spcPct val="120000"/>
                        </a:lnSpc>
                        <a:buFont typeface="Arial" panose="020B0604020202020204" pitchFamily="34" charset="0"/>
                        <a:buChar char="•"/>
                      </a:pPr>
                      <a:r>
                        <a:rPr lang="en-CA" sz="1400" dirty="0"/>
                        <a:t>Maintains </a:t>
                      </a:r>
                      <a:r>
                        <a:rPr lang="en-CA" sz="1400" b="1" dirty="0"/>
                        <a:t>overall accountability </a:t>
                      </a:r>
                      <a:r>
                        <a:rPr lang="en-CA" sz="1400" dirty="0"/>
                        <a:t>for Health Links </a:t>
                      </a:r>
                      <a:r>
                        <a:rPr lang="en-CA" sz="1400" dirty="0" smtClean="0">
                          <a:solidFill>
                            <a:schemeClr val="tx1"/>
                          </a:solidFill>
                        </a:rPr>
                        <a:t>performance</a:t>
                      </a:r>
                      <a:endParaRPr lang="en-CA" sz="1400" dirty="0">
                        <a:solidFill>
                          <a:schemeClr val="tx1"/>
                        </a:solidFill>
                      </a:endParaRPr>
                    </a:p>
                    <a:p>
                      <a:pPr marL="285750" indent="-285750">
                        <a:lnSpc>
                          <a:spcPct val="120000"/>
                        </a:lnSpc>
                        <a:buFont typeface="Arial" panose="020B0604020202020204" pitchFamily="34" charset="0"/>
                        <a:buChar char="•"/>
                      </a:pPr>
                      <a:r>
                        <a:rPr lang="en-CA" sz="1400" dirty="0"/>
                        <a:t>Drives operations through implementation of plans and support for adoption of provincial tools </a:t>
                      </a:r>
                    </a:p>
                    <a:p>
                      <a:pPr marL="285750" indent="-285750">
                        <a:lnSpc>
                          <a:spcPct val="120000"/>
                        </a:lnSpc>
                        <a:buFont typeface="Arial" panose="020B0604020202020204" pitchFamily="34" charset="0"/>
                        <a:buChar char="•"/>
                      </a:pPr>
                      <a:r>
                        <a:rPr lang="en-CA" sz="1400" dirty="0"/>
                        <a:t>Identifies and </a:t>
                      </a:r>
                      <a:r>
                        <a:rPr lang="en-CA" sz="1400" b="1" dirty="0"/>
                        <a:t>implements</a:t>
                      </a:r>
                      <a:r>
                        <a:rPr lang="en-CA" sz="1400" dirty="0"/>
                        <a:t> regional supports and tools as required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445579">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kern="0" dirty="0">
                          <a:solidFill>
                            <a:schemeClr val="bg1"/>
                          </a:solidFill>
                        </a:rPr>
                        <a:t>Health Quality Ontario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extLst>
                  <a:ext uri="{0D108BD9-81ED-4DB2-BD59-A6C34878D82A}">
                    <a16:rowId xmlns:a16="http://schemas.microsoft.com/office/drawing/2014/main" xmlns="" val="10002"/>
                  </a:ext>
                </a:extLst>
              </a:tr>
              <a:tr h="1336736">
                <a:tc gridSpan="2">
                  <a:txBody>
                    <a:bodyPr/>
                    <a:lstStyle/>
                    <a:p>
                      <a:pPr marL="285750" indent="-285750">
                        <a:lnSpc>
                          <a:spcPct val="120000"/>
                        </a:lnSpc>
                        <a:buFont typeface="Arial" panose="020B0604020202020204" pitchFamily="34" charset="0"/>
                        <a:buChar char="•"/>
                      </a:pPr>
                      <a:r>
                        <a:rPr lang="en-US" sz="1400" dirty="0"/>
                        <a:t>Support data collection, timely reports and analysis</a:t>
                      </a:r>
                    </a:p>
                    <a:p>
                      <a:pPr marL="285750" indent="-285750">
                        <a:lnSpc>
                          <a:spcPct val="120000"/>
                        </a:lnSpc>
                        <a:buFont typeface="Arial" panose="020B0604020202020204" pitchFamily="34" charset="0"/>
                        <a:buChar char="•"/>
                      </a:pPr>
                      <a:r>
                        <a:rPr lang="en-US" sz="1400" dirty="0"/>
                        <a:t>Lead systematic identification of emerging innovations and best practices </a:t>
                      </a:r>
                    </a:p>
                    <a:p>
                      <a:pPr marL="285750" indent="-285750">
                        <a:lnSpc>
                          <a:spcPct val="120000"/>
                        </a:lnSpc>
                        <a:buFont typeface="Arial" panose="020B0604020202020204" pitchFamily="34" charset="0"/>
                        <a:buChar char="•"/>
                      </a:pPr>
                      <a:r>
                        <a:rPr lang="en-CA" sz="1400" dirty="0"/>
                        <a:t>Increase rate of progress through standardization of best practices across all Health Links</a:t>
                      </a:r>
                    </a:p>
                    <a:p>
                      <a:pPr marL="285750" indent="-285750">
                        <a:lnSpc>
                          <a:spcPct val="120000"/>
                        </a:lnSpc>
                        <a:buFont typeface="Arial" panose="020B0604020202020204" pitchFamily="34" charset="0"/>
                        <a:buChar char="•"/>
                      </a:pPr>
                      <a:r>
                        <a:rPr lang="en-CA" sz="1400" dirty="0">
                          <a:cs typeface="ＭＳ Ｐゴシック" charset="-128"/>
                        </a:rPr>
                        <a:t>Support inter-Health Link sharing of lessons learned on regional </a:t>
                      </a:r>
                      <a:r>
                        <a:rPr lang="en-CA" sz="1400" dirty="0" smtClean="0">
                          <a:cs typeface="ＭＳ Ｐゴシック" charset="-128"/>
                        </a:rPr>
                        <a:t>and/or provincial </a:t>
                      </a:r>
                      <a:r>
                        <a:rPr lang="en-CA" sz="1400" dirty="0">
                          <a:cs typeface="ＭＳ Ｐゴシック" charset="-128"/>
                        </a:rPr>
                        <a:t>basis </a:t>
                      </a:r>
                    </a:p>
                    <a:p>
                      <a:pPr marL="285750" indent="-285750">
                        <a:lnSpc>
                          <a:spcPct val="120000"/>
                        </a:lnSpc>
                        <a:buFont typeface="Arial" panose="020B0604020202020204" pitchFamily="34" charset="0"/>
                        <a:buChar char="•"/>
                      </a:pPr>
                      <a:r>
                        <a:rPr lang="en-CA" sz="1400" dirty="0">
                          <a:cs typeface="ＭＳ Ｐゴシック" charset="-128"/>
                        </a:rPr>
                        <a:t>Connect LHIN </a:t>
                      </a:r>
                      <a:r>
                        <a:rPr lang="en-CA" sz="1400" dirty="0" smtClean="0">
                          <a:cs typeface="ＭＳ Ｐゴシック" charset="-128"/>
                        </a:rPr>
                        <a:t>Health Link </a:t>
                      </a:r>
                      <a:r>
                        <a:rPr lang="en-CA" sz="1400" dirty="0">
                          <a:cs typeface="ＭＳ Ｐゴシック" charset="-128"/>
                        </a:rPr>
                        <a:t>Leads with other relevant provincial quality initiatives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CA" dirty="0"/>
                    </a:p>
                  </a:txBody>
                  <a:tcPr/>
                </a:tc>
                <a:extLst>
                  <a:ext uri="{0D108BD9-81ED-4DB2-BD59-A6C34878D82A}">
                    <a16:rowId xmlns:a16="http://schemas.microsoft.com/office/drawing/2014/main" xmlns="" val="10003"/>
                  </a:ext>
                </a:extLst>
              </a:tr>
            </a:tbl>
          </a:graphicData>
        </a:graphic>
      </p:graphicFrame>
      <p:sp>
        <p:nvSpPr>
          <p:cNvPr id="6" name="Rectangle 3"/>
          <p:cNvSpPr>
            <a:spLocks noChangeArrowheads="1"/>
          </p:cNvSpPr>
          <p:nvPr/>
        </p:nvSpPr>
        <p:spPr bwMode="auto">
          <a:xfrm>
            <a:off x="250886" y="6071987"/>
            <a:ext cx="6128601"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CA" altLang="en-US" sz="900" i="1" dirty="0" smtClean="0">
                <a:latin typeface="+mn-lt"/>
                <a:ea typeface="Calibri" panose="020F0502020204030204" pitchFamily="34" charset="0"/>
                <a:cs typeface="Times New Roman" panose="02020603050405020304" pitchFamily="18" charset="0"/>
              </a:rPr>
              <a:t>Source</a:t>
            </a:r>
            <a:r>
              <a:rPr lang="en-CA" altLang="en-US" sz="900" i="1" dirty="0">
                <a:latin typeface="+mn-lt"/>
                <a:ea typeface="Calibri" panose="020F0502020204030204" pitchFamily="34" charset="0"/>
                <a:cs typeface="Times New Roman" panose="02020603050405020304" pitchFamily="18" charset="0"/>
              </a:rPr>
              <a:t>:  </a:t>
            </a:r>
            <a:r>
              <a:rPr lang="en-US" sz="900" i="1" dirty="0">
                <a:latin typeface="+mn-lt"/>
              </a:rPr>
              <a:t>“Guide to the Advanced Health Links Model Guide” Ministry of Health Long-Term Care, November 12, 2015</a:t>
            </a:r>
            <a:endParaRPr lang="en-CA" sz="900" i="1" dirty="0">
              <a:latin typeface="+mn-lt"/>
            </a:endParaRPr>
          </a:p>
        </p:txBody>
      </p:sp>
    </p:spTree>
    <p:extLst>
      <p:ext uri="{BB962C8B-B14F-4D97-AF65-F5344CB8AC3E}">
        <p14:creationId xmlns:p14="http://schemas.microsoft.com/office/powerpoint/2010/main" val="2802586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4914" cy="706437"/>
          </a:xfrm>
        </p:spPr>
        <p:txBody>
          <a:bodyPr/>
          <a:lstStyle/>
          <a:p>
            <a:r>
              <a:rPr lang="en-CA" dirty="0" smtClean="0"/>
              <a:t>Health Links at a Glance – Q3 Update</a:t>
            </a:r>
            <a:endParaRPr lang="en-CA" dirty="0"/>
          </a:p>
        </p:txBody>
      </p:sp>
      <p:sp>
        <p:nvSpPr>
          <p:cNvPr id="4" name="Footer Placeholder 3"/>
          <p:cNvSpPr>
            <a:spLocks noGrp="1"/>
          </p:cNvSpPr>
          <p:nvPr>
            <p:ph type="ftr" sz="quarter" idx="10"/>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9" name="Rectangle 8"/>
          <p:cNvSpPr/>
          <p:nvPr/>
        </p:nvSpPr>
        <p:spPr>
          <a:xfrm>
            <a:off x="297951" y="5056889"/>
            <a:ext cx="8640567" cy="461665"/>
          </a:xfrm>
          <a:prstGeom prst="rect">
            <a:avLst/>
          </a:prstGeom>
        </p:spPr>
        <p:txBody>
          <a:bodyPr wrap="square">
            <a:spAutoFit/>
          </a:bodyPr>
          <a:lstStyle/>
          <a:p>
            <a:r>
              <a:rPr lang="en-CA" sz="1200" i="1" dirty="0">
                <a:latin typeface="Calibri" panose="020F0502020204030204" pitchFamily="34" charset="0"/>
              </a:rPr>
              <a:t>*Note: Toronto Central LHIN merged their </a:t>
            </a:r>
            <a:r>
              <a:rPr lang="en-CA" sz="1200" i="1" dirty="0" smtClean="0">
                <a:latin typeface="Calibri" panose="020F0502020204030204" pitchFamily="34" charset="0"/>
              </a:rPr>
              <a:t>nine </a:t>
            </a:r>
            <a:r>
              <a:rPr lang="en-CA" sz="1200" i="1" dirty="0">
                <a:latin typeface="Calibri" panose="020F0502020204030204" pitchFamily="34" charset="0"/>
              </a:rPr>
              <a:t>Health Links into 5 to align with sub-region. Three new Health Links reporting the quarter, two in Central LHIN one in Central East LHIN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255906477"/>
              </p:ext>
            </p:extLst>
          </p:nvPr>
        </p:nvGraphicFramePr>
        <p:xfrm>
          <a:off x="297951" y="1044725"/>
          <a:ext cx="8640567" cy="3948514"/>
        </p:xfrm>
        <a:graphic>
          <a:graphicData uri="http://schemas.openxmlformats.org/drawingml/2006/table">
            <a:tbl>
              <a:tblPr firstRow="1" firstCol="1" bandRow="1"/>
              <a:tblGrid>
                <a:gridCol w="1473224"/>
                <a:gridCol w="2127989"/>
                <a:gridCol w="2534584"/>
                <a:gridCol w="2504770"/>
              </a:tblGrid>
              <a:tr h="965538">
                <a:tc>
                  <a:txBody>
                    <a:bodyPr/>
                    <a:lstStyle/>
                    <a:p>
                      <a:pPr marL="0" marR="0" algn="ctr">
                        <a:lnSpc>
                          <a:spcPct val="115000"/>
                        </a:lnSpc>
                        <a:spcBef>
                          <a:spcPts val="0"/>
                        </a:spcBef>
                        <a:spcAft>
                          <a:spcPts val="0"/>
                        </a:spcAft>
                      </a:pPr>
                      <a:r>
                        <a:rPr lang="en-CA" sz="8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 of Heath Links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Actively Recruiting Patients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 of Coordinated Care Plans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Completed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 of Patients Connected to 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6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Primary Care Provider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593760">
                <a:tc>
                  <a:txBody>
                    <a:bodyPr/>
                    <a:lstStyle/>
                    <a:p>
                      <a:pPr marL="0" marR="0" algn="ctr">
                        <a:lnSpc>
                          <a:spcPct val="115000"/>
                        </a:lnSpc>
                        <a:spcBef>
                          <a:spcPts val="0"/>
                        </a:spcBef>
                        <a:spcAft>
                          <a:spcPts val="0"/>
                        </a:spcAft>
                      </a:pPr>
                      <a:r>
                        <a:rPr lang="en-CA" sz="1600" b="1">
                          <a:effectLst/>
                          <a:latin typeface="Calibri" panose="020F0502020204030204" pitchFamily="34" charset="0"/>
                          <a:ea typeface="Calibri" panose="020F0502020204030204" pitchFamily="34" charset="0"/>
                          <a:cs typeface="Times New Roman" panose="02020603050405020304" pitchFamily="18" charset="0"/>
                        </a:rPr>
                        <a:t>2016/17 Q2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79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3,670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3,787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0459">
                <a:tc>
                  <a:txBody>
                    <a:bodyPr/>
                    <a:lstStyle/>
                    <a:p>
                      <a:pPr marL="0" marR="0" algn="ctr">
                        <a:lnSpc>
                          <a:spcPct val="115000"/>
                        </a:lnSpc>
                        <a:spcBef>
                          <a:spcPts val="0"/>
                        </a:spcBef>
                        <a:spcAft>
                          <a:spcPts val="0"/>
                        </a:spcAft>
                      </a:pPr>
                      <a:r>
                        <a:rPr lang="en-CA" sz="1600" b="1">
                          <a:effectLst/>
                          <a:latin typeface="Calibri" panose="020F0502020204030204" pitchFamily="34" charset="0"/>
                          <a:ea typeface="Calibri" panose="020F0502020204030204" pitchFamily="34" charset="0"/>
                          <a:cs typeface="Times New Roman" panose="02020603050405020304" pitchFamily="18" charset="0"/>
                        </a:rPr>
                        <a:t>2016/17 Q3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78*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4,025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3,948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3254">
                <a:tc>
                  <a:txBody>
                    <a:bodyPr/>
                    <a:lstStyle/>
                    <a:p>
                      <a:pPr marL="0" marR="0" algn="ctr">
                        <a:lnSpc>
                          <a:spcPct val="115000"/>
                        </a:lnSpc>
                        <a:spcBef>
                          <a:spcPts val="0"/>
                        </a:spcBef>
                        <a:spcAft>
                          <a:spcPts val="0"/>
                        </a:spcAft>
                      </a:pPr>
                      <a:r>
                        <a:rPr lang="en-CA" sz="1600" b="1">
                          <a:effectLst/>
                          <a:latin typeface="Calibri" panose="020F0502020204030204" pitchFamily="34" charset="0"/>
                          <a:ea typeface="Calibri" panose="020F0502020204030204" pitchFamily="34" charset="0"/>
                          <a:cs typeface="Times New Roman" panose="02020603050405020304" pitchFamily="18" charset="0"/>
                        </a:rPr>
                        <a:t>Cumulative Fiscal Total 2016/2017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78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a:effectLst/>
                          <a:latin typeface="Calibri" panose="020F0502020204030204" pitchFamily="34" charset="0"/>
                          <a:ea typeface="Calibri" panose="020F0502020204030204" pitchFamily="34" charset="0"/>
                          <a:cs typeface="Times New Roman" panose="02020603050405020304" pitchFamily="18" charset="0"/>
                        </a:rPr>
                        <a:t>11,612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11,423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5503">
                <a:tc>
                  <a:txBody>
                    <a:bodyPr/>
                    <a:lstStyle/>
                    <a:p>
                      <a:pPr marL="0" marR="0" algn="ctr">
                        <a:lnSpc>
                          <a:spcPct val="115000"/>
                        </a:lnSpc>
                        <a:spcBef>
                          <a:spcPts val="0"/>
                        </a:spcBef>
                        <a:spcAft>
                          <a:spcPts val="0"/>
                        </a:spcAft>
                      </a:pPr>
                      <a:r>
                        <a:rPr lang="en-CA" sz="1600" b="1" dirty="0">
                          <a:effectLst/>
                          <a:latin typeface="Calibri" panose="020F0502020204030204" pitchFamily="34" charset="0"/>
                          <a:ea typeface="Calibri" panose="020F0502020204030204" pitchFamily="34" charset="0"/>
                          <a:cs typeface="Times New Roman" panose="02020603050405020304" pitchFamily="18" charset="0"/>
                        </a:rPr>
                        <a:t>Cumulative Total to Date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a:effectLst/>
                          <a:latin typeface="Calibri" panose="020F0502020204030204" pitchFamily="34" charset="0"/>
                          <a:ea typeface="Calibri" panose="020F0502020204030204" pitchFamily="34" charset="0"/>
                          <a:cs typeface="Times New Roman" panose="02020603050405020304" pitchFamily="18" charset="0"/>
                        </a:rPr>
                        <a:t>78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30,580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2000" dirty="0">
                          <a:effectLst/>
                          <a:latin typeface="Calibri" panose="020F0502020204030204" pitchFamily="34" charset="0"/>
                          <a:ea typeface="Calibri" panose="020F0502020204030204" pitchFamily="34" charset="0"/>
                          <a:cs typeface="Times New Roman" panose="02020603050405020304" pitchFamily="18" charset="0"/>
                        </a:rPr>
                        <a:t>41,235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336437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p:txBody>
          <a:bodyPr/>
          <a:lstStyle/>
          <a:p>
            <a:r>
              <a:rPr lang="en-CA" dirty="0" smtClean="0"/>
              <a:t>Patient Story</a:t>
            </a:r>
            <a:endParaRPr lang="en-CA" dirty="0"/>
          </a:p>
        </p:txBody>
      </p:sp>
      <p:graphicFrame>
        <p:nvGraphicFramePr>
          <p:cNvPr id="3" name="Table 2"/>
          <p:cNvGraphicFramePr>
            <a:graphicFrameLocks noGrp="1"/>
          </p:cNvGraphicFramePr>
          <p:nvPr>
            <p:extLst>
              <p:ext uri="{D42A27DB-BD31-4B8C-83A1-F6EECF244321}">
                <p14:modId xmlns:p14="http://schemas.microsoft.com/office/powerpoint/2010/main" val="1827929374"/>
              </p:ext>
            </p:extLst>
          </p:nvPr>
        </p:nvGraphicFramePr>
        <p:xfrm>
          <a:off x="216131" y="1346662"/>
          <a:ext cx="8470669" cy="4795266"/>
        </p:xfrm>
        <a:graphic>
          <a:graphicData uri="http://schemas.openxmlformats.org/drawingml/2006/table">
            <a:tbl>
              <a:tblPr>
                <a:tableStyleId>{5C22544A-7EE6-4342-B048-85BDC9FD1C3A}</a:tableStyleId>
              </a:tblPr>
              <a:tblGrid>
                <a:gridCol w="8470669"/>
              </a:tblGrid>
              <a:tr h="3890356">
                <a:tc>
                  <a:txBody>
                    <a:bodyPr/>
                    <a:lstStyle/>
                    <a:p>
                      <a:pPr marL="0" marR="0" algn="l">
                        <a:lnSpc>
                          <a:spcPct val="115000"/>
                        </a:lnSpc>
                        <a:spcBef>
                          <a:spcPts val="0"/>
                        </a:spcBef>
                        <a:spcAft>
                          <a:spcPts val="100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About </a:t>
                      </a:r>
                      <a:r>
                        <a:rPr lang="en-US" sz="2000" b="1"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the Client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15000"/>
                        </a:lnSpc>
                        <a:spcBef>
                          <a:spcPts val="600"/>
                        </a:spcBef>
                        <a:spcAft>
                          <a:spcPts val="1000"/>
                        </a:spcAft>
                        <a:buFont typeface="Arial" panose="020B0604020202020204" pitchFamily="34" charset="0"/>
                        <a:buChar char="•"/>
                      </a:pPr>
                      <a:r>
                        <a:rPr lang="en-CA" sz="2000" dirty="0">
                          <a:effectLst/>
                          <a:latin typeface="Calibri" panose="020F0502020204030204" pitchFamily="34" charset="0"/>
                          <a:ea typeface="Calibri" panose="020F0502020204030204" pitchFamily="34" charset="0"/>
                          <a:cs typeface="Times New Roman" panose="02020603050405020304" pitchFamily="18" charset="0"/>
                        </a:rPr>
                        <a:t>The client was identified </a:t>
                      </a:r>
                      <a:r>
                        <a:rPr lang="en-CA" sz="2000" dirty="0" smtClean="0">
                          <a:effectLst/>
                          <a:latin typeface="Calibri" panose="020F0502020204030204" pitchFamily="34" charset="0"/>
                          <a:ea typeface="Calibri" panose="020F0502020204030204" pitchFamily="34" charset="0"/>
                          <a:cs typeface="Times New Roman" panose="02020603050405020304" pitchFamily="18" charset="0"/>
                        </a:rPr>
                        <a:t>by St</a:t>
                      </a:r>
                      <a:r>
                        <a:rPr lang="en-CA" sz="2000" dirty="0">
                          <a:effectLst/>
                          <a:latin typeface="Calibri" panose="020F0502020204030204" pitchFamily="34" charset="0"/>
                          <a:ea typeface="Calibri" panose="020F0502020204030204" pitchFamily="34" charset="0"/>
                          <a:cs typeface="Times New Roman" panose="02020603050405020304" pitchFamily="18" charset="0"/>
                        </a:rPr>
                        <a:t>. Joseph’s Health Care (SJHC), who </a:t>
                      </a:r>
                      <a:r>
                        <a:rPr lang="en-CA" sz="2000" dirty="0" smtClean="0">
                          <a:effectLst/>
                          <a:latin typeface="Calibri" panose="020F0502020204030204" pitchFamily="34" charset="0"/>
                          <a:ea typeface="Calibri" panose="020F0502020204030204" pitchFamily="34" charset="0"/>
                          <a:cs typeface="Times New Roman" panose="02020603050405020304" pitchFamily="18" charset="0"/>
                        </a:rPr>
                        <a:t>referred</a:t>
                      </a:r>
                      <a:r>
                        <a:rPr lang="en-CA" sz="2000" baseline="0" dirty="0" smtClean="0">
                          <a:effectLst/>
                          <a:latin typeface="Calibri" panose="020F0502020204030204" pitchFamily="34" charset="0"/>
                          <a:ea typeface="Calibri" panose="020F0502020204030204" pitchFamily="34" charset="0"/>
                          <a:cs typeface="Times New Roman" panose="02020603050405020304" pitchFamily="18" charset="0"/>
                        </a:rPr>
                        <a:t> them to </a:t>
                      </a:r>
                      <a:r>
                        <a:rPr lang="en-CA" sz="2000" dirty="0" smtClean="0">
                          <a:effectLst/>
                          <a:latin typeface="Calibri" panose="020F0502020204030204" pitchFamily="34" charset="0"/>
                          <a:ea typeface="Calibri" panose="020F0502020204030204" pitchFamily="34" charset="0"/>
                          <a:cs typeface="Times New Roman" panose="02020603050405020304" pitchFamily="18" charset="0"/>
                        </a:rPr>
                        <a:t>the </a:t>
                      </a:r>
                      <a:r>
                        <a:rPr lang="en-CA" sz="2000" dirty="0">
                          <a:effectLst/>
                          <a:latin typeface="Calibri" panose="020F0502020204030204" pitchFamily="34" charset="0"/>
                          <a:ea typeface="Calibri" panose="020F0502020204030204" pitchFamily="34" charset="0"/>
                          <a:cs typeface="Times New Roman" panose="02020603050405020304" pitchFamily="18" charset="0"/>
                        </a:rPr>
                        <a:t>West Toronto Health </a:t>
                      </a:r>
                      <a:r>
                        <a:rPr lang="en-CA" sz="2000" dirty="0" smtClean="0">
                          <a:effectLst/>
                          <a:latin typeface="Calibri" panose="020F0502020204030204" pitchFamily="34" charset="0"/>
                          <a:ea typeface="Calibri" panose="020F0502020204030204" pitchFamily="34" charset="0"/>
                          <a:cs typeface="Times New Roman" panose="02020603050405020304" pitchFamily="18" charset="0"/>
                        </a:rPr>
                        <a:t>Link.</a:t>
                      </a:r>
                    </a:p>
                    <a:p>
                      <a:pPr marL="342900" marR="0" indent="-342900" algn="just">
                        <a:lnSpc>
                          <a:spcPct val="115000"/>
                        </a:lnSpc>
                        <a:spcBef>
                          <a:spcPts val="600"/>
                        </a:spcBef>
                        <a:spcAft>
                          <a:spcPts val="1000"/>
                        </a:spcAft>
                        <a:buFont typeface="Arial" panose="020B0604020202020204" pitchFamily="34" charset="0"/>
                        <a:buChar char="•"/>
                      </a:pPr>
                      <a:r>
                        <a:rPr lang="en-CA" sz="2000" dirty="0" smtClean="0">
                          <a:effectLst/>
                          <a:latin typeface="Calibri" panose="020F0502020204030204" pitchFamily="34" charset="0"/>
                          <a:ea typeface="Calibri" panose="020F0502020204030204" pitchFamily="34" charset="0"/>
                          <a:cs typeface="Times New Roman" panose="02020603050405020304" pitchFamily="18" charset="0"/>
                        </a:rPr>
                        <a:t>The </a:t>
                      </a:r>
                      <a:r>
                        <a:rPr lang="en-CA" sz="2000" dirty="0">
                          <a:effectLst/>
                          <a:latin typeface="Calibri" panose="020F0502020204030204" pitchFamily="34" charset="0"/>
                          <a:ea typeface="Calibri" panose="020F0502020204030204" pitchFamily="34" charset="0"/>
                          <a:cs typeface="Times New Roman" panose="02020603050405020304" pitchFamily="18" charset="0"/>
                        </a:rPr>
                        <a:t>client declined all supports and refused to leave hospital; previous services from West Toronto Support Services (WTSS) and the Community Care Access Centre (CCAC) had to be halted due to issues with hoarding (home unsafe for workers), and the client refused to undertake an extreme clean. </a:t>
                      </a:r>
                      <a:endParaRPr lang="en-CA"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15000"/>
                        </a:lnSpc>
                        <a:spcBef>
                          <a:spcPts val="600"/>
                        </a:spcBef>
                        <a:spcAft>
                          <a:spcPts val="1000"/>
                        </a:spcAft>
                        <a:buFont typeface="Arial" panose="020B0604020202020204" pitchFamily="34" charset="0"/>
                        <a:buChar char="•"/>
                      </a:pPr>
                      <a:r>
                        <a:rPr lang="en-CA" sz="2000" dirty="0" smtClean="0">
                          <a:effectLst/>
                          <a:latin typeface="Calibri" panose="020F0502020204030204" pitchFamily="34" charset="0"/>
                          <a:ea typeface="Calibri" panose="020F0502020204030204" pitchFamily="34" charset="0"/>
                          <a:cs typeface="Times New Roman" panose="02020603050405020304" pitchFamily="18" charset="0"/>
                        </a:rPr>
                        <a:t>After </a:t>
                      </a:r>
                      <a:r>
                        <a:rPr lang="en-CA" sz="2000" dirty="0">
                          <a:effectLst/>
                          <a:latin typeface="Calibri" panose="020F0502020204030204" pitchFamily="34" charset="0"/>
                          <a:ea typeface="Calibri" panose="020F0502020204030204" pitchFamily="34" charset="0"/>
                          <a:cs typeface="Times New Roman" panose="02020603050405020304" pitchFamily="18" charset="0"/>
                        </a:rPr>
                        <a:t>several visits to the emergency department (ED), the client was admitted to the general medical floor at SJHC. Emergency medical services (EMS) were engaged, and a community paramedic visited with client in hospital.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tr>
            </a:tbl>
          </a:graphicData>
        </a:graphic>
      </p:graphicFrame>
    </p:spTree>
    <p:extLst>
      <p:ext uri="{BB962C8B-B14F-4D97-AF65-F5344CB8AC3E}">
        <p14:creationId xmlns:p14="http://schemas.microsoft.com/office/powerpoint/2010/main" val="23192238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p:txBody>
          <a:bodyPr/>
          <a:lstStyle/>
          <a:p>
            <a:r>
              <a:rPr lang="en-CA" dirty="0" smtClean="0"/>
              <a:t>Patient Story</a:t>
            </a:r>
            <a:endParaRPr lang="en-CA"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27841974"/>
              </p:ext>
            </p:extLst>
          </p:nvPr>
        </p:nvGraphicFramePr>
        <p:xfrm>
          <a:off x="457200" y="981075"/>
          <a:ext cx="8229600" cy="5152136"/>
        </p:xfrm>
        <a:graphic>
          <a:graphicData uri="http://schemas.openxmlformats.org/drawingml/2006/table">
            <a:tbl>
              <a:tblPr>
                <a:tableStyleId>{5C22544A-7EE6-4342-B048-85BDC9FD1C3A}</a:tableStyleId>
              </a:tblPr>
              <a:tblGrid>
                <a:gridCol w="8229600"/>
              </a:tblGrid>
              <a:tr h="4970838">
                <a:tc>
                  <a:txBody>
                    <a:bodyPr/>
                    <a:lstStyle/>
                    <a:p>
                      <a:pPr marL="0" marR="0" algn="l">
                        <a:lnSpc>
                          <a:spcPct val="115000"/>
                        </a:lnSpc>
                        <a:spcBef>
                          <a:spcPts val="0"/>
                        </a:spcBef>
                        <a:spcAft>
                          <a:spcPts val="100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Health Link Supports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gn="just">
                        <a:lnSpc>
                          <a:spcPct val="115000"/>
                        </a:lnSpc>
                        <a:spcBef>
                          <a:spcPts val="600"/>
                        </a:spcBef>
                        <a:spcAft>
                          <a:spcPts val="10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The client agreed to have an EMS paramedic do a home </a:t>
                      </a:r>
                      <a:r>
                        <a:rPr lang="en-CA" sz="1800" dirty="0" smtClean="0">
                          <a:effectLst/>
                          <a:latin typeface="Calibri" panose="020F0502020204030204" pitchFamily="34" charset="0"/>
                          <a:ea typeface="Calibri" panose="020F0502020204030204" pitchFamily="34" charset="0"/>
                          <a:cs typeface="Times New Roman" panose="02020603050405020304" pitchFamily="18" charset="0"/>
                        </a:rPr>
                        <a:t>visit.</a:t>
                      </a:r>
                    </a:p>
                    <a:p>
                      <a:pPr marL="285750" marR="0" indent="-285750" algn="just">
                        <a:lnSpc>
                          <a:spcPct val="115000"/>
                        </a:lnSpc>
                        <a:spcBef>
                          <a:spcPts val="600"/>
                        </a:spcBef>
                        <a:spcAft>
                          <a:spcPts val="1000"/>
                        </a:spcAft>
                        <a:buFont typeface="Arial" panose="020B0604020202020204" pitchFamily="34" charset="0"/>
                        <a:buChar char="•"/>
                      </a:pPr>
                      <a:r>
                        <a:rPr lang="en-CA" sz="1800" dirty="0" smtClean="0">
                          <a:effectLst/>
                          <a:latin typeface="Calibri" panose="020F0502020204030204" pitchFamily="34" charset="0"/>
                          <a:ea typeface="Calibri" panose="020F0502020204030204" pitchFamily="34" charset="0"/>
                          <a:cs typeface="Times New Roman" panose="02020603050405020304" pitchFamily="18" charset="0"/>
                        </a:rPr>
                        <a:t>The community paramedic escorted the patient home, assisted with picking up medications, and ensured his safe entry into the home.</a:t>
                      </a:r>
                    </a:p>
                    <a:p>
                      <a:pPr marL="285750" marR="0" indent="-285750" algn="just">
                        <a:lnSpc>
                          <a:spcPct val="115000"/>
                        </a:lnSpc>
                        <a:spcBef>
                          <a:spcPts val="600"/>
                        </a:spcBef>
                        <a:spcAft>
                          <a:spcPts val="1000"/>
                        </a:spcAft>
                        <a:buFont typeface="Arial" panose="020B0604020202020204" pitchFamily="34" charset="0"/>
                        <a:buChar char="•"/>
                      </a:pPr>
                      <a:r>
                        <a:rPr lang="en-CA" sz="1800" dirty="0" smtClean="0">
                          <a:effectLst/>
                          <a:latin typeface="Calibri" panose="020F0502020204030204" pitchFamily="34" charset="0"/>
                          <a:ea typeface="Calibri" panose="020F0502020204030204" pitchFamily="34" charset="0"/>
                          <a:cs typeface="Times New Roman" panose="02020603050405020304" pitchFamily="18" charset="0"/>
                        </a:rPr>
                        <a:t>In </a:t>
                      </a:r>
                      <a:r>
                        <a:rPr lang="en-CA" sz="1800" dirty="0">
                          <a:effectLst/>
                          <a:latin typeface="Calibri" panose="020F0502020204030204" pitchFamily="34" charset="0"/>
                          <a:ea typeface="Calibri" panose="020F0502020204030204" pitchFamily="34" charset="0"/>
                          <a:cs typeface="Times New Roman" panose="02020603050405020304" pitchFamily="18" charset="0"/>
                        </a:rPr>
                        <a:t>the interim, the hospital had made a referral to Crisis Outreach Service for Seniors (COSS</a:t>
                      </a:r>
                      <a:r>
                        <a:rPr lang="en-CA" sz="1800" dirty="0" smtClean="0">
                          <a:effectLst/>
                          <a:latin typeface="Calibri" panose="020F0502020204030204" pitchFamily="34" charset="0"/>
                          <a:ea typeface="Calibri" panose="020F0502020204030204" pitchFamily="34" charset="0"/>
                          <a:cs typeface="Times New Roman" panose="02020603050405020304" pitchFamily="18" charset="0"/>
                        </a:rPr>
                        <a:t>).</a:t>
                      </a:r>
                    </a:p>
                    <a:p>
                      <a:pPr marL="285750" marR="0" indent="-285750" algn="just">
                        <a:lnSpc>
                          <a:spcPct val="115000"/>
                        </a:lnSpc>
                        <a:spcBef>
                          <a:spcPts val="600"/>
                        </a:spcBef>
                        <a:spcAft>
                          <a:spcPts val="1000"/>
                        </a:spcAft>
                        <a:buFont typeface="Arial" panose="020B0604020202020204" pitchFamily="34" charset="0"/>
                        <a:buChar char="•"/>
                      </a:pPr>
                      <a:r>
                        <a:rPr lang="en-CA" sz="1800" dirty="0" smtClean="0">
                          <a:effectLst/>
                          <a:latin typeface="Calibri" panose="020F0502020204030204" pitchFamily="34" charset="0"/>
                          <a:ea typeface="Calibri" panose="020F0502020204030204" pitchFamily="34" charset="0"/>
                          <a:cs typeface="Times New Roman" panose="02020603050405020304" pitchFamily="18" charset="0"/>
                        </a:rPr>
                        <a:t>The </a:t>
                      </a:r>
                      <a:r>
                        <a:rPr lang="en-CA" sz="1800" dirty="0">
                          <a:effectLst/>
                          <a:latin typeface="Calibri" panose="020F0502020204030204" pitchFamily="34" charset="0"/>
                          <a:ea typeface="Calibri" panose="020F0502020204030204" pitchFamily="34" charset="0"/>
                          <a:cs typeface="Times New Roman" panose="02020603050405020304" pitchFamily="18" charset="0"/>
                        </a:rPr>
                        <a:t>COSS case manager provided almost daily support, ensuring the client had access to food and medication, and performed safety checks. </a:t>
                      </a:r>
                      <a:endParaRPr lang="en-CA" sz="1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gn="just">
                        <a:lnSpc>
                          <a:spcPct val="115000"/>
                        </a:lnSpc>
                        <a:spcBef>
                          <a:spcPts val="600"/>
                        </a:spcBef>
                        <a:spcAft>
                          <a:spcPts val="1000"/>
                        </a:spcAft>
                        <a:buFont typeface="Arial" panose="020B0604020202020204" pitchFamily="34" charset="0"/>
                        <a:buChar char="•"/>
                      </a:pPr>
                      <a:r>
                        <a:rPr lang="en-CA" sz="1800" dirty="0" smtClean="0">
                          <a:effectLst/>
                          <a:latin typeface="Calibri" panose="020F0502020204030204" pitchFamily="34" charset="0"/>
                          <a:ea typeface="Calibri" panose="020F0502020204030204" pitchFamily="34" charset="0"/>
                          <a:cs typeface="Times New Roman" panose="02020603050405020304" pitchFamily="18" charset="0"/>
                        </a:rPr>
                        <a:t>The </a:t>
                      </a:r>
                      <a:r>
                        <a:rPr lang="en-CA" sz="1800" dirty="0">
                          <a:effectLst/>
                          <a:latin typeface="Calibri" panose="020F0502020204030204" pitchFamily="34" charset="0"/>
                          <a:ea typeface="Calibri" panose="020F0502020204030204" pitchFamily="34" charset="0"/>
                          <a:cs typeface="Times New Roman" panose="02020603050405020304" pitchFamily="18" charset="0"/>
                        </a:rPr>
                        <a:t>CCAC Transitional Care Coordinator (TCC) became involved as well; she was able to get the client to agree to an extreme clean, obtained funding to purchase him a new fridge, and worked with a primary care physician (who performed home visits) to obtain the client's consent to have a Personal Support Worker (PSW) and physiotherapy services initiated in his home.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tr>
            </a:tbl>
          </a:graphicData>
        </a:graphic>
      </p:graphicFrame>
    </p:spTree>
    <p:extLst>
      <p:ext uri="{BB962C8B-B14F-4D97-AF65-F5344CB8AC3E}">
        <p14:creationId xmlns:p14="http://schemas.microsoft.com/office/powerpoint/2010/main" val="8536566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p:txBody>
          <a:bodyPr/>
          <a:lstStyle/>
          <a:p>
            <a:r>
              <a:rPr lang="en-CA" dirty="0" smtClean="0"/>
              <a:t>Patient Story</a:t>
            </a:r>
            <a:endParaRPr lang="en-CA"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948064098"/>
              </p:ext>
            </p:extLst>
          </p:nvPr>
        </p:nvGraphicFramePr>
        <p:xfrm>
          <a:off x="266007" y="1246909"/>
          <a:ext cx="8420793" cy="4472247"/>
        </p:xfrm>
        <a:graphic>
          <a:graphicData uri="http://schemas.openxmlformats.org/drawingml/2006/table">
            <a:tbl>
              <a:tblPr>
                <a:tableStyleId>{5C22544A-7EE6-4342-B048-85BDC9FD1C3A}</a:tableStyleId>
              </a:tblPr>
              <a:tblGrid>
                <a:gridCol w="8420793"/>
              </a:tblGrid>
              <a:tr h="4472247">
                <a:tc>
                  <a:txBody>
                    <a:bodyPr/>
                    <a:lstStyle/>
                    <a:p>
                      <a:pPr marL="0" marR="0" algn="just">
                        <a:lnSpc>
                          <a:spcPct val="115000"/>
                        </a:lnSpc>
                        <a:spcBef>
                          <a:spcPts val="600"/>
                        </a:spcBef>
                        <a:spcAft>
                          <a:spcPts val="1000"/>
                        </a:spcAft>
                      </a:pPr>
                      <a:r>
                        <a:rPr lang="en-US" sz="1800" b="1" kern="1200" dirty="0" smtClean="0">
                          <a:solidFill>
                            <a:schemeClr val="dk1"/>
                          </a:solidFill>
                          <a:effectLst/>
                          <a:latin typeface="+mn-lt"/>
                          <a:ea typeface="+mn-ea"/>
                          <a:cs typeface="+mn-cs"/>
                        </a:rPr>
                        <a:t>Today</a:t>
                      </a:r>
                    </a:p>
                    <a:p>
                      <a:pPr marL="342900" marR="0" indent="-342900" algn="just">
                        <a:lnSpc>
                          <a:spcPct val="115000"/>
                        </a:lnSpc>
                        <a:spcBef>
                          <a:spcPts val="600"/>
                        </a:spcBef>
                        <a:spcAft>
                          <a:spcPts val="1000"/>
                        </a:spcAft>
                        <a:buFont typeface="Arial" panose="020B0604020202020204" pitchFamily="34" charset="0"/>
                        <a:buChar char="•"/>
                      </a:pPr>
                      <a:r>
                        <a:rPr lang="en-CA" sz="2000" dirty="0" smtClean="0">
                          <a:effectLst/>
                          <a:latin typeface="Calibri" panose="020F0502020204030204" pitchFamily="34" charset="0"/>
                          <a:ea typeface="Calibri" panose="020F0502020204030204" pitchFamily="34" charset="0"/>
                          <a:cs typeface="Times New Roman" panose="02020603050405020304" pitchFamily="18" charset="0"/>
                        </a:rPr>
                        <a:t>It </a:t>
                      </a:r>
                      <a:r>
                        <a:rPr lang="en-CA" sz="2000" dirty="0">
                          <a:effectLst/>
                          <a:latin typeface="Calibri" panose="020F0502020204030204" pitchFamily="34" charset="0"/>
                          <a:ea typeface="Calibri" panose="020F0502020204030204" pitchFamily="34" charset="0"/>
                          <a:cs typeface="Times New Roman" panose="02020603050405020304" pitchFamily="18" charset="0"/>
                        </a:rPr>
                        <a:t>is due to this tremendous effort and collaboration that this client has not returned to hospital or ED since his discharge (more than 11 weeks at time of this report) and has been able to fulfill his goal of being able to remain in his home. </a:t>
                      </a:r>
                      <a:endParaRPr lang="en-CA"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15000"/>
                        </a:lnSpc>
                        <a:spcBef>
                          <a:spcPts val="600"/>
                        </a:spcBef>
                        <a:spcAft>
                          <a:spcPts val="1000"/>
                        </a:spcAft>
                        <a:buFont typeface="Arial" panose="020B0604020202020204" pitchFamily="34" charset="0"/>
                        <a:buChar char="•"/>
                      </a:pPr>
                      <a:r>
                        <a:rPr lang="en-CA" sz="2000" dirty="0" smtClean="0">
                          <a:effectLst/>
                          <a:latin typeface="Calibri" panose="020F0502020204030204" pitchFamily="34" charset="0"/>
                          <a:ea typeface="Calibri" panose="020F0502020204030204" pitchFamily="34" charset="0"/>
                          <a:cs typeface="Times New Roman" panose="02020603050405020304" pitchFamily="18" charset="0"/>
                        </a:rPr>
                        <a:t>This </a:t>
                      </a:r>
                      <a:r>
                        <a:rPr lang="en-CA" sz="2000" dirty="0">
                          <a:effectLst/>
                          <a:latin typeface="Calibri" panose="020F0502020204030204" pitchFamily="34" charset="0"/>
                          <a:ea typeface="Calibri" panose="020F0502020204030204" pitchFamily="34" charset="0"/>
                          <a:cs typeface="Times New Roman" panose="02020603050405020304" pitchFamily="18" charset="0"/>
                        </a:rPr>
                        <a:t>client scenario demonstrates the value of coordination and collaboration across partners, of front loading support, and of working as a team to improve the health outcomes and quality of life for our most vulnerable and complex clients in West Toronto.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tr>
            </a:tbl>
          </a:graphicData>
        </a:graphic>
      </p:graphicFrame>
    </p:spTree>
    <p:extLst>
      <p:ext uri="{BB962C8B-B14F-4D97-AF65-F5344CB8AC3E}">
        <p14:creationId xmlns:p14="http://schemas.microsoft.com/office/powerpoint/2010/main" val="35590023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Impact of Health Links – </a:t>
            </a:r>
            <a:r>
              <a:rPr lang="en-CA" dirty="0" smtClean="0"/>
              <a:t>Q3 </a:t>
            </a:r>
            <a:r>
              <a:rPr lang="en-CA" dirty="0"/>
              <a:t>Update</a:t>
            </a:r>
          </a:p>
        </p:txBody>
      </p:sp>
      <p:sp>
        <p:nvSpPr>
          <p:cNvPr id="15" name="Text Placeholder 14"/>
          <p:cNvSpPr>
            <a:spLocks noGrp="1"/>
          </p:cNvSpPr>
          <p:nvPr>
            <p:ph type="body" idx="1"/>
          </p:nvPr>
        </p:nvSpPr>
        <p:spPr>
          <a:xfrm>
            <a:off x="169632" y="1389281"/>
            <a:ext cx="4297479" cy="402060"/>
          </a:xfrm>
          <a:solidFill>
            <a:srgbClr val="00788A"/>
          </a:solidFill>
        </p:spPr>
        <p:txBody>
          <a:bodyPr/>
          <a:lstStyle/>
          <a:p>
            <a:pPr algn="ctr"/>
            <a:r>
              <a:rPr lang="en-CA" sz="1600" dirty="0">
                <a:solidFill>
                  <a:schemeClr val="bg1"/>
                </a:solidFill>
              </a:rPr>
              <a:t>Coordinated Care Plans</a:t>
            </a:r>
          </a:p>
        </p:txBody>
      </p:sp>
      <p:sp>
        <p:nvSpPr>
          <p:cNvPr id="16" name="Content Placeholder 15"/>
          <p:cNvSpPr>
            <a:spLocks noGrp="1"/>
          </p:cNvSpPr>
          <p:nvPr>
            <p:ph sz="half" idx="2"/>
          </p:nvPr>
        </p:nvSpPr>
        <p:spPr>
          <a:xfrm>
            <a:off x="169633" y="4863690"/>
            <a:ext cx="4297478" cy="711732"/>
          </a:xfrm>
        </p:spPr>
        <p:txBody>
          <a:bodyPr/>
          <a:lstStyle/>
          <a:p>
            <a:pPr marL="0" indent="0">
              <a:buNone/>
            </a:pPr>
            <a:r>
              <a:rPr lang="en-CA" sz="1600" b="1" dirty="0" smtClean="0">
                <a:solidFill>
                  <a:srgbClr val="0C6577"/>
                </a:solidFill>
              </a:rPr>
              <a:t>30,580 </a:t>
            </a:r>
            <a:r>
              <a:rPr lang="en-CA" sz="1600" dirty="0" smtClean="0"/>
              <a:t>complex </a:t>
            </a:r>
            <a:r>
              <a:rPr lang="en-CA" sz="1600" dirty="0"/>
              <a:t>patients have been provided with coordinated care plans through Health </a:t>
            </a:r>
            <a:r>
              <a:rPr lang="en-CA" sz="1600" dirty="0" smtClean="0"/>
              <a:t>Links</a:t>
            </a:r>
            <a:endParaRPr lang="en-CA" sz="1600" dirty="0"/>
          </a:p>
        </p:txBody>
      </p:sp>
      <p:sp>
        <p:nvSpPr>
          <p:cNvPr id="17" name="Text Placeholder 16"/>
          <p:cNvSpPr>
            <a:spLocks noGrp="1"/>
          </p:cNvSpPr>
          <p:nvPr>
            <p:ph type="body" sz="quarter" idx="3"/>
          </p:nvPr>
        </p:nvSpPr>
        <p:spPr>
          <a:xfrm>
            <a:off x="4572000" y="1389281"/>
            <a:ext cx="4297479" cy="402059"/>
          </a:xfrm>
          <a:solidFill>
            <a:srgbClr val="00788A"/>
          </a:solidFill>
        </p:spPr>
        <p:txBody>
          <a:bodyPr/>
          <a:lstStyle/>
          <a:p>
            <a:pPr algn="ctr"/>
            <a:r>
              <a:rPr lang="en-CA" sz="1600" dirty="0">
                <a:solidFill>
                  <a:schemeClr val="bg1"/>
                </a:solidFill>
              </a:rPr>
              <a:t>Access to Primary Care</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19" name="Content Placeholder 15"/>
          <p:cNvSpPr>
            <a:spLocks noGrp="1"/>
          </p:cNvSpPr>
          <p:nvPr>
            <p:ph sz="half" idx="2"/>
          </p:nvPr>
        </p:nvSpPr>
        <p:spPr>
          <a:xfrm>
            <a:off x="4572000" y="4863690"/>
            <a:ext cx="4268789" cy="798821"/>
          </a:xfrm>
        </p:spPr>
        <p:txBody>
          <a:bodyPr/>
          <a:lstStyle/>
          <a:p>
            <a:pPr marL="0" indent="0">
              <a:buNone/>
            </a:pPr>
            <a:r>
              <a:rPr lang="en-CA" sz="1600" b="1" dirty="0" smtClean="0">
                <a:solidFill>
                  <a:srgbClr val="0C6577"/>
                </a:solidFill>
              </a:rPr>
              <a:t>41,235</a:t>
            </a:r>
            <a:r>
              <a:rPr lang="en-CA" sz="1600" dirty="0" smtClean="0"/>
              <a:t> </a:t>
            </a:r>
            <a:r>
              <a:rPr lang="en-CA" sz="1600" dirty="0"/>
              <a:t>Health Links patients have been connected to regular and timely access to </a:t>
            </a:r>
            <a:r>
              <a:rPr lang="en-CA" sz="1600" dirty="0" smtClean="0"/>
              <a:t>primary </a:t>
            </a:r>
            <a:r>
              <a:rPr lang="en-CA" sz="1600" dirty="0"/>
              <a:t>c</a:t>
            </a:r>
            <a:r>
              <a:rPr lang="en-CA" sz="1600" dirty="0" smtClean="0"/>
              <a:t>are</a:t>
            </a:r>
            <a:endParaRPr lang="en-CA" sz="1600" dirty="0"/>
          </a:p>
        </p:txBody>
      </p:sp>
      <p:sp>
        <p:nvSpPr>
          <p:cNvPr id="11" name="Rectangle 3"/>
          <p:cNvSpPr>
            <a:spLocks noChangeArrowheads="1"/>
          </p:cNvSpPr>
          <p:nvPr/>
        </p:nvSpPr>
        <p:spPr bwMode="auto">
          <a:xfrm>
            <a:off x="457200" y="6029990"/>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pic>
        <p:nvPicPr>
          <p:cNvPr id="3" name="Picture 2"/>
          <p:cNvPicPr>
            <a:picLocks noChangeAspect="1"/>
          </p:cNvPicPr>
          <p:nvPr/>
        </p:nvPicPr>
        <p:blipFill>
          <a:blip r:embed="rId3"/>
          <a:stretch>
            <a:fillRect/>
          </a:stretch>
        </p:blipFill>
        <p:spPr>
          <a:xfrm>
            <a:off x="4572000" y="1994367"/>
            <a:ext cx="4268789" cy="2653146"/>
          </a:xfrm>
          <a:prstGeom prst="rect">
            <a:avLst/>
          </a:prstGeom>
        </p:spPr>
      </p:pic>
      <p:pic>
        <p:nvPicPr>
          <p:cNvPr id="5" name="Picture 4"/>
          <p:cNvPicPr>
            <a:picLocks noChangeAspect="1"/>
          </p:cNvPicPr>
          <p:nvPr/>
        </p:nvPicPr>
        <p:blipFill>
          <a:blip r:embed="rId4"/>
          <a:stretch>
            <a:fillRect/>
          </a:stretch>
        </p:blipFill>
        <p:spPr>
          <a:xfrm>
            <a:off x="169632" y="1994366"/>
            <a:ext cx="4297479" cy="2622100"/>
          </a:xfrm>
          <a:prstGeom prst="rect">
            <a:avLst/>
          </a:prstGeom>
        </p:spPr>
      </p:pic>
    </p:spTree>
    <p:extLst>
      <p:ext uri="{BB962C8B-B14F-4D97-AF65-F5344CB8AC3E}">
        <p14:creationId xmlns:p14="http://schemas.microsoft.com/office/powerpoint/2010/main" val="3620577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CA" dirty="0"/>
              <a:t>Quarterly and Cumulative Data </a:t>
            </a:r>
          </a:p>
        </p:txBody>
      </p:sp>
      <p:sp>
        <p:nvSpPr>
          <p:cNvPr id="7" name="Footer Placeholder 6"/>
          <p:cNvSpPr>
            <a:spLocks noGrp="1"/>
          </p:cNvSpPr>
          <p:nvPr>
            <p:ph type="ftr" sz="quarter" idx="10"/>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13" name="Rectangle 3"/>
          <p:cNvSpPr>
            <a:spLocks noChangeArrowheads="1"/>
          </p:cNvSpPr>
          <p:nvPr/>
        </p:nvSpPr>
        <p:spPr bwMode="auto">
          <a:xfrm>
            <a:off x="116006" y="5161405"/>
            <a:ext cx="872774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rPr>
              <a:t>[</a:t>
            </a:r>
            <a:r>
              <a:rPr kumimoji="0" lang="en-CA" altLang="en-US" sz="1000" b="0" i="0" u="none" strike="noStrike" cap="none" normalizeH="0" baseline="3000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rPr>
              <a:t>1]</a:t>
            </a:r>
            <a:r>
              <a:rPr kumimoji="0" lang="en-CA" altLang="en-US" sz="1000" b="0" i="0" u="none" strike="noStrike" cap="none" normalizeH="0" baseline="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CA" altLang="en-US" sz="900" b="0" i="0" u="none" strike="noStrike" cap="none" normalizeH="0" baseline="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“Total Patients” refers to all patients who used these services in the 2013/14 fiscal year. Note that “Total Patients” and the population in an area are NOT the same. The analysis identified the presence of 55 conditions/interventions within any diagnosis field in any clinical record during the fiscal year. The conditions selected were those that can be identified within administrative datasets and that: affect a large number of patients, are risk factors for other chronic conditions, or contribute to significant length of hospital stay and/or cost in one or more health care sector.</a:t>
            </a:r>
            <a:endParaRPr kumimoji="0" lang="en-CA" altLang="en-US" sz="700" b="0" i="0" u="none" strike="noStrike" cap="none" normalizeH="0" baseline="0" dirty="0" smtClean="0" bmk="">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3000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4"/>
              </a:rPr>
              <a:t>[2]</a:t>
            </a:r>
            <a:r>
              <a:rPr kumimoji="0" lang="en-CA" altLang="en-US" sz="1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CA" altLang="en-US" sz="9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TC LHIN is in the process of aligning nine Health Links to five LHIN sub-regions. Business processes are transitioning and Q2 data was reported in the revised structure of five Health Links.</a:t>
            </a:r>
            <a:endParaRPr kumimoji="0" lang="en-CA"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5"/>
          <a:stretch>
            <a:fillRect/>
          </a:stretch>
        </p:blipFill>
        <p:spPr>
          <a:xfrm>
            <a:off x="236174" y="981074"/>
            <a:ext cx="8721517" cy="3982811"/>
          </a:xfrm>
          <a:prstGeom prst="rect">
            <a:avLst/>
          </a:prstGeom>
        </p:spPr>
      </p:pic>
    </p:spTree>
    <p:extLst>
      <p:ext uri="{BB962C8B-B14F-4D97-AF65-F5344CB8AC3E}">
        <p14:creationId xmlns:p14="http://schemas.microsoft.com/office/powerpoint/2010/main" val="246687214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21067</TotalTime>
  <Words>998</Words>
  <Application>Microsoft Office PowerPoint</Application>
  <PresentationFormat>On-screen Show (4:3)</PresentationFormat>
  <Paragraphs>129</Paragraphs>
  <Slides>10</Slides>
  <Notes>9</Notes>
  <HiddenSlides>0</HiddenSlides>
  <MMClips>0</MMClips>
  <ScaleCrop>false</ScaleCrop>
  <HeadingPairs>
    <vt:vector size="6" baseType="variant">
      <vt:variant>
        <vt:lpstr>Fonts Used</vt:lpstr>
      </vt:variant>
      <vt:variant>
        <vt:i4>9</vt:i4>
      </vt:variant>
      <vt:variant>
        <vt:lpstr>Theme</vt:lpstr>
      </vt:variant>
      <vt:variant>
        <vt:i4>6</vt:i4>
      </vt:variant>
      <vt:variant>
        <vt:lpstr>Slide Titles</vt:lpstr>
      </vt:variant>
      <vt:variant>
        <vt:i4>10</vt:i4>
      </vt:variant>
    </vt:vector>
  </HeadingPairs>
  <TitlesOfParts>
    <vt:vector size="25" baseType="lpstr">
      <vt:lpstr>MS PGothic</vt:lpstr>
      <vt:lpstr>MS PGothic</vt:lpstr>
      <vt:lpstr>Arial</vt:lpstr>
      <vt:lpstr>Arial Narrow</vt:lpstr>
      <vt:lpstr>Calibri</vt:lpstr>
      <vt:lpstr>Helvetica Neue Medium</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Health Links:  Improving integrated care for patients with multiple conditions  and complex needs</vt:lpstr>
      <vt:lpstr>Supporting the Advanced Health Links Model</vt:lpstr>
      <vt:lpstr>Health Links at a Glance – Q3 Update</vt:lpstr>
      <vt:lpstr>Patient Story</vt:lpstr>
      <vt:lpstr>Patient Story</vt:lpstr>
      <vt:lpstr>Patient Story</vt:lpstr>
      <vt:lpstr>Impact of Health Links – Q3 Update</vt:lpstr>
      <vt:lpstr>Quarterly and Cumulative Data </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Jones, Sue</cp:lastModifiedBy>
  <cp:revision>504</cp:revision>
  <cp:lastPrinted>2016-03-02T15:33:21Z</cp:lastPrinted>
  <dcterms:created xsi:type="dcterms:W3CDTF">2008-02-01T20:05:28Z</dcterms:created>
  <dcterms:modified xsi:type="dcterms:W3CDTF">2017-03-08T02:34:40Z</dcterms:modified>
</cp:coreProperties>
</file>