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theme/theme5.xml" ContentType="application/vnd.openxmlformats-officedocument.theme+xml"/>
  <Override PartName="/ppt/slideLayouts/slideLayout3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1.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2.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3.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4.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5.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5">
  <p:sldMasterIdLst>
    <p:sldMasterId id="2147483662" r:id="rId1"/>
    <p:sldMasterId id="2147483674" r:id="rId2"/>
    <p:sldMasterId id="2147483676" r:id="rId3"/>
    <p:sldMasterId id="2147483688" r:id="rId4"/>
    <p:sldMasterId id="2147483701" r:id="rId5"/>
    <p:sldMasterId id="2147483703" r:id="rId6"/>
  </p:sldMasterIdLst>
  <p:notesMasterIdLst>
    <p:notesMasterId r:id="rId17"/>
  </p:notesMasterIdLst>
  <p:handoutMasterIdLst>
    <p:handoutMasterId r:id="rId18"/>
  </p:handoutMasterIdLst>
  <p:sldIdLst>
    <p:sldId id="293" r:id="rId7"/>
    <p:sldId id="370" r:id="rId8"/>
    <p:sldId id="435" r:id="rId9"/>
    <p:sldId id="433" r:id="rId10"/>
    <p:sldId id="438" r:id="rId11"/>
    <p:sldId id="439" r:id="rId12"/>
    <p:sldId id="440" r:id="rId13"/>
    <p:sldId id="428" r:id="rId14"/>
    <p:sldId id="429" r:id="rId15"/>
    <p:sldId id="327" r:id="rId16"/>
  </p:sldIdLst>
  <p:sldSz cx="9144000" cy="6858000" type="screen4x3"/>
  <p:notesSz cx="7026275" cy="9312275"/>
  <p:defaultTextStyle>
    <a:defPPr>
      <a:defRPr lang="en-CA"/>
    </a:defPPr>
    <a:lvl1pPr algn="l" rtl="0" fontAlgn="base">
      <a:spcBef>
        <a:spcPct val="0"/>
      </a:spcBef>
      <a:spcAft>
        <a:spcPct val="0"/>
      </a:spcAft>
      <a:defRPr sz="2400" kern="1200">
        <a:solidFill>
          <a:schemeClr val="tx1"/>
        </a:solidFill>
        <a:latin typeface="Times" pitchFamily="18" charset="0"/>
        <a:ea typeface="+mn-ea"/>
        <a:cs typeface="+mn-cs"/>
      </a:defRPr>
    </a:lvl1pPr>
    <a:lvl2pPr marL="457200" algn="l" rtl="0" fontAlgn="base">
      <a:spcBef>
        <a:spcPct val="0"/>
      </a:spcBef>
      <a:spcAft>
        <a:spcPct val="0"/>
      </a:spcAft>
      <a:defRPr sz="2400" kern="1200">
        <a:solidFill>
          <a:schemeClr val="tx1"/>
        </a:solidFill>
        <a:latin typeface="Times" pitchFamily="18" charset="0"/>
        <a:ea typeface="+mn-ea"/>
        <a:cs typeface="+mn-cs"/>
      </a:defRPr>
    </a:lvl2pPr>
    <a:lvl3pPr marL="914400" algn="l" rtl="0" fontAlgn="base">
      <a:spcBef>
        <a:spcPct val="0"/>
      </a:spcBef>
      <a:spcAft>
        <a:spcPct val="0"/>
      </a:spcAft>
      <a:defRPr sz="2400" kern="1200">
        <a:solidFill>
          <a:schemeClr val="tx1"/>
        </a:solidFill>
        <a:latin typeface="Times" pitchFamily="18" charset="0"/>
        <a:ea typeface="+mn-ea"/>
        <a:cs typeface="+mn-cs"/>
      </a:defRPr>
    </a:lvl3pPr>
    <a:lvl4pPr marL="1371600" algn="l" rtl="0" fontAlgn="base">
      <a:spcBef>
        <a:spcPct val="0"/>
      </a:spcBef>
      <a:spcAft>
        <a:spcPct val="0"/>
      </a:spcAft>
      <a:defRPr sz="2400" kern="1200">
        <a:solidFill>
          <a:schemeClr val="tx1"/>
        </a:solidFill>
        <a:latin typeface="Times" pitchFamily="18" charset="0"/>
        <a:ea typeface="+mn-ea"/>
        <a:cs typeface="+mn-cs"/>
      </a:defRPr>
    </a:lvl4pPr>
    <a:lvl5pPr marL="1828800" algn="l" rtl="0" fontAlgn="base">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guide id="3" orient="horz" pos="2933">
          <p15:clr>
            <a:srgbClr val="A4A3A4"/>
          </p15:clr>
        </p15:guide>
        <p15:guide id="4" pos="221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ustersT" initials="C" lastIdx="4" clrIdx="0"/>
  <p:cmAuthor id="1" name="Wong, Ansely" initials="WA" lastIdx="6" clrIdx="1">
    <p:extLst/>
  </p:cmAuthor>
  <p:cmAuthor id="2" name="Gibson, Agnes" initials="GA" lastIdx="1" clrIdx="2">
    <p:extLst/>
  </p:cmAuthor>
  <p:cmAuthor id="3" name="Moore, Carol" initials="MC" lastIdx="2" clrIdx="3">
    <p:extLst>
      <p:ext uri="{19B8F6BF-5375-455C-9EA6-DF929625EA0E}">
        <p15:presenceInfo xmlns:p15="http://schemas.microsoft.com/office/powerpoint/2012/main" userId="S-1-5-21-535683054-4239906057-3132855710-34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788A"/>
    <a:srgbClr val="CCECFF"/>
    <a:srgbClr val="3399FF"/>
    <a:srgbClr val="0066FF"/>
    <a:srgbClr val="A2D6DC"/>
    <a:srgbClr val="007A87"/>
    <a:srgbClr val="5576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40" autoAdjust="0"/>
    <p:restoredTop sz="85341" autoAdjust="0"/>
  </p:normalViewPr>
  <p:slideViewPr>
    <p:cSldViewPr snapToGrid="0">
      <p:cViewPr varScale="1">
        <p:scale>
          <a:sx n="60" d="100"/>
          <a:sy n="60" d="100"/>
        </p:scale>
        <p:origin x="1668"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9" d="100"/>
          <a:sy n="69" d="100"/>
        </p:scale>
        <p:origin x="-1302" y="-108"/>
      </p:cViewPr>
      <p:guideLst>
        <p:guide orient="horz" pos="2932"/>
        <p:guide pos="2212"/>
        <p:guide orient="horz" pos="2933"/>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44719" cy="46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52" tIns="46676" rIns="93352" bIns="46676" numCol="1" anchor="t" anchorCtr="0" compatLnSpc="1">
            <a:prstTxWarp prst="textNoShape">
              <a:avLst/>
            </a:prstTxWarp>
          </a:bodyPr>
          <a:lstStyle>
            <a:lvl1pPr eaLnBrk="0" hangingPunct="0">
              <a:defRPr sz="1200"/>
            </a:lvl1pPr>
          </a:lstStyle>
          <a:p>
            <a:endParaRPr lang="en-CA" dirty="0"/>
          </a:p>
        </p:txBody>
      </p:sp>
      <p:sp>
        <p:nvSpPr>
          <p:cNvPr id="31747" name="Rectangle 3"/>
          <p:cNvSpPr>
            <a:spLocks noGrp="1" noChangeArrowheads="1"/>
          </p:cNvSpPr>
          <p:nvPr>
            <p:ph type="dt" sz="quarter" idx="1"/>
          </p:nvPr>
        </p:nvSpPr>
        <p:spPr bwMode="auto">
          <a:xfrm>
            <a:off x="3979931" y="0"/>
            <a:ext cx="3044719" cy="46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52" tIns="46676" rIns="93352" bIns="46676" numCol="1" anchor="t" anchorCtr="0" compatLnSpc="1">
            <a:prstTxWarp prst="textNoShape">
              <a:avLst/>
            </a:prstTxWarp>
          </a:bodyPr>
          <a:lstStyle>
            <a:lvl1pPr algn="r" eaLnBrk="0" hangingPunct="0">
              <a:defRPr sz="1200"/>
            </a:lvl1pPr>
          </a:lstStyle>
          <a:p>
            <a:fld id="{52444EE9-2304-4898-A0BF-2E90E42F18A3}" type="datetimeFigureOut">
              <a:rPr lang="en-US"/>
              <a:pPr/>
              <a:t>3/10/2017</a:t>
            </a:fld>
            <a:endParaRPr lang="fr-CA" dirty="0"/>
          </a:p>
        </p:txBody>
      </p:sp>
      <p:sp>
        <p:nvSpPr>
          <p:cNvPr id="31748" name="Rectangle 4"/>
          <p:cNvSpPr>
            <a:spLocks noGrp="1" noChangeArrowheads="1"/>
          </p:cNvSpPr>
          <p:nvPr>
            <p:ph type="ftr" sz="quarter" idx="2"/>
          </p:nvPr>
        </p:nvSpPr>
        <p:spPr bwMode="auto">
          <a:xfrm>
            <a:off x="0" y="8845045"/>
            <a:ext cx="3044719" cy="46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52" tIns="46676" rIns="93352" bIns="46676" numCol="1" anchor="b" anchorCtr="0" compatLnSpc="1">
            <a:prstTxWarp prst="textNoShape">
              <a:avLst/>
            </a:prstTxWarp>
          </a:bodyPr>
          <a:lstStyle>
            <a:lvl1pPr eaLnBrk="0" hangingPunct="0">
              <a:defRPr sz="1200"/>
            </a:lvl1pPr>
          </a:lstStyle>
          <a:p>
            <a:r>
              <a:rPr lang="fr-CA" smtClean="0"/>
              <a:t>Direction de la qualité des services de santé</a:t>
            </a:r>
          </a:p>
        </p:txBody>
      </p:sp>
      <p:sp>
        <p:nvSpPr>
          <p:cNvPr id="31749" name="Rectangle 5"/>
          <p:cNvSpPr>
            <a:spLocks noGrp="1" noChangeArrowheads="1"/>
          </p:cNvSpPr>
          <p:nvPr>
            <p:ph type="sldNum" sz="quarter" idx="3"/>
          </p:nvPr>
        </p:nvSpPr>
        <p:spPr bwMode="auto">
          <a:xfrm>
            <a:off x="3979931" y="8845045"/>
            <a:ext cx="3044719" cy="46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52" tIns="46676" rIns="93352" bIns="46676" numCol="1" anchor="b" anchorCtr="0" compatLnSpc="1">
            <a:prstTxWarp prst="textNoShape">
              <a:avLst/>
            </a:prstTxWarp>
          </a:bodyPr>
          <a:lstStyle>
            <a:lvl1pPr algn="r" eaLnBrk="0" hangingPunct="0">
              <a:defRPr sz="1200"/>
            </a:lvl1pPr>
          </a:lstStyle>
          <a:p>
            <a:fld id="{9FDFB1DB-EC80-4B82-8037-DA16220AD93E}" type="slidenum">
              <a:rPr lang="en-CA"/>
              <a:pPr/>
              <a:t>‹#›</a:t>
            </a:fld>
            <a:endParaRPr lang="fr-CA" dirty="0"/>
          </a:p>
        </p:txBody>
      </p:sp>
    </p:spTree>
    <p:extLst>
      <p:ext uri="{BB962C8B-B14F-4D97-AF65-F5344CB8AC3E}">
        <p14:creationId xmlns:p14="http://schemas.microsoft.com/office/powerpoint/2010/main" val="1778256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44719" cy="465614"/>
          </a:xfrm>
          <a:prstGeom prst="rect">
            <a:avLst/>
          </a:prstGeom>
          <a:noFill/>
          <a:ln w="9525">
            <a:noFill/>
            <a:miter lim="800000"/>
            <a:headEnd/>
            <a:tailEnd/>
          </a:ln>
          <a:effectLst/>
        </p:spPr>
        <p:txBody>
          <a:bodyPr vert="horz" wrap="square" lIns="93352" tIns="46676" rIns="93352" bIns="46676" numCol="1" anchor="t" anchorCtr="0" compatLnSpc="1">
            <a:prstTxWarp prst="textNoShape">
              <a:avLst/>
            </a:prstTxWarp>
          </a:bodyPr>
          <a:lstStyle>
            <a:lvl1pPr eaLnBrk="0" hangingPunct="0">
              <a:defRPr sz="1200"/>
            </a:lvl1pPr>
          </a:lstStyle>
          <a:p>
            <a:endParaRPr lang="en-CA" dirty="0"/>
          </a:p>
        </p:txBody>
      </p:sp>
      <p:sp>
        <p:nvSpPr>
          <p:cNvPr id="5123" name="Rectangle 3"/>
          <p:cNvSpPr>
            <a:spLocks noGrp="1" noChangeArrowheads="1"/>
          </p:cNvSpPr>
          <p:nvPr>
            <p:ph type="dt" idx="1"/>
          </p:nvPr>
        </p:nvSpPr>
        <p:spPr bwMode="auto">
          <a:xfrm>
            <a:off x="3979931" y="0"/>
            <a:ext cx="3044719" cy="465614"/>
          </a:xfrm>
          <a:prstGeom prst="rect">
            <a:avLst/>
          </a:prstGeom>
          <a:noFill/>
          <a:ln w="9525">
            <a:noFill/>
            <a:miter lim="800000"/>
            <a:headEnd/>
            <a:tailEnd/>
          </a:ln>
          <a:effectLst/>
        </p:spPr>
        <p:txBody>
          <a:bodyPr vert="horz" wrap="square" lIns="93352" tIns="46676" rIns="93352" bIns="46676" numCol="1" anchor="t" anchorCtr="0" compatLnSpc="1">
            <a:prstTxWarp prst="textNoShape">
              <a:avLst/>
            </a:prstTxWarp>
          </a:bodyPr>
          <a:lstStyle>
            <a:lvl1pPr algn="r" eaLnBrk="0" hangingPunct="0">
              <a:defRPr sz="1200"/>
            </a:lvl1pPr>
          </a:lstStyle>
          <a:p>
            <a:fld id="{90D638B2-FDBA-48C9-B140-15EFFBF799B3}" type="datetimeFigureOut">
              <a:rPr lang="en-CA"/>
              <a:pPr/>
              <a:t>2017-03-10</a:t>
            </a:fld>
            <a:endParaRPr lang="fr-CA" dirty="0"/>
          </a:p>
        </p:txBody>
      </p:sp>
      <p:sp>
        <p:nvSpPr>
          <p:cNvPr id="13316" name="Rectangle 4"/>
          <p:cNvSpPr>
            <a:spLocks noGrp="1" noRot="1" noChangeAspect="1" noChangeArrowheads="1" noTextEdit="1"/>
          </p:cNvSpPr>
          <p:nvPr>
            <p:ph type="sldImg" idx="2"/>
          </p:nvPr>
        </p:nvSpPr>
        <p:spPr bwMode="auto">
          <a:xfrm>
            <a:off x="1184275" y="698500"/>
            <a:ext cx="4657725" cy="34925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702628" y="4423332"/>
            <a:ext cx="5621020" cy="4190524"/>
          </a:xfrm>
          <a:prstGeom prst="rect">
            <a:avLst/>
          </a:prstGeom>
          <a:noFill/>
          <a:ln w="9525">
            <a:noFill/>
            <a:miter lim="800000"/>
            <a:headEnd/>
            <a:tailEnd/>
          </a:ln>
          <a:effectLst/>
        </p:spPr>
        <p:txBody>
          <a:bodyPr vert="horz" wrap="square" lIns="93352" tIns="46676" rIns="93352" bIns="46676" numCol="1" anchor="t" anchorCtr="0" compatLnSpc="1">
            <a:prstTxWarp prst="textNoShape">
              <a:avLst/>
            </a:prstTxWarp>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p>
        </p:txBody>
      </p:sp>
      <p:sp>
        <p:nvSpPr>
          <p:cNvPr id="5126" name="Rectangle 6"/>
          <p:cNvSpPr>
            <a:spLocks noGrp="1" noChangeArrowheads="1"/>
          </p:cNvSpPr>
          <p:nvPr>
            <p:ph type="ftr" sz="quarter" idx="4"/>
          </p:nvPr>
        </p:nvSpPr>
        <p:spPr bwMode="auto">
          <a:xfrm>
            <a:off x="0" y="8845045"/>
            <a:ext cx="3044719" cy="465614"/>
          </a:xfrm>
          <a:prstGeom prst="rect">
            <a:avLst/>
          </a:prstGeom>
          <a:noFill/>
          <a:ln w="9525">
            <a:noFill/>
            <a:miter lim="800000"/>
            <a:headEnd/>
            <a:tailEnd/>
          </a:ln>
          <a:effectLst/>
        </p:spPr>
        <p:txBody>
          <a:bodyPr vert="horz" wrap="square" lIns="93352" tIns="46676" rIns="93352" bIns="46676" numCol="1" anchor="b" anchorCtr="0" compatLnSpc="1">
            <a:prstTxWarp prst="textNoShape">
              <a:avLst/>
            </a:prstTxWarp>
          </a:bodyPr>
          <a:lstStyle>
            <a:lvl1pPr eaLnBrk="0" hangingPunct="0">
              <a:defRPr sz="1200"/>
            </a:lvl1pPr>
          </a:lstStyle>
          <a:p>
            <a:r>
              <a:rPr lang="fr-CA" smtClean="0"/>
              <a:t>Direction de la qualité des services de santé</a:t>
            </a:r>
          </a:p>
        </p:txBody>
      </p:sp>
      <p:sp>
        <p:nvSpPr>
          <p:cNvPr id="5127" name="Rectangle 7"/>
          <p:cNvSpPr>
            <a:spLocks noGrp="1" noChangeArrowheads="1"/>
          </p:cNvSpPr>
          <p:nvPr>
            <p:ph type="sldNum" sz="quarter" idx="5"/>
          </p:nvPr>
        </p:nvSpPr>
        <p:spPr bwMode="auto">
          <a:xfrm>
            <a:off x="3979931" y="8845045"/>
            <a:ext cx="3044719" cy="465614"/>
          </a:xfrm>
          <a:prstGeom prst="rect">
            <a:avLst/>
          </a:prstGeom>
          <a:noFill/>
          <a:ln w="9525">
            <a:noFill/>
            <a:miter lim="800000"/>
            <a:headEnd/>
            <a:tailEnd/>
          </a:ln>
          <a:effectLst/>
        </p:spPr>
        <p:txBody>
          <a:bodyPr vert="horz" wrap="square" lIns="93352" tIns="46676" rIns="93352" bIns="46676" numCol="1" anchor="b" anchorCtr="0" compatLnSpc="1">
            <a:prstTxWarp prst="textNoShape">
              <a:avLst/>
            </a:prstTxWarp>
          </a:bodyPr>
          <a:lstStyle>
            <a:lvl1pPr algn="r" eaLnBrk="0" hangingPunct="0">
              <a:defRPr sz="1200"/>
            </a:lvl1pPr>
          </a:lstStyle>
          <a:p>
            <a:pPr>
              <a:defRPr/>
            </a:pPr>
            <a:fld id="{A37F98C7-F4A3-44DC-B927-7992952709D2}" type="slidenum">
              <a:rPr lang="en-CA"/>
              <a:pPr>
                <a:defRPr/>
              </a:pPr>
              <a:t>‹#›</a:t>
            </a:fld>
            <a:endParaRPr lang="fr-CA" dirty="0"/>
          </a:p>
        </p:txBody>
      </p:sp>
    </p:spTree>
    <p:extLst>
      <p:ext uri="{BB962C8B-B14F-4D97-AF65-F5344CB8AC3E}">
        <p14:creationId xmlns:p14="http://schemas.microsoft.com/office/powerpoint/2010/main" val="90523361"/>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37748B97-F2CD-4B7B-BE63-BE54AA0EA298}" type="datetime1">
              <a:rPr lang="en-CA" smtClean="0"/>
              <a:pPr/>
              <a:t>2017-03-10</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a:t>
            </a:fld>
            <a:endParaRPr lang="en-CA" dirty="0"/>
          </a:p>
        </p:txBody>
      </p:sp>
    </p:spTree>
    <p:extLst>
      <p:ext uri="{BB962C8B-B14F-4D97-AF65-F5344CB8AC3E}">
        <p14:creationId xmlns:p14="http://schemas.microsoft.com/office/powerpoint/2010/main" val="1891297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CAAFC39-66EA-4D9F-B69D-A596BC388A64}" type="slidenum">
              <a:rPr lang="en-CA" altLang="en-US" smtClean="0">
                <a:solidFill>
                  <a:srgbClr val="000000"/>
                </a:solidFill>
              </a:rPr>
              <a:pPr/>
              <a:t>3</a:t>
            </a:fld>
            <a:endParaRPr lang="fr-CA" altLang="en-US" dirty="0">
              <a:solidFill>
                <a:srgbClr val="000000"/>
              </a:solidFill>
            </a:endParaRPr>
          </a:p>
        </p:txBody>
      </p:sp>
    </p:spTree>
    <p:extLst>
      <p:ext uri="{BB962C8B-B14F-4D97-AF65-F5344CB8AC3E}">
        <p14:creationId xmlns:p14="http://schemas.microsoft.com/office/powerpoint/2010/main" val="1555363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A0BA64E4-97CE-4845-A780-C5463564F89E}" type="datetime1">
              <a:rPr lang="en-CA" smtClean="0"/>
              <a:pPr/>
              <a:t>2017-03-10</a:t>
            </a:fld>
            <a:endParaRPr lang="fr-CA" dirty="0"/>
          </a:p>
        </p:txBody>
      </p:sp>
      <p:sp>
        <p:nvSpPr>
          <p:cNvPr id="5" name="Footer Placeholder 4"/>
          <p:cNvSpPr>
            <a:spLocks noGrp="1"/>
          </p:cNvSpPr>
          <p:nvPr>
            <p:ph type="ftr" sz="quarter" idx="11"/>
          </p:nvPr>
        </p:nvSpPr>
        <p:spPr/>
        <p:txBody>
          <a:bodyPr/>
          <a:lstStyle/>
          <a:p>
            <a:r>
              <a:rPr lang="fr-CA" smtClean="0"/>
              <a:t>Direction de la qualité des services de santé</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4</a:t>
            </a:fld>
            <a:endParaRPr lang="fr-CA" dirty="0"/>
          </a:p>
        </p:txBody>
      </p:sp>
    </p:spTree>
    <p:extLst>
      <p:ext uri="{BB962C8B-B14F-4D97-AF65-F5344CB8AC3E}">
        <p14:creationId xmlns:p14="http://schemas.microsoft.com/office/powerpoint/2010/main" val="3255820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501" indent="-171501">
              <a:buFont typeface="Arial" panose="020B0604020202020204" pitchFamily="34" charset="0"/>
              <a:buChar char="•"/>
            </a:pPr>
            <a:r>
              <a:rPr lang="fr-CA" i="1" dirty="0"/>
              <a:t>« Les maillons santé encourageront une plus grande collaboration et de la coordination entre les différents fournisseurs de soins de santé du patient, ainsi que l'élaboration de plans de soins personnalisés.  Cela aidera à améliorer les transitions des patients au sein du système et à s'assurer que les patients reçoivent des soins plus adaptés, qui répondent à leurs besoins spécifiques, avec l'appui d'une équipe de fournisseurs travaillant en étroite collaboration. </a:t>
            </a:r>
            <a:r>
              <a:rPr lang="fr-CA" i="1" dirty="0" smtClean="0"/>
              <a:t>» </a:t>
            </a:r>
            <a:r>
              <a:rPr lang="fr-CA" b="1" dirty="0" smtClean="0"/>
              <a:t>Annonce </a:t>
            </a:r>
            <a:r>
              <a:rPr lang="fr-CA" b="1" dirty="0"/>
              <a:t>de l'initiative des maillons santé (décembre 2012)</a:t>
            </a:r>
            <a:endParaRPr lang="fr-CA" dirty="0"/>
          </a:p>
          <a:p>
            <a:pPr marL="171501" indent="-171501" defTabSz="914674">
              <a:buFont typeface="Arial" panose="020B0604020202020204" pitchFamily="34" charset="0"/>
              <a:buChar char="•"/>
              <a:defRPr/>
            </a:pPr>
            <a:r>
              <a:rPr lang="fr-CA" dirty="0"/>
              <a:t>L'indicateur utilisé dans QI RAP est le </a:t>
            </a:r>
            <a:r>
              <a:rPr lang="fr-CA" i="1" dirty="0"/>
              <a:t>nombre de patients du maillon santé ayant un plan de soins coordonnés élaboré par le maillon santé au cours du dernier trimestre. </a:t>
            </a:r>
            <a:endParaRPr lang="fr-CA" dirty="0"/>
          </a:p>
          <a:p>
            <a:pPr marL="171501" indent="-171501">
              <a:buFont typeface="Arial" panose="020B0604020202020204" pitchFamily="34" charset="0"/>
              <a:buChar char="•"/>
            </a:pPr>
            <a:r>
              <a:rPr lang="fr-CA" dirty="0"/>
              <a:t>Pour être inclus, le PSC doit 1) être élaboré avec le patient ou la personne soignante et deux (2) professionnels des soins de santé ou plus ET 2) contenir un plan visant un (1) problème de santé ou plus.</a:t>
            </a:r>
          </a:p>
          <a:p>
            <a:endParaRPr lang="fr-CA" dirty="0"/>
          </a:p>
          <a:p>
            <a:r>
              <a:rPr lang="fr-CA" dirty="0" smtClean="0"/>
              <a:t>*************************************************</a:t>
            </a:r>
          </a:p>
          <a:p>
            <a:pPr marL="171501" indent="-171501">
              <a:buFont typeface="Arial" panose="020B0604020202020204" pitchFamily="34" charset="0"/>
              <a:buChar char="•"/>
            </a:pPr>
            <a:r>
              <a:rPr lang="fr-CA" b="1" i="1" dirty="0"/>
              <a:t>Accès de façon régulière et en temps opportun aux soins primaires pour les patients ayant des besoins complexes</a:t>
            </a:r>
            <a:r>
              <a:rPr lang="fr-CA" b="1" i="1" dirty="0" smtClean="0"/>
              <a:t>. </a:t>
            </a:r>
            <a:r>
              <a:rPr lang="fr-CA" dirty="0" smtClean="0"/>
              <a:t> </a:t>
            </a:r>
            <a:r>
              <a:rPr lang="fr-CA" i="1" dirty="0"/>
              <a:t>Un objectif central des maillons santé continue d'être l’accès de façon régulière et en temps opportun aux fournisseurs de soins de santé primaires. Étant donné que la première interaction de la plupart des patients avec le système de soins de santé passe par un fournisseur de soins primaires, il est essentiel que les patients aient un fournisseur de soins primaires pour assurer une prestation efficace des soins coordonnés pour tous les patients de l'Ontario ayant des besoins complexes. ~</a:t>
            </a:r>
            <a:r>
              <a:rPr lang="fr-CA" dirty="0"/>
              <a:t> Extrait du Guide sur le modèle évolué de maillons santé</a:t>
            </a:r>
          </a:p>
          <a:p>
            <a:pPr marL="171501" indent="-171501">
              <a:buFont typeface="Arial" panose="020B0604020202020204" pitchFamily="34" charset="0"/>
              <a:buChar char="•"/>
            </a:pPr>
            <a:r>
              <a:rPr lang="fr-CA" dirty="0"/>
              <a:t>L'indicateur utilisé dans QI RAP est le </a:t>
            </a:r>
            <a:r>
              <a:rPr lang="fr-CA" i="1" dirty="0"/>
              <a:t>nombre de patients qui ont accès de façon régulière et en temps opportun à un fournisseur de soins primaires (FSP).</a:t>
            </a:r>
            <a:r>
              <a:rPr lang="fr-CA" dirty="0" smtClean="0"/>
              <a:t> </a:t>
            </a:r>
          </a:p>
          <a:p>
            <a:pPr marL="171501" indent="-171501">
              <a:buFont typeface="Arial" panose="020B0604020202020204" pitchFamily="34" charset="0"/>
              <a:buChar char="•"/>
            </a:pPr>
            <a:r>
              <a:rPr lang="fr-CA" dirty="0"/>
              <a:t>Il existe trois options pour la collecte des données avec le rapport sur les données agrégées déclarées dans QI RAP</a:t>
            </a:r>
            <a:r>
              <a:rPr lang="fr-CA" dirty="0" smtClean="0"/>
              <a:t>. Dans </a:t>
            </a:r>
            <a:r>
              <a:rPr lang="fr-CA" dirty="0"/>
              <a:t>la plupart des cas, un maillon santé unique choisira d’utiliser une seule cible/paire réelle.</a:t>
            </a:r>
          </a:p>
          <a:p>
            <a:endParaRPr lang="fr-CA" dirty="0"/>
          </a:p>
        </p:txBody>
      </p:sp>
      <p:sp>
        <p:nvSpPr>
          <p:cNvPr id="4" name="Date Placeholder 3"/>
          <p:cNvSpPr>
            <a:spLocks noGrp="1"/>
          </p:cNvSpPr>
          <p:nvPr>
            <p:ph type="dt" idx="10"/>
          </p:nvPr>
        </p:nvSpPr>
        <p:spPr/>
        <p:txBody>
          <a:bodyPr/>
          <a:lstStyle/>
          <a:p>
            <a:fld id="{353CBE9A-4656-424A-8DC8-8CA5F2D4B2C8}" type="datetime1">
              <a:rPr lang="en-CA" smtClean="0"/>
              <a:pPr/>
              <a:t>2017-03-10</a:t>
            </a:fld>
            <a:endParaRPr lang="fr-CA" dirty="0"/>
          </a:p>
        </p:txBody>
      </p:sp>
      <p:sp>
        <p:nvSpPr>
          <p:cNvPr id="5" name="Footer Placeholder 4"/>
          <p:cNvSpPr>
            <a:spLocks noGrp="1"/>
          </p:cNvSpPr>
          <p:nvPr>
            <p:ph type="ftr" sz="quarter" idx="11"/>
          </p:nvPr>
        </p:nvSpPr>
        <p:spPr/>
        <p:txBody>
          <a:bodyPr/>
          <a:lstStyle/>
          <a:p>
            <a:r>
              <a:rPr lang="fr-CA" smtClean="0"/>
              <a:t>Direction de la qualité des services de santé</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8</a:t>
            </a:fld>
            <a:endParaRPr lang="fr-CA" dirty="0"/>
          </a:p>
        </p:txBody>
      </p:sp>
    </p:spTree>
    <p:extLst>
      <p:ext uri="{BB962C8B-B14F-4D97-AF65-F5344CB8AC3E}">
        <p14:creationId xmlns:p14="http://schemas.microsoft.com/office/powerpoint/2010/main" val="3459951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353CBE9A-4656-424A-8DC8-8CA5F2D4B2C8}" type="datetime1">
              <a:rPr lang="en-CA" smtClean="0"/>
              <a:pPr/>
              <a:t>2017-03-10</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9</a:t>
            </a:fld>
            <a:endParaRPr lang="en-CA" dirty="0"/>
          </a:p>
        </p:txBody>
      </p:sp>
    </p:spTree>
    <p:extLst>
      <p:ext uri="{BB962C8B-B14F-4D97-AF65-F5344CB8AC3E}">
        <p14:creationId xmlns:p14="http://schemas.microsoft.com/office/powerpoint/2010/main" val="3686543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81F3DEDC-9AC5-409B-8CC9-331CB041425C}" type="datetime1">
              <a:rPr lang="en-CA" smtClean="0"/>
              <a:pPr/>
              <a:t>2017-03-10</a:t>
            </a:fld>
            <a:endParaRPr lang="fr-CA" dirty="0"/>
          </a:p>
        </p:txBody>
      </p:sp>
      <p:sp>
        <p:nvSpPr>
          <p:cNvPr id="5" name="Footer Placeholder 4"/>
          <p:cNvSpPr>
            <a:spLocks noGrp="1"/>
          </p:cNvSpPr>
          <p:nvPr>
            <p:ph type="ftr" sz="quarter" idx="11"/>
          </p:nvPr>
        </p:nvSpPr>
        <p:spPr/>
        <p:txBody>
          <a:bodyPr/>
          <a:lstStyle/>
          <a:p>
            <a:r>
              <a:rPr lang="fr-CA" smtClean="0"/>
              <a:t>Direction de la qualité des services de santé</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10</a:t>
            </a:fld>
            <a:endParaRPr lang="fr-CA" dirty="0"/>
          </a:p>
        </p:txBody>
      </p:sp>
    </p:spTree>
    <p:extLst>
      <p:ext uri="{BB962C8B-B14F-4D97-AF65-F5344CB8AC3E}">
        <p14:creationId xmlns:p14="http://schemas.microsoft.com/office/powerpoint/2010/main" val="4179020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12738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71342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67557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906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150CB991-94F8-4AE6-BDC9-2D81A3868D43}" type="slidenum">
              <a:rPr lang="en-US" altLang="en-US" sz="1200" b="1" u="none">
                <a:solidFill>
                  <a:srgbClr val="FFFFFF"/>
                </a:solidFill>
              </a:rPr>
              <a:pPr algn="ctr" defTabSz="457200" eaLnBrk="1" hangingPunct="1">
                <a:spcBef>
                  <a:spcPct val="50000"/>
                </a:spcBef>
              </a:pPr>
              <a:t>‹#›</a:t>
            </a:fld>
            <a:endParaRPr lang="fr-CA"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299200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1A136EE4-1C19-4A73-98BA-3D3ECA9A436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485328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2F4BF50B-5D7F-4D28-9CC9-64FB11468B48}"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179144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8" name="Slide Number Placeholder 6"/>
          <p:cNvSpPr>
            <a:spLocks noGrp="1"/>
          </p:cNvSpPr>
          <p:nvPr>
            <p:ph type="sldNum" sz="quarter" idx="11"/>
          </p:nvPr>
        </p:nvSpPr>
        <p:spPr/>
        <p:txBody>
          <a:bodyPr/>
          <a:lstStyle>
            <a:lvl1pPr>
              <a:defRPr/>
            </a:lvl1pPr>
          </a:lstStyle>
          <a:p>
            <a:fld id="{F2A2E6B8-0383-49C9-8156-47AC77A980AE}"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887256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4" name="Slide Number Placeholder 6"/>
          <p:cNvSpPr>
            <a:spLocks noGrp="1"/>
          </p:cNvSpPr>
          <p:nvPr>
            <p:ph type="sldNum" sz="quarter" idx="11"/>
          </p:nvPr>
        </p:nvSpPr>
        <p:spPr/>
        <p:txBody>
          <a:bodyPr/>
          <a:lstStyle>
            <a:lvl1pPr>
              <a:defRPr/>
            </a:lvl1pPr>
          </a:lstStyle>
          <a:p>
            <a:fld id="{44B7F5FD-EBDD-4A31-AADA-1AEECB8D12A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5462288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3" name="Slide Number Placeholder 6"/>
          <p:cNvSpPr>
            <a:spLocks noGrp="1"/>
          </p:cNvSpPr>
          <p:nvPr>
            <p:ph type="sldNum" sz="quarter" idx="11"/>
          </p:nvPr>
        </p:nvSpPr>
        <p:spPr/>
        <p:txBody>
          <a:bodyPr/>
          <a:lstStyle>
            <a:lvl1pPr>
              <a:defRPr/>
            </a:lvl1pPr>
          </a:lstStyle>
          <a:p>
            <a:fld id="{AE70DB86-A892-4C59-915D-C22509EA933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41878281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B88BF280-2E7E-41F3-94DB-F664D27733EC}"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054858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4830897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153E20D2-2821-43B2-8472-1C6BF8648BB2}"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4621010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2BC76EAF-A089-4739-8C9F-AA819A74F00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269505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6C67CFBC-7151-49D6-A9C8-DDB601A82AD0}"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3444548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3376830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638" y="42863"/>
            <a:ext cx="9085262" cy="677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Ontario -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26288" y="6016625"/>
            <a:ext cx="17256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09600" y="1611313"/>
            <a:ext cx="7772400" cy="1262062"/>
          </a:xfrm>
        </p:spPr>
        <p:txBody>
          <a:bodyPr anchor="t"/>
          <a:lstStyle>
            <a:lvl1pPr>
              <a:defRPr sz="4800"/>
            </a:lvl1pPr>
          </a:lstStyle>
          <a:p>
            <a:r>
              <a:rPr lang="en-CA"/>
              <a:t>Click to edit Master title style</a:t>
            </a:r>
          </a:p>
        </p:txBody>
      </p:sp>
      <p:sp>
        <p:nvSpPr>
          <p:cNvPr id="3075" name="Rectangle 3"/>
          <p:cNvSpPr>
            <a:spLocks noGrp="1" noChangeArrowheads="1"/>
          </p:cNvSpPr>
          <p:nvPr>
            <p:ph type="subTitle" idx="1"/>
          </p:nvPr>
        </p:nvSpPr>
        <p:spPr>
          <a:xfrm>
            <a:off x="609600" y="3349625"/>
            <a:ext cx="7780338" cy="844550"/>
          </a:xfrm>
        </p:spPr>
        <p:txBody>
          <a:bodyPr anchor="b"/>
          <a:lstStyle>
            <a:lvl1pPr marL="0" indent="0">
              <a:spcAft>
                <a:spcPct val="0"/>
              </a:spcAft>
              <a:buFont typeface="Times" pitchFamily="18" charset="0"/>
              <a:buNone/>
              <a:defRPr sz="2500"/>
            </a:lvl1pPr>
          </a:lstStyle>
          <a:p>
            <a:r>
              <a:rPr lang="en-CA"/>
              <a:t>Click to edit Master subtitle style</a:t>
            </a:r>
          </a:p>
        </p:txBody>
      </p:sp>
      <p:sp>
        <p:nvSpPr>
          <p:cNvPr id="6" name="Rectangle 4"/>
          <p:cNvSpPr>
            <a:spLocks noGrp="1" noChangeArrowheads="1"/>
          </p:cNvSpPr>
          <p:nvPr>
            <p:ph type="dt" sz="half" idx="10"/>
          </p:nvPr>
        </p:nvSpPr>
        <p:spPr>
          <a:xfrm>
            <a:off x="685800" y="6248400"/>
            <a:ext cx="1905000" cy="457200"/>
          </a:xfrm>
        </p:spPr>
        <p:txBody>
          <a:bodyPr/>
          <a:lstStyle>
            <a:lvl1pPr>
              <a:defRPr/>
            </a:lvl1pPr>
          </a:lstStyle>
          <a:p>
            <a:fld id="{D8CEA04F-C319-42F1-ABEF-82D426474134}" type="datetime1">
              <a:rPr lang="en-CA">
                <a:solidFill>
                  <a:srgbClr val="000000"/>
                </a:solidFill>
              </a:rPr>
              <a:pPr/>
              <a:t>2017-03-10</a:t>
            </a:fld>
            <a:endParaRPr lang="en-CA" dirty="0">
              <a:solidFill>
                <a:srgbClr val="000000"/>
              </a:solidFill>
            </a:endParaRPr>
          </a:p>
        </p:txBody>
      </p:sp>
    </p:spTree>
    <p:extLst>
      <p:ext uri="{BB962C8B-B14F-4D97-AF65-F5344CB8AC3E}">
        <p14:creationId xmlns:p14="http://schemas.microsoft.com/office/powerpoint/2010/main" val="1192022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a:xfrm>
            <a:off x="608013" y="1219200"/>
            <a:ext cx="77724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7805E304-6533-4494-8748-B2B4FCC1472D}" type="datetime1">
              <a:rPr lang="en-CA">
                <a:solidFill>
                  <a:srgbClr val="000000"/>
                </a:solidFill>
              </a:rPr>
              <a:pPr/>
              <a:t>2017-03-10</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33C67B63-388E-44A4-8B3E-9067F2FB2851}"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6106967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600" b="1" cap="all">
                <a:latin typeface="+mj-lt"/>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BA0A3EA7-DFF7-4FBC-A6F5-AD47AC6D188C}" type="datetime1">
              <a:rPr lang="en-CA">
                <a:solidFill>
                  <a:srgbClr val="000000"/>
                </a:solidFill>
              </a:rPr>
              <a:pPr/>
              <a:t>2017-03-10</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8075D3D6-74B3-439C-9E99-9F34E31BA25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702303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6080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5704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4"/>
          <p:cNvSpPr>
            <a:spLocks noGrp="1" noChangeArrowheads="1"/>
          </p:cNvSpPr>
          <p:nvPr>
            <p:ph type="dt" sz="half" idx="10"/>
          </p:nvPr>
        </p:nvSpPr>
        <p:spPr>
          <a:ln/>
        </p:spPr>
        <p:txBody>
          <a:bodyPr/>
          <a:lstStyle>
            <a:lvl1pPr>
              <a:defRPr/>
            </a:lvl1pPr>
          </a:lstStyle>
          <a:p>
            <a:fld id="{EEEB89C1-022E-4C20-B20E-0C8AFB18D3B3}" type="datetime1">
              <a:rPr lang="en-CA">
                <a:solidFill>
                  <a:srgbClr val="000000"/>
                </a:solidFill>
              </a:rPr>
              <a:pPr/>
              <a:t>2017-03-10</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F6BF9E9C-0790-4052-BBF8-D12AD1277EDF}"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8319723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4"/>
          <p:cNvSpPr>
            <a:spLocks noGrp="1" noChangeArrowheads="1"/>
          </p:cNvSpPr>
          <p:nvPr>
            <p:ph type="dt" sz="half" idx="10"/>
          </p:nvPr>
        </p:nvSpPr>
        <p:spPr>
          <a:ln/>
        </p:spPr>
        <p:txBody>
          <a:bodyPr/>
          <a:lstStyle>
            <a:lvl1pPr>
              <a:defRPr/>
            </a:lvl1pPr>
          </a:lstStyle>
          <a:p>
            <a:fld id="{6B80170E-7C08-4D59-9F11-CD73B14F0C5A}" type="datetime1">
              <a:rPr lang="en-CA">
                <a:solidFill>
                  <a:srgbClr val="000000"/>
                </a:solidFill>
              </a:rPr>
              <a:pPr/>
              <a:t>2017-03-10</a:t>
            </a:fld>
            <a:endParaRPr lang="en-CA"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9" name="Rectangle 6"/>
          <p:cNvSpPr>
            <a:spLocks noGrp="1" noChangeArrowheads="1"/>
          </p:cNvSpPr>
          <p:nvPr>
            <p:ph type="sldNum" sz="quarter" idx="12"/>
          </p:nvPr>
        </p:nvSpPr>
        <p:spPr>
          <a:ln/>
        </p:spPr>
        <p:txBody>
          <a:bodyPr/>
          <a:lstStyle>
            <a:lvl1pPr>
              <a:defRPr/>
            </a:lvl1pPr>
          </a:lstStyle>
          <a:p>
            <a:fld id="{E911ADE6-056A-4E39-848F-7AA7665E994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0504158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fld id="{7B066473-FB10-46EC-BBAA-185DB5DF24B2}" type="datetime1">
              <a:rPr lang="en-CA">
                <a:solidFill>
                  <a:srgbClr val="000000"/>
                </a:solidFill>
              </a:rPr>
              <a:pPr/>
              <a:t>2017-03-10</a:t>
            </a:fld>
            <a:endParaRPr lang="en-CA"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5" name="Rectangle 6"/>
          <p:cNvSpPr>
            <a:spLocks noGrp="1" noChangeArrowheads="1"/>
          </p:cNvSpPr>
          <p:nvPr>
            <p:ph type="sldNum" sz="quarter" idx="12"/>
          </p:nvPr>
        </p:nvSpPr>
        <p:spPr>
          <a:ln/>
        </p:spPr>
        <p:txBody>
          <a:bodyPr/>
          <a:lstStyle>
            <a:lvl1pPr>
              <a:defRPr/>
            </a:lvl1pPr>
          </a:lstStyle>
          <a:p>
            <a:fld id="{46BB7D92-C1B4-415A-BBC1-83091370F52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955284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292862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22BDBC74-C210-40C6-9190-E9991AF388CE}" type="datetime1">
              <a:rPr lang="en-CA">
                <a:solidFill>
                  <a:srgbClr val="000000"/>
                </a:solidFill>
              </a:rPr>
              <a:pPr/>
              <a:t>2017-03-10</a:t>
            </a:fld>
            <a:endParaRPr lang="en-CA"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4" name="Rectangle 6"/>
          <p:cNvSpPr>
            <a:spLocks noGrp="1" noChangeArrowheads="1"/>
          </p:cNvSpPr>
          <p:nvPr>
            <p:ph type="sldNum" sz="quarter" idx="12"/>
          </p:nvPr>
        </p:nvSpPr>
        <p:spPr>
          <a:ln/>
        </p:spPr>
        <p:txBody>
          <a:bodyPr/>
          <a:lstStyle>
            <a:lvl1pPr>
              <a:defRPr/>
            </a:lvl1pPr>
          </a:lstStyle>
          <a:p>
            <a:fld id="{F1183F2A-4376-4AD9-B576-2BAEAE649AF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3033997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D756F05-E29E-4D19-B6DB-20BBFF0EEE45}" type="datetime1">
              <a:rPr lang="en-CA">
                <a:solidFill>
                  <a:srgbClr val="000000"/>
                </a:solidFill>
              </a:rPr>
              <a:pPr/>
              <a:t>2017-03-10</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BFA3A666-5D28-4A27-AC9E-B9606AFDA59D}"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540294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33C9C661-CA18-42AA-A907-A482874B77AC}" type="datetime1">
              <a:rPr lang="en-CA">
                <a:solidFill>
                  <a:srgbClr val="000000"/>
                </a:solidFill>
              </a:rPr>
              <a:pPr/>
              <a:t>2017-03-10</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07400678-8B37-44F3-91A7-B1590EC7BC0B}"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850787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91180F80-7426-4DCB-AE14-3CCAAC54FC42}" type="datetime1">
              <a:rPr lang="en-CA">
                <a:solidFill>
                  <a:srgbClr val="000000"/>
                </a:solidFill>
              </a:rPr>
              <a:pPr/>
              <a:t>2017-03-10</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A304C528-3F54-464F-867E-7D9E3C763BD0}"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664262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8900" y="587375"/>
            <a:ext cx="1943100" cy="55086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608013" y="587375"/>
            <a:ext cx="5678487" cy="5508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5FD236A5-2459-4C56-B263-0361189B5DD6}" type="datetime1">
              <a:rPr lang="en-CA">
                <a:solidFill>
                  <a:srgbClr val="000000"/>
                </a:solidFill>
              </a:rPr>
              <a:pPr/>
              <a:t>2017-03-10</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EFC54B53-9E03-4560-99BD-AAD9B32C498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408333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CA"/>
          </a:p>
        </p:txBody>
      </p:sp>
      <p:sp>
        <p:nvSpPr>
          <p:cNvPr id="4" name="Date Placeholder 3"/>
          <p:cNvSpPr>
            <a:spLocks noGrp="1"/>
          </p:cNvSpPr>
          <p:nvPr>
            <p:ph type="dt" sz="half" idx="10"/>
          </p:nvPr>
        </p:nvSpPr>
        <p:spPr>
          <a:xfrm>
            <a:off x="685800" y="6491288"/>
            <a:ext cx="1905000" cy="214312"/>
          </a:xfrm>
        </p:spPr>
        <p:txBody>
          <a:bodyPr/>
          <a:lstStyle>
            <a:lvl1pPr>
              <a:defRPr/>
            </a:lvl1pPr>
          </a:lstStyle>
          <a:p>
            <a:fld id="{6886C0A8-AE21-4CEE-A747-C19C6EE41067}" type="datetime1">
              <a:rPr lang="en-CA">
                <a:solidFill>
                  <a:srgbClr val="000000"/>
                </a:solidFill>
              </a:rPr>
              <a:pPr/>
              <a:t>2017-03-10</a:t>
            </a:fld>
            <a:endParaRPr lang="en-CA" dirty="0">
              <a:solidFill>
                <a:srgbClr val="000000"/>
              </a:solidFill>
            </a:endParaRPr>
          </a:p>
        </p:txBody>
      </p:sp>
      <p:sp>
        <p:nvSpPr>
          <p:cNvPr id="5" name="Footer Placeholder 4"/>
          <p:cNvSpPr>
            <a:spLocks noGrp="1"/>
          </p:cNvSpPr>
          <p:nvPr>
            <p:ph type="ftr" sz="quarter" idx="11"/>
          </p:nvPr>
        </p:nvSpPr>
        <p:spPr>
          <a:xfrm>
            <a:off x="3124200" y="6491288"/>
            <a:ext cx="2895600" cy="214312"/>
          </a:xfrm>
        </p:spPr>
        <p:txBody>
          <a:bodyPr/>
          <a:lstStyle>
            <a:lvl1pPr>
              <a:defRPr/>
            </a:lvl1pPr>
          </a:lstStyle>
          <a:p>
            <a:r>
              <a:rPr lang="en-CA" dirty="0">
                <a:solidFill>
                  <a:srgbClr val="8D988F"/>
                </a:solidFill>
              </a:rPr>
              <a:t>Health Quality Branch</a:t>
            </a:r>
          </a:p>
        </p:txBody>
      </p:sp>
      <p:sp>
        <p:nvSpPr>
          <p:cNvPr id="6" name="Slide Number Placeholder 5"/>
          <p:cNvSpPr>
            <a:spLocks noGrp="1"/>
          </p:cNvSpPr>
          <p:nvPr>
            <p:ph type="sldNum" sz="quarter" idx="12"/>
          </p:nvPr>
        </p:nvSpPr>
        <p:spPr>
          <a:xfrm>
            <a:off x="7051675" y="6503988"/>
            <a:ext cx="1905000" cy="201612"/>
          </a:xfrm>
        </p:spPr>
        <p:txBody>
          <a:bodyPr/>
          <a:lstStyle>
            <a:lvl1pPr>
              <a:defRPr/>
            </a:lvl1pPr>
          </a:lstStyle>
          <a:p>
            <a:fld id="{A60BB2CA-15B8-4D42-98A4-83F36C4AC48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366090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E563DB37-29D8-4A8E-BBDB-5EDA90661A60}" type="slidenum">
              <a:rPr lang="en-US" altLang="en-US" sz="1200" b="1" u="none">
                <a:solidFill>
                  <a:srgbClr val="FFFFFF"/>
                </a:solidFill>
              </a:rPr>
              <a:pPr algn="ctr" defTabSz="457200" eaLnBrk="1" hangingPunct="1">
                <a:spcBef>
                  <a:spcPct val="50000"/>
                </a:spcBef>
              </a:pPr>
              <a:t>‹#›</a:t>
            </a:fld>
            <a:endParaRPr lang="fr-CA"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457200" y="1239838"/>
            <a:ext cx="8229600" cy="4322762"/>
          </a:xfrm>
          <a:prstGeom prst="rect">
            <a:avLst/>
          </a:prstGeom>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89899816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 ">
    <p:spTree>
      <p:nvGrpSpPr>
        <p:cNvPr id="1" name=""/>
        <p:cNvGrpSpPr/>
        <p:nvPr/>
      </p:nvGrpSpPr>
      <p:grpSpPr>
        <a:xfrm>
          <a:off x="0" y="0"/>
          <a:ext cx="0" cy="0"/>
          <a:chOff x="0" y="0"/>
          <a:chExt cx="0" cy="0"/>
        </a:xfrm>
      </p:grpSpPr>
      <p:sp>
        <p:nvSpPr>
          <p:cNvPr id="5" name="Text Placeholder 2"/>
          <p:cNvSpPr>
            <a:spLocks noGrp="1"/>
          </p:cNvSpPr>
          <p:nvPr>
            <p:ph idx="1"/>
          </p:nvPr>
        </p:nvSpPr>
        <p:spPr>
          <a:xfrm>
            <a:off x="5148064" y="2852936"/>
            <a:ext cx="2952328" cy="1512168"/>
          </a:xfrm>
          <a:prstGeom prst="rect">
            <a:avLst/>
          </a:prstGeom>
        </p:spPr>
        <p:txBody>
          <a:bodyPr rtlCol="0">
            <a:normAutofit/>
          </a:bodyPr>
          <a:lstStyle/>
          <a:p>
            <a:pPr lvl="0"/>
            <a:r>
              <a:rPr lang="en-US" noProof="0" dirty="0" err="1"/>
              <a:t>www.HQOntario.ca</a:t>
            </a:r>
            <a:endParaRPr lang="en-US" noProof="0" dirty="0"/>
          </a:p>
        </p:txBody>
      </p:sp>
    </p:spTree>
    <p:extLst>
      <p:ext uri="{BB962C8B-B14F-4D97-AF65-F5344CB8AC3E}">
        <p14:creationId xmlns:p14="http://schemas.microsoft.com/office/powerpoint/2010/main" val="1631166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82432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836345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
        <p:nvSpPr>
          <p:cNvPr id="3" name="Slide Number Placeholder 6"/>
          <p:cNvSpPr>
            <a:spLocks noGrp="1"/>
          </p:cNvSpPr>
          <p:nvPr>
            <p:ph type="sldNum" sz="quarter" idx="11"/>
          </p:nvPr>
        </p:nvSpPr>
        <p:spPr>
          <a:xfrm>
            <a:off x="4343400" y="6477000"/>
            <a:ext cx="457200" cy="300038"/>
          </a:xfrm>
          <a:prstGeom prst="rect">
            <a:avLst/>
          </a:prstGeom>
        </p:spPr>
        <p:txBody>
          <a:bodyPr/>
          <a:lstStyle>
            <a:lvl1pPr>
              <a:defRPr/>
            </a:lvl1pPr>
          </a:lstStyle>
          <a:p>
            <a:pPr defTabSz="457200"/>
            <a:fld id="{0E1957AB-82E3-4E9D-BEA5-7A44EC481F74}" type="slidenum">
              <a:rPr lang="en-US" altLang="en-US" sz="1400" u="sng">
                <a:solidFill>
                  <a:prstClr val="black"/>
                </a:solidFill>
                <a:latin typeface="Arial" panose="020B0604020202020204" pitchFamily="34" charset="0"/>
                <a:ea typeface="MS PGothic" panose="020B0600070205080204" pitchFamily="34" charset="-128"/>
              </a:rPr>
              <a:pPr defTabSz="457200"/>
              <a:t>‹#›</a:t>
            </a:fld>
            <a:endParaRPr lang="en-US" altLang="en-US" sz="1400" u="sng" dirty="0">
              <a:solidFill>
                <a:prstClr val="black"/>
              </a:solidFill>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3601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3848570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549958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3934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e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4.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5.xml"/><Relationship Id="rId1" Type="http://schemas.openxmlformats.org/officeDocument/2006/relationships/slideLayout" Target="../slideLayouts/slideLayout36.xml"/><Relationship Id="rId4" Type="http://schemas.openxmlformats.org/officeDocument/2006/relationships/image" Target="../media/image5.emf"/></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theme" Target="../theme/theme6.xml"/><Relationship Id="rId1"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prstClr val="black"/>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prstClr val="white"/>
                </a:solidFill>
              </a:rPr>
              <a:t>www.HQOntario.ca</a:t>
            </a:r>
            <a:endParaRPr lang="en-CA" dirty="0">
              <a:solidFill>
                <a:prstClr val="white"/>
              </a:solidFill>
            </a:endParaRPr>
          </a:p>
        </p:txBody>
      </p:sp>
      <p:pic>
        <p:nvPicPr>
          <p:cNvPr id="2055" name="Picture 5" descr="HQO Eng wht.eps"/>
          <p:cNvPicPr>
            <a:picLocks noChangeAspect="1"/>
          </p:cNvPicPr>
          <p:nvPr/>
        </p:nvPicPr>
        <p:blipFill>
          <a:blip r:embed="rId13" cstate="print">
            <a:extLst>
              <a:ext uri="{28A0092B-C50C-407E-A947-70E740481C1C}">
                <a14:useLocalDpi xmlns:a14="http://schemas.microsoft.com/office/drawing/2010/main"/>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101060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5" descr="HQO Eng wht.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1" descr="HQO Eng blk.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777163" y="6054725"/>
            <a:ext cx="1331912"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
          <p:cNvSpPr>
            <a:spLocks noChangeArrowheads="1"/>
          </p:cNvSpPr>
          <p:nvPr userDrawn="1"/>
        </p:nvSpPr>
        <p:spPr bwMode="auto">
          <a:xfrm>
            <a:off x="0" y="5794375"/>
            <a:ext cx="9144000" cy="260350"/>
          </a:xfrm>
          <a:prstGeom prst="rect">
            <a:avLst/>
          </a:prstGeom>
          <a:solidFill>
            <a:srgbClr val="0C6577"/>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29" name="Rectangle 5"/>
          <p:cNvSpPr>
            <a:spLocks noChangeArrowheads="1"/>
          </p:cNvSpPr>
          <p:nvPr userDrawn="1"/>
        </p:nvSpPr>
        <p:spPr bwMode="auto">
          <a:xfrm>
            <a:off x="0" y="5013325"/>
            <a:ext cx="9144000" cy="574675"/>
          </a:xfrm>
          <a:prstGeom prst="rect">
            <a:avLst/>
          </a:prstGeom>
          <a:solidFill>
            <a:srgbClr val="499908"/>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0" name="Rectangle 7"/>
          <p:cNvSpPr>
            <a:spLocks noChangeArrowheads="1"/>
          </p:cNvSpPr>
          <p:nvPr userDrawn="1"/>
        </p:nvSpPr>
        <p:spPr bwMode="auto">
          <a:xfrm>
            <a:off x="0" y="3429000"/>
            <a:ext cx="9144000" cy="1152525"/>
          </a:xfrm>
          <a:prstGeom prst="rect">
            <a:avLst/>
          </a:prstGeom>
          <a:solidFill>
            <a:srgbClr val="C27C0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1" name="Rectangle 1"/>
          <p:cNvSpPr>
            <a:spLocks noChangeArrowheads="1"/>
          </p:cNvSpPr>
          <p:nvPr userDrawn="1"/>
        </p:nvSpPr>
        <p:spPr bwMode="auto">
          <a:xfrm>
            <a:off x="0" y="-100013"/>
            <a:ext cx="9144000" cy="2806701"/>
          </a:xfrm>
          <a:prstGeom prst="rect">
            <a:avLst/>
          </a:prstGeom>
          <a:solidFill>
            <a:srgbClr val="11899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Tree>
    <p:extLst>
      <p:ext uri="{BB962C8B-B14F-4D97-AF65-F5344CB8AC3E}">
        <p14:creationId xmlns:p14="http://schemas.microsoft.com/office/powerpoint/2010/main" val="627911294"/>
      </p:ext>
    </p:extLst>
  </p:cSld>
  <p:clrMap bg1="lt1" tx1="dk1" bg2="lt2" tx2="dk2" accent1="accent1" accent2="accent2" accent3="accent3" accent4="accent4" accent5="accent5" accent6="accent6" hlink="hlink" folHlink="folHlink"/>
  <p:sldLayoutIdLst>
    <p:sldLayoutId id="2147483675" r:id="rId1"/>
  </p:sldLayoutIdLst>
  <p:hf sldNum="0" hdr="0" dt="0"/>
  <p:txStyles>
    <p:titleStyle>
      <a:lvl1pPr algn="l" rtl="0" eaLnBrk="0" fontAlgn="base" hangingPunct="0">
        <a:spcBef>
          <a:spcPct val="0"/>
        </a:spcBef>
        <a:spcAft>
          <a:spcPct val="0"/>
        </a:spcAft>
        <a:defRPr sz="2400" b="1">
          <a:solidFill>
            <a:srgbClr val="000000"/>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2pPr>
      <a:lvl3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3pPr>
      <a:lvl4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4pPr>
      <a:lvl5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5pPr>
      <a:lvl6pPr marL="457200" algn="ctr" rtl="0" fontAlgn="base">
        <a:spcBef>
          <a:spcPct val="0"/>
        </a:spcBef>
        <a:spcAft>
          <a:spcPct val="0"/>
        </a:spcAft>
        <a:defRPr sz="3600" b="1">
          <a:solidFill>
            <a:srgbClr val="008E8F"/>
          </a:solidFill>
          <a:latin typeface="Arial" charset="0"/>
        </a:defRPr>
      </a:lvl6pPr>
      <a:lvl7pPr marL="914400" algn="ctr" rtl="0" fontAlgn="base">
        <a:spcBef>
          <a:spcPct val="0"/>
        </a:spcBef>
        <a:spcAft>
          <a:spcPct val="0"/>
        </a:spcAft>
        <a:defRPr sz="3600" b="1">
          <a:solidFill>
            <a:srgbClr val="008E8F"/>
          </a:solidFill>
          <a:latin typeface="Arial" charset="0"/>
        </a:defRPr>
      </a:lvl7pPr>
      <a:lvl8pPr marL="1371600" algn="ctr" rtl="0" fontAlgn="base">
        <a:spcBef>
          <a:spcPct val="0"/>
        </a:spcBef>
        <a:spcAft>
          <a:spcPct val="0"/>
        </a:spcAft>
        <a:defRPr sz="3600" b="1">
          <a:solidFill>
            <a:srgbClr val="008E8F"/>
          </a:solidFill>
          <a:latin typeface="Arial" charset="0"/>
        </a:defRPr>
      </a:lvl8pPr>
      <a:lvl9pPr marL="1828800" algn="ctr" rtl="0" fontAlgn="base">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55891DED-E6B3-49D7-8D3B-5D621779D901}"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055" name="Picture 5" descr="HQO Eng wht.eps"/>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294441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3988" y="171450"/>
            <a:ext cx="86614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CA"/>
              <a:t>Click to edit Master title style</a:t>
            </a:r>
          </a:p>
        </p:txBody>
      </p:sp>
      <p:sp>
        <p:nvSpPr>
          <p:cNvPr id="1027" name="Rectangle 3"/>
          <p:cNvSpPr>
            <a:spLocks noGrp="1" noChangeArrowheads="1"/>
          </p:cNvSpPr>
          <p:nvPr>
            <p:ph type="body" idx="1"/>
          </p:nvPr>
        </p:nvSpPr>
        <p:spPr bwMode="auto">
          <a:xfrm>
            <a:off x="608013" y="1219200"/>
            <a:ext cx="7772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p>
        </p:txBody>
      </p:sp>
      <p:sp>
        <p:nvSpPr>
          <p:cNvPr id="1028" name="Rectangle 4"/>
          <p:cNvSpPr>
            <a:spLocks noGrp="1" noChangeArrowheads="1"/>
          </p:cNvSpPr>
          <p:nvPr>
            <p:ph type="dt" sz="half" idx="2"/>
          </p:nvPr>
        </p:nvSpPr>
        <p:spPr bwMode="auto">
          <a:xfrm>
            <a:off x="685800" y="6491288"/>
            <a:ext cx="19050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Narrow" pitchFamily="34" charset="0"/>
              </a:defRPr>
            </a:lvl1pPr>
          </a:lstStyle>
          <a:p>
            <a:pPr fontAlgn="auto">
              <a:spcBef>
                <a:spcPts val="0"/>
              </a:spcBef>
              <a:spcAft>
                <a:spcPts val="0"/>
              </a:spcAft>
            </a:pPr>
            <a:fld id="{4354138E-4AB9-4430-96B3-357D2D38EB22}" type="datetime1">
              <a:rPr lang="en-CA">
                <a:solidFill>
                  <a:srgbClr val="000000"/>
                </a:solidFill>
                <a:ea typeface="MS PGothic" panose="020B0600070205080204" pitchFamily="34" charset="-128"/>
              </a:rPr>
              <a:pPr fontAlgn="auto">
                <a:spcBef>
                  <a:spcPts val="0"/>
                </a:spcBef>
                <a:spcAft>
                  <a:spcPts val="0"/>
                </a:spcAft>
              </a:pPr>
              <a:t>2017-03-10</a:t>
            </a:fld>
            <a:endParaRPr lang="en-CA" dirty="0">
              <a:solidFill>
                <a:srgbClr val="000000"/>
              </a:solidFill>
              <a:ea typeface="MS PGothic" panose="020B0600070205080204" pitchFamily="34" charset="-128"/>
            </a:endParaRPr>
          </a:p>
        </p:txBody>
      </p:sp>
      <p:sp>
        <p:nvSpPr>
          <p:cNvPr id="1029" name="Rectangle 5"/>
          <p:cNvSpPr>
            <a:spLocks noGrp="1" noChangeArrowheads="1"/>
          </p:cNvSpPr>
          <p:nvPr>
            <p:ph type="ftr" sz="quarter" idx="3"/>
          </p:nvPr>
        </p:nvSpPr>
        <p:spPr bwMode="auto">
          <a:xfrm>
            <a:off x="3124200" y="6491288"/>
            <a:ext cx="28956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000">
                <a:solidFill>
                  <a:schemeClr val="bg2"/>
                </a:solidFill>
                <a:latin typeface="Arial" pitchFamily="34" charset="0"/>
              </a:defRPr>
            </a:lvl1pPr>
          </a:lstStyle>
          <a:p>
            <a:pPr fontAlgn="auto">
              <a:spcBef>
                <a:spcPts val="0"/>
              </a:spcBef>
              <a:spcAft>
                <a:spcPts val="0"/>
              </a:spcAft>
            </a:pPr>
            <a:r>
              <a:rPr lang="en-CA" dirty="0">
                <a:solidFill>
                  <a:srgbClr val="8D988F"/>
                </a:solidFill>
                <a:ea typeface="MS PGothic" panose="020B0600070205080204" pitchFamily="34" charset="-128"/>
              </a:rPr>
              <a:t>Health Quality Branch</a:t>
            </a:r>
          </a:p>
        </p:txBody>
      </p:sp>
      <p:sp>
        <p:nvSpPr>
          <p:cNvPr id="1030" name="Rectangle 6"/>
          <p:cNvSpPr>
            <a:spLocks noGrp="1" noChangeArrowheads="1"/>
          </p:cNvSpPr>
          <p:nvPr>
            <p:ph type="sldNum" sz="quarter" idx="4"/>
          </p:nvPr>
        </p:nvSpPr>
        <p:spPr bwMode="auto">
          <a:xfrm>
            <a:off x="7051675" y="6503988"/>
            <a:ext cx="1905000" cy="201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a:latin typeface="Arial Narrow" pitchFamily="34" charset="0"/>
              </a:defRPr>
            </a:lvl1pPr>
          </a:lstStyle>
          <a:p>
            <a:pPr fontAlgn="auto">
              <a:spcBef>
                <a:spcPts val="0"/>
              </a:spcBef>
              <a:spcAft>
                <a:spcPts val="0"/>
              </a:spcAft>
            </a:pPr>
            <a:fld id="{333B28C0-006B-4EA4-9375-AA3ACA4BF436}" type="slidenum">
              <a:rPr lang="en-CA">
                <a:solidFill>
                  <a:srgbClr val="000000"/>
                </a:solidFill>
                <a:ea typeface="MS PGothic" panose="020B0600070205080204" pitchFamily="34" charset="-128"/>
              </a:rPr>
              <a:pPr fontAlgn="auto">
                <a:spcBef>
                  <a:spcPts val="0"/>
                </a:spcBef>
                <a:spcAft>
                  <a:spcPts val="0"/>
                </a:spcAft>
              </a:pPr>
              <a:t>‹#›</a:t>
            </a:fld>
            <a:endParaRPr lang="en-CA" dirty="0">
              <a:solidFill>
                <a:srgbClr val="000000"/>
              </a:solidFill>
              <a:ea typeface="MS PGothic" panose="020B0600070205080204" pitchFamily="34" charset="-128"/>
            </a:endParaRPr>
          </a:p>
        </p:txBody>
      </p:sp>
      <p:sp>
        <p:nvSpPr>
          <p:cNvPr id="1034" name="Rectangle 10"/>
          <p:cNvSpPr>
            <a:spLocks noChangeArrowheads="1"/>
          </p:cNvSpPr>
          <p:nvPr/>
        </p:nvSpPr>
        <p:spPr bwMode="auto">
          <a:xfrm>
            <a:off x="69850" y="68263"/>
            <a:ext cx="9004300" cy="6718300"/>
          </a:xfrm>
          <a:prstGeom prst="rect">
            <a:avLst/>
          </a:prstGeom>
          <a:noFill/>
          <a:ln w="12700">
            <a:solidFill>
              <a:srgbClr val="007A87"/>
            </a:solidFill>
            <a:miter lim="800000"/>
            <a:headEnd/>
            <a:tailEnd/>
          </a:ln>
          <a:effectLst/>
          <a:extLst/>
        </p:spPr>
        <p:txBody>
          <a:bodyPr wrap="none" anchor="ctr"/>
          <a:lstStyle/>
          <a:p>
            <a:pPr eaLnBrk="0" fontAlgn="auto" hangingPunct="0">
              <a:spcBef>
                <a:spcPts val="0"/>
              </a:spcBef>
              <a:spcAft>
                <a:spcPts val="0"/>
              </a:spcAft>
              <a:defRPr/>
            </a:pPr>
            <a:endParaRPr lang="en-US" sz="1800" dirty="0">
              <a:solidFill>
                <a:srgbClr val="000000"/>
              </a:solidFill>
              <a:latin typeface="Times" charset="0"/>
              <a:ea typeface="ＭＳ Ｐゴシック" charset="0"/>
            </a:endParaRPr>
          </a:p>
        </p:txBody>
      </p:sp>
    </p:spTree>
    <p:extLst>
      <p:ext uri="{BB962C8B-B14F-4D97-AF65-F5344CB8AC3E}">
        <p14:creationId xmlns:p14="http://schemas.microsoft.com/office/powerpoint/2010/main" val="352257532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dt="0"/>
  <p:txStyles>
    <p:titleStyle>
      <a:lvl1pPr algn="l" rtl="0" eaLnBrk="0" fontAlgn="base" hangingPunct="0">
        <a:spcBef>
          <a:spcPct val="0"/>
        </a:spcBef>
        <a:spcAft>
          <a:spcPct val="0"/>
        </a:spcAft>
        <a:defRPr b="1">
          <a:solidFill>
            <a:srgbClr val="007A87"/>
          </a:solidFill>
          <a:latin typeface="Arial" pitchFamily="34" charset="0"/>
          <a:ea typeface="+mj-ea"/>
          <a:cs typeface="+mj-cs"/>
        </a:defRPr>
      </a:lvl1pPr>
      <a:lvl2pPr algn="l" rtl="0" eaLnBrk="0" fontAlgn="base" hangingPunct="0">
        <a:spcBef>
          <a:spcPct val="0"/>
        </a:spcBef>
        <a:spcAft>
          <a:spcPct val="0"/>
        </a:spcAft>
        <a:defRPr b="1">
          <a:solidFill>
            <a:srgbClr val="007A87"/>
          </a:solidFill>
          <a:latin typeface="Arial" pitchFamily="34" charset="0"/>
        </a:defRPr>
      </a:lvl2pPr>
      <a:lvl3pPr algn="l" rtl="0" eaLnBrk="0" fontAlgn="base" hangingPunct="0">
        <a:spcBef>
          <a:spcPct val="0"/>
        </a:spcBef>
        <a:spcAft>
          <a:spcPct val="0"/>
        </a:spcAft>
        <a:defRPr b="1">
          <a:solidFill>
            <a:srgbClr val="007A87"/>
          </a:solidFill>
          <a:latin typeface="Arial" pitchFamily="34" charset="0"/>
        </a:defRPr>
      </a:lvl3pPr>
      <a:lvl4pPr algn="l" rtl="0" eaLnBrk="0" fontAlgn="base" hangingPunct="0">
        <a:spcBef>
          <a:spcPct val="0"/>
        </a:spcBef>
        <a:spcAft>
          <a:spcPct val="0"/>
        </a:spcAft>
        <a:defRPr b="1">
          <a:solidFill>
            <a:srgbClr val="007A87"/>
          </a:solidFill>
          <a:latin typeface="Arial" pitchFamily="34" charset="0"/>
        </a:defRPr>
      </a:lvl4pPr>
      <a:lvl5pPr algn="l" rtl="0" eaLnBrk="0" fontAlgn="base" hangingPunct="0">
        <a:spcBef>
          <a:spcPct val="0"/>
        </a:spcBef>
        <a:spcAft>
          <a:spcPct val="0"/>
        </a:spcAft>
        <a:defRPr b="1">
          <a:solidFill>
            <a:srgbClr val="007A87"/>
          </a:solidFill>
          <a:latin typeface="Arial" pitchFamily="34" charset="0"/>
        </a:defRPr>
      </a:lvl5pPr>
      <a:lvl6pPr marL="457200" algn="l" rtl="0" fontAlgn="base">
        <a:spcBef>
          <a:spcPct val="0"/>
        </a:spcBef>
        <a:spcAft>
          <a:spcPct val="0"/>
        </a:spcAft>
        <a:defRPr sz="3200" b="1">
          <a:solidFill>
            <a:srgbClr val="007A87"/>
          </a:solidFill>
          <a:latin typeface="Arial Narrow" pitchFamily="34" charset="0"/>
        </a:defRPr>
      </a:lvl6pPr>
      <a:lvl7pPr marL="914400" algn="l" rtl="0" fontAlgn="base">
        <a:spcBef>
          <a:spcPct val="0"/>
        </a:spcBef>
        <a:spcAft>
          <a:spcPct val="0"/>
        </a:spcAft>
        <a:defRPr sz="3200" b="1">
          <a:solidFill>
            <a:srgbClr val="007A87"/>
          </a:solidFill>
          <a:latin typeface="Arial Narrow" pitchFamily="34" charset="0"/>
        </a:defRPr>
      </a:lvl7pPr>
      <a:lvl8pPr marL="1371600" algn="l" rtl="0" fontAlgn="base">
        <a:spcBef>
          <a:spcPct val="0"/>
        </a:spcBef>
        <a:spcAft>
          <a:spcPct val="0"/>
        </a:spcAft>
        <a:defRPr sz="3200" b="1">
          <a:solidFill>
            <a:srgbClr val="007A87"/>
          </a:solidFill>
          <a:latin typeface="Arial Narrow" pitchFamily="34" charset="0"/>
        </a:defRPr>
      </a:lvl8pPr>
      <a:lvl9pPr marL="1828800" algn="l" rtl="0" fontAlgn="base">
        <a:spcBef>
          <a:spcPct val="0"/>
        </a:spcBef>
        <a:spcAft>
          <a:spcPct val="0"/>
        </a:spcAft>
        <a:defRPr sz="3200" b="1">
          <a:solidFill>
            <a:srgbClr val="007A87"/>
          </a:solidFill>
          <a:latin typeface="Arial Narrow" pitchFamily="34" charset="0"/>
        </a:defRPr>
      </a:lvl9pPr>
    </p:titleStyle>
    <p:bodyStyle>
      <a:lvl1pPr marL="460375" indent="-460375" algn="l" rtl="0" eaLnBrk="0" fontAlgn="base" hangingPunct="0">
        <a:spcBef>
          <a:spcPct val="0"/>
        </a:spcBef>
        <a:spcAft>
          <a:spcPct val="25000"/>
        </a:spcAft>
        <a:buClr>
          <a:srgbClr val="007A87"/>
        </a:buClr>
        <a:buFont typeface="Times" pitchFamily="18" charset="0"/>
        <a:buChar char="•"/>
        <a:defRPr sz="2400">
          <a:solidFill>
            <a:schemeClr val="tx1"/>
          </a:solidFill>
          <a:latin typeface="+mj-lt"/>
          <a:ea typeface="+mn-ea"/>
          <a:cs typeface="+mn-cs"/>
        </a:defRPr>
      </a:lvl1pPr>
      <a:lvl2pPr marL="860425" indent="-28575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2pPr>
      <a:lvl3pPr marL="1203325"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3pPr>
      <a:lvl4pPr marL="1600200" indent="-22860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4pPr>
      <a:lvl5pPr marL="2057400"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5pPr>
      <a:lvl6pPr marL="25146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6pPr>
      <a:lvl7pPr marL="29718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7pPr>
      <a:lvl8pPr marL="34290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8pPr>
      <a:lvl9pPr marL="38862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6626"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6627"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A55F1EF2-B172-411F-980F-1E8545C49872}"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6630" name="Picture 5" descr="HQO Eng wht.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1" descr="SlideHQO2-05.eps"/>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03275" y="454025"/>
            <a:ext cx="7513638" cy="594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3062599"/>
      </p:ext>
    </p:extLst>
  </p:cSld>
  <p:clrMap bg1="lt1" tx1="dk1" bg2="lt2" tx2="dk2" accent1="accent1" accent2="accent2" accent3="accent3" accent4="accent4" accent5="accent5" accent6="accent6" hlink="hlink" folHlink="folHlink"/>
  <p:sldLayoutIdLst>
    <p:sldLayoutId id="2147483702" r:id="rId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Text Placeholder 2"/>
          <p:cNvSpPr>
            <a:spLocks noGrp="1"/>
          </p:cNvSpPr>
          <p:nvPr>
            <p:ph type="body" idx="1"/>
          </p:nvPr>
        </p:nvSpPr>
        <p:spPr bwMode="auto">
          <a:xfrm>
            <a:off x="5148263" y="2905125"/>
            <a:ext cx="295275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www.HQOntario.ca</a:t>
            </a:r>
          </a:p>
        </p:txBody>
      </p:sp>
      <p:pic>
        <p:nvPicPr>
          <p:cNvPr id="30723" name="Picture 6" descr="HQO Eng blk.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476375" y="2276475"/>
            <a:ext cx="2674938"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724" name="Straight Connector 8"/>
          <p:cNvCxnSpPr>
            <a:cxnSpLocks noChangeShapeType="1"/>
          </p:cNvCxnSpPr>
          <p:nvPr userDrawn="1"/>
        </p:nvCxnSpPr>
        <p:spPr bwMode="auto">
          <a:xfrm>
            <a:off x="4716463" y="1773238"/>
            <a:ext cx="0" cy="2951162"/>
          </a:xfrm>
          <a:prstGeom prst="line">
            <a:avLst/>
          </a:prstGeom>
          <a:noFill/>
          <a:ln w="25400">
            <a:solidFill>
              <a:srgbClr val="00788A"/>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30725" name="Rectangle 9"/>
          <p:cNvSpPr>
            <a:spLocks noChangeArrowheads="1"/>
          </p:cNvSpPr>
          <p:nvPr userDrawn="1"/>
        </p:nvSpPr>
        <p:spPr bwMode="auto">
          <a:xfrm>
            <a:off x="0" y="5445125"/>
            <a:ext cx="9180513" cy="1439863"/>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Tree>
    <p:extLst>
      <p:ext uri="{BB962C8B-B14F-4D97-AF65-F5344CB8AC3E}">
        <p14:creationId xmlns:p14="http://schemas.microsoft.com/office/powerpoint/2010/main" val="538887249"/>
      </p:ext>
    </p:extLst>
  </p:cSld>
  <p:clrMap bg1="lt1" tx1="dk1" bg2="lt2" tx2="dk2" accent1="accent1" accent2="accent2" accent3="accent3" accent4="accent4" accent5="accent5" accent6="accent6" hlink="hlink" folHlink="folHlink"/>
  <p:sldLayoutIdLst>
    <p:sldLayoutId id="2147483704"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r" defTabSz="457200" rtl="0" eaLnBrk="0" fontAlgn="base" hangingPunct="0">
        <a:spcBef>
          <a:spcPct val="20000"/>
        </a:spcBef>
        <a:spcAft>
          <a:spcPct val="0"/>
        </a:spcAft>
        <a:buFont typeface="Arial" panose="020B0604020202020204" pitchFamily="34" charset="0"/>
        <a:defRPr sz="2400" kern="1200">
          <a:solidFill>
            <a:srgbClr val="00788A"/>
          </a:solidFill>
          <a:latin typeface="Helvetica Neue Medium"/>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image" Target="../media/image8.jpeg"/><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image" Target="../media/image7.jpe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notesSlide" Target="../notesSlides/notesSlide1.xml"/><Relationship Id="rId5" Type="http://schemas.openxmlformats.org/officeDocument/2006/relationships/tags" Target="../tags/tag5.xml"/><Relationship Id="rId10" Type="http://schemas.openxmlformats.org/officeDocument/2006/relationships/slideLayout" Target="../slideLayouts/slideLayout12.xml"/><Relationship Id="rId4" Type="http://schemas.openxmlformats.org/officeDocument/2006/relationships/tags" Target="../tags/tag4.xml"/><Relationship Id="rId9" Type="http://schemas.openxmlformats.org/officeDocument/2006/relationships/tags" Target="../tags/tag9.xml"/></Relationships>
</file>

<file path=ppt/slides/_rels/slide10.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tags" Target="../tags/tag50.xml"/><Relationship Id="rId7" Type="http://schemas.openxmlformats.org/officeDocument/2006/relationships/image" Target="../media/image14.emf"/><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notesSlide" Target="../notesSlides/notesSlide6.xml"/><Relationship Id="rId5" Type="http://schemas.openxmlformats.org/officeDocument/2006/relationships/slideLayout" Target="../slideLayouts/slideLayout37.xml"/><Relationship Id="rId4" Type="http://schemas.openxmlformats.org/officeDocument/2006/relationships/tags" Target="../tags/tag51.xml"/></Relationships>
</file>

<file path=ppt/slides/_rels/slide2.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image" Target="../media/image9.png"/><Relationship Id="rId4"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tags" Target="../tags/tag15.xml"/><Relationship Id="rId7" Type="http://schemas.openxmlformats.org/officeDocument/2006/relationships/image" Target="../media/image9.png"/><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notesSlide" Target="../notesSlides/notesSlide2.xml"/><Relationship Id="rId5" Type="http://schemas.openxmlformats.org/officeDocument/2006/relationships/slideLayout" Target="../slideLayouts/slideLayout16.xml"/><Relationship Id="rId4" Type="http://schemas.openxmlformats.org/officeDocument/2006/relationships/tags" Target="../tags/tag16.xml"/></Relationships>
</file>

<file path=ppt/slides/_rels/slide4.xml.rels><?xml version="1.0" encoding="UTF-8" standalone="yes"?>
<Relationships xmlns="http://schemas.openxmlformats.org/package/2006/relationships"><Relationship Id="rId3" Type="http://schemas.openxmlformats.org/officeDocument/2006/relationships/tags" Target="../tags/tag19.xml"/><Relationship Id="rId7" Type="http://schemas.openxmlformats.org/officeDocument/2006/relationships/image" Target="../media/image9.png"/><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notesSlide" Target="../notesSlides/notesSlide3.xml"/><Relationship Id="rId5" Type="http://schemas.openxmlformats.org/officeDocument/2006/relationships/slideLayout" Target="../slideLayouts/slideLayout13.xml"/><Relationship Id="rId4" Type="http://schemas.openxmlformats.org/officeDocument/2006/relationships/tags" Target="../tags/tag20.xml"/></Relationships>
</file>

<file path=ppt/slides/_rels/slide5.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image" Target="../media/image10.png"/><Relationship Id="rId4"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image" Target="../media/image10.png"/><Relationship Id="rId4"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image" Target="../media/image10.png"/><Relationship Id="rId4"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8" Type="http://schemas.openxmlformats.org/officeDocument/2006/relationships/tags" Target="../tags/tag37.xml"/><Relationship Id="rId13" Type="http://schemas.openxmlformats.org/officeDocument/2006/relationships/image" Target="../media/image9.png"/><Relationship Id="rId3" Type="http://schemas.openxmlformats.org/officeDocument/2006/relationships/tags" Target="../tags/tag32.xml"/><Relationship Id="rId7" Type="http://schemas.openxmlformats.org/officeDocument/2006/relationships/tags" Target="../tags/tag36.xml"/><Relationship Id="rId12" Type="http://schemas.openxmlformats.org/officeDocument/2006/relationships/notesSlide" Target="../notesSlides/notesSlide4.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11" Type="http://schemas.openxmlformats.org/officeDocument/2006/relationships/slideLayout" Target="../slideLayouts/slideLayout16.xml"/><Relationship Id="rId5" Type="http://schemas.openxmlformats.org/officeDocument/2006/relationships/tags" Target="../tags/tag34.xml"/><Relationship Id="rId15" Type="http://schemas.openxmlformats.org/officeDocument/2006/relationships/image" Target="../media/image12.png"/><Relationship Id="rId10" Type="http://schemas.openxmlformats.org/officeDocument/2006/relationships/tags" Target="../tags/tag39.xml"/><Relationship Id="rId4" Type="http://schemas.openxmlformats.org/officeDocument/2006/relationships/tags" Target="../tags/tag33.xml"/><Relationship Id="rId9" Type="http://schemas.openxmlformats.org/officeDocument/2006/relationships/tags" Target="../tags/tag38.xml"/><Relationship Id="rId14" Type="http://schemas.openxmlformats.org/officeDocument/2006/relationships/image" Target="../media/image11.png"/></Relationships>
</file>

<file path=ppt/slides/_rels/slide9.xml.rels><?xml version="1.0" encoding="UTF-8" standalone="yes"?>
<Relationships xmlns="http://schemas.openxmlformats.org/package/2006/relationships"><Relationship Id="rId8" Type="http://schemas.openxmlformats.org/officeDocument/2006/relationships/tags" Target="../tags/tag47.xml"/><Relationship Id="rId3" Type="http://schemas.openxmlformats.org/officeDocument/2006/relationships/tags" Target="../tags/tag42.xml"/><Relationship Id="rId7" Type="http://schemas.openxmlformats.org/officeDocument/2006/relationships/tags" Target="../tags/tag46.xml"/><Relationship Id="rId12" Type="http://schemas.openxmlformats.org/officeDocument/2006/relationships/image" Target="../media/image13.emf"/><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11" Type="http://schemas.openxmlformats.org/officeDocument/2006/relationships/image" Target="../media/image9.png"/><Relationship Id="rId5" Type="http://schemas.openxmlformats.org/officeDocument/2006/relationships/tags" Target="../tags/tag44.xml"/><Relationship Id="rId10" Type="http://schemas.openxmlformats.org/officeDocument/2006/relationships/notesSlide" Target="../notesSlides/notesSlide5.xml"/><Relationship Id="rId4" Type="http://schemas.openxmlformats.org/officeDocument/2006/relationships/tags" Target="../tags/tag43.xml"/><Relationship Id="rId9"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Footer Placeholder 1"/>
          <p:cNvSpPr>
            <a:spLocks noGrp="1"/>
          </p:cNvSpPr>
          <p:nvPr>
            <p:ph type="ftr" sz="quarter" idx="4294967295"/>
            <p:custDataLst>
              <p:tags r:id="rId1"/>
            </p:custDataLst>
          </p:nvPr>
        </p:nvSpPr>
        <p:spPr bwMode="auto">
          <a:xfrm>
            <a:off x="0" y="6477000"/>
            <a:ext cx="2813050" cy="244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dirty="0">
                <a:solidFill>
                  <a:srgbClr val="FFFFFF"/>
                </a:solidFill>
              </a:rPr>
              <a:t>www.HQOntario.ca</a:t>
            </a:r>
            <a:endParaRPr lang="en-CA" altLang="en-US" dirty="0">
              <a:solidFill>
                <a:srgbClr val="FFFFFF"/>
              </a:solidFill>
            </a:endParaRPr>
          </a:p>
        </p:txBody>
      </p:sp>
      <p:sp>
        <p:nvSpPr>
          <p:cNvPr id="33794" name="TextBox 1"/>
          <p:cNvSpPr txBox="1">
            <a:spLocks noChangeArrowheads="1"/>
          </p:cNvSpPr>
          <p:nvPr>
            <p:custDataLst>
              <p:tags r:id="rId2"/>
            </p:custDataLst>
          </p:nvPr>
        </p:nvSpPr>
        <p:spPr bwMode="auto">
          <a:xfrm>
            <a:off x="1724025" y="5721350"/>
            <a:ext cx="185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endParaRPr lang="en-US" altLang="en-US" dirty="0">
              <a:solidFill>
                <a:srgbClr val="FFFFFF"/>
              </a:solidFill>
            </a:endParaRPr>
          </a:p>
        </p:txBody>
      </p:sp>
      <p:sp>
        <p:nvSpPr>
          <p:cNvPr id="33795" name="TextBox 1"/>
          <p:cNvSpPr txBox="1">
            <a:spLocks noChangeArrowheads="1"/>
          </p:cNvSpPr>
          <p:nvPr>
            <p:custDataLst>
              <p:tags r:id="rId3"/>
            </p:custDataLst>
          </p:nvPr>
        </p:nvSpPr>
        <p:spPr bwMode="auto">
          <a:xfrm>
            <a:off x="611188" y="6188075"/>
            <a:ext cx="5848076"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a:r>
              <a:rPr lang="fr-CA" altLang="en-US" sz="1800" b="1" u="none" dirty="0">
                <a:solidFill>
                  <a:srgbClr val="FFFFFF"/>
                </a:solidFill>
              </a:rPr>
              <a:t>Maillons santé </a:t>
            </a:r>
            <a:r>
              <a:rPr lang="fr-CA" altLang="en-US" sz="1800" b="1" u="none" dirty="0" smtClean="0">
                <a:solidFill>
                  <a:srgbClr val="FFFFFF"/>
                </a:solidFill>
              </a:rPr>
              <a:t>: Extraits </a:t>
            </a:r>
            <a:r>
              <a:rPr lang="fr-CA" altLang="en-US" sz="1800" b="1" u="none" dirty="0">
                <a:solidFill>
                  <a:srgbClr val="FFFFFF"/>
                </a:solidFill>
              </a:rPr>
              <a:t>du rapport du 4</a:t>
            </a:r>
            <a:r>
              <a:rPr lang="fr-CA" altLang="en-US" sz="1800" b="1" u="none" baseline="30000" dirty="0">
                <a:solidFill>
                  <a:srgbClr val="FFFFFF"/>
                </a:solidFill>
              </a:rPr>
              <a:t>e</a:t>
            </a:r>
            <a:r>
              <a:rPr lang="fr-CA" altLang="en-US" sz="1800" b="1" u="none" dirty="0">
                <a:solidFill>
                  <a:srgbClr val="FFFFFF"/>
                </a:solidFill>
              </a:rPr>
              <a:t> trimestre </a:t>
            </a:r>
          </a:p>
          <a:p>
            <a:pPr defTabSz="457200"/>
            <a:r>
              <a:rPr lang="fr-CA" altLang="en-US" sz="1200" b="1" u="none" dirty="0">
                <a:solidFill>
                  <a:srgbClr val="FFFFFF"/>
                </a:solidFill>
              </a:rPr>
              <a:t>10 juin 2016</a:t>
            </a:r>
          </a:p>
        </p:txBody>
      </p:sp>
      <p:sp>
        <p:nvSpPr>
          <p:cNvPr id="33796" name="Rectangle 2"/>
          <p:cNvSpPr txBox="1">
            <a:spLocks noChangeArrowheads="1"/>
          </p:cNvSpPr>
          <p:nvPr>
            <p:custDataLst>
              <p:tags r:id="rId4"/>
            </p:custDataLst>
          </p:nvPr>
        </p:nvSpPr>
        <p:spPr bwMode="auto">
          <a:xfrm>
            <a:off x="1012124" y="87820"/>
            <a:ext cx="822960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a:r>
              <a:rPr lang="fr-CA" altLang="en-US" sz="2400" b="1" u="none" dirty="0">
                <a:solidFill>
                  <a:srgbClr val="FFFFFF"/>
                </a:solidFill>
              </a:rPr>
              <a:t>Maillons santé </a:t>
            </a:r>
            <a:r>
              <a:rPr lang="fr-CA" altLang="en-US" sz="2400" b="1" u="none" dirty="0" smtClean="0">
                <a:solidFill>
                  <a:srgbClr val="FFFFFF"/>
                </a:solidFill>
              </a:rPr>
              <a:t>: Extraits </a:t>
            </a:r>
            <a:r>
              <a:rPr lang="fr-CA" altLang="en-US" sz="2400" b="1" u="none" dirty="0">
                <a:solidFill>
                  <a:srgbClr val="FFFFFF"/>
                </a:solidFill>
              </a:rPr>
              <a:t>du rapport du </a:t>
            </a:r>
            <a:r>
              <a:rPr lang="fr-CA" altLang="en-US" sz="2400" b="1" u="none" dirty="0" smtClean="0">
                <a:solidFill>
                  <a:srgbClr val="FFFFFF"/>
                </a:solidFill>
              </a:rPr>
              <a:t>3</a:t>
            </a:r>
            <a:r>
              <a:rPr lang="fr-CA" altLang="en-US" sz="2400" b="1" u="none" baseline="30000" dirty="0" smtClean="0">
                <a:solidFill>
                  <a:srgbClr val="FFFFFF"/>
                </a:solidFill>
              </a:rPr>
              <a:t>e</a:t>
            </a:r>
            <a:r>
              <a:rPr lang="fr-CA" altLang="en-US" sz="2400" b="1" u="none" dirty="0" smtClean="0">
                <a:solidFill>
                  <a:srgbClr val="FFFFFF"/>
                </a:solidFill>
              </a:rPr>
              <a:t> trimestre </a:t>
            </a:r>
            <a:endParaRPr lang="fr-CA" altLang="en-US" sz="2400" b="1" u="none" dirty="0">
              <a:solidFill>
                <a:srgbClr val="FFFFFF"/>
              </a:solidFill>
            </a:endParaRPr>
          </a:p>
          <a:p>
            <a:pPr defTabSz="457200"/>
            <a:r>
              <a:rPr lang="fr-CA" altLang="en-US" sz="1600" b="1" u="none" dirty="0" smtClean="0">
                <a:solidFill>
                  <a:srgbClr val="FFFFFF"/>
                </a:solidFill>
              </a:rPr>
              <a:t>10 mars 2017</a:t>
            </a:r>
            <a:endParaRPr lang="fr-CA" altLang="en-US" sz="1600" b="1" u="none" dirty="0">
              <a:solidFill>
                <a:srgbClr val="FFFFFF"/>
              </a:solidFill>
            </a:endParaRPr>
          </a:p>
          <a:p>
            <a:pPr defTabSz="457200"/>
            <a:endParaRPr lang="en-CA" altLang="en-US" sz="1600" b="1" u="none" dirty="0">
              <a:solidFill>
                <a:srgbClr val="FFFFFF"/>
              </a:solidFill>
            </a:endParaRPr>
          </a:p>
          <a:p>
            <a:pPr defTabSz="457200"/>
            <a:endParaRPr lang="en-CA" altLang="en-US" sz="1600" b="1" u="none" dirty="0">
              <a:solidFill>
                <a:srgbClr val="FFFFFF"/>
              </a:solidFill>
            </a:endParaRPr>
          </a:p>
        </p:txBody>
      </p:sp>
      <p:sp>
        <p:nvSpPr>
          <p:cNvPr id="6" name="TextBox 1"/>
          <p:cNvSpPr txBox="1">
            <a:spLocks noChangeArrowheads="1"/>
          </p:cNvSpPr>
          <p:nvPr>
            <p:custDataLst>
              <p:tags r:id="rId5"/>
            </p:custDataLst>
          </p:nvPr>
        </p:nvSpPr>
        <p:spPr bwMode="auto">
          <a:xfrm>
            <a:off x="108268" y="6203910"/>
            <a:ext cx="43243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fr-CA" altLang="en-US" sz="1800" u="none" dirty="0">
                <a:solidFill>
                  <a:srgbClr val="8B9187"/>
                </a:solidFill>
              </a:rPr>
              <a:t>Qualité des services de santé Ontario </a:t>
            </a:r>
          </a:p>
          <a:p>
            <a:pPr defTabSz="457200" eaLnBrk="1" hangingPunct="1"/>
            <a:r>
              <a:rPr lang="fr-CA" altLang="en-US" sz="1200" u="none" dirty="0">
                <a:solidFill>
                  <a:srgbClr val="8B9187"/>
                </a:solidFill>
              </a:rPr>
              <a:t>Le conseiller provincial en qualité des soins de santé en Ontario</a:t>
            </a:r>
          </a:p>
        </p:txBody>
      </p:sp>
      <p:pic>
        <p:nvPicPr>
          <p:cNvPr id="7" name="Picture 6"/>
          <p:cNvPicPr/>
          <p:nvPr>
            <p:custDataLst>
              <p:tags r:id="rId6"/>
            </p:custDataLst>
          </p:nvPr>
        </p:nvPicPr>
        <p:blipFill>
          <a:blip r:embed="rId12" cstate="print">
            <a:extLst>
              <a:ext uri="{28A0092B-C50C-407E-A947-70E740481C1C}">
                <a14:useLocalDpi xmlns:a14="http://schemas.microsoft.com/office/drawing/2010/main" val="0"/>
              </a:ext>
            </a:extLst>
          </a:blip>
          <a:stretch>
            <a:fillRect/>
          </a:stretch>
        </p:blipFill>
        <p:spPr>
          <a:xfrm>
            <a:off x="7521620" y="6060440"/>
            <a:ext cx="1528718" cy="735926"/>
          </a:xfrm>
          <a:prstGeom prst="rect">
            <a:avLst/>
          </a:prstGeom>
        </p:spPr>
      </p:pic>
      <p:pic>
        <p:nvPicPr>
          <p:cNvPr id="8" name="Picture 7"/>
          <p:cNvPicPr/>
          <p:nvPr>
            <p:custDataLst>
              <p:tags r:id="rId7"/>
            </p:custDataLst>
          </p:nvPr>
        </p:nvPicPr>
        <p:blipFill>
          <a:blip r:embed="rId13" cstate="print">
            <a:extLst>
              <a:ext uri="{28A0092B-C50C-407E-A947-70E740481C1C}">
                <a14:useLocalDpi xmlns:a14="http://schemas.microsoft.com/office/drawing/2010/main" val="0"/>
              </a:ext>
            </a:extLst>
          </a:blip>
          <a:stretch>
            <a:fillRect/>
          </a:stretch>
        </p:blipFill>
        <p:spPr>
          <a:xfrm>
            <a:off x="4616257" y="6159441"/>
            <a:ext cx="2721724" cy="598507"/>
          </a:xfrm>
          <a:prstGeom prst="rect">
            <a:avLst/>
          </a:prstGeom>
        </p:spPr>
      </p:pic>
      <p:pic>
        <p:nvPicPr>
          <p:cNvPr id="9" name="Picture 8"/>
          <p:cNvPicPr/>
          <p:nvPr>
            <p:custDataLst>
              <p:tags r:id="rId8"/>
            </p:custDataLst>
          </p:nvPr>
        </p:nvPicPr>
        <p:blipFill>
          <a:blip r:embed="rId13" cstate="print">
            <a:extLst>
              <a:ext uri="{28A0092B-C50C-407E-A947-70E740481C1C}">
                <a14:useLocalDpi xmlns:a14="http://schemas.microsoft.com/office/drawing/2010/main" val="0"/>
              </a:ext>
            </a:extLst>
          </a:blip>
          <a:stretch>
            <a:fillRect/>
          </a:stretch>
        </p:blipFill>
        <p:spPr>
          <a:xfrm>
            <a:off x="4708077" y="6165820"/>
            <a:ext cx="2721724" cy="598507"/>
          </a:xfrm>
          <a:prstGeom prst="rect">
            <a:avLst/>
          </a:prstGeom>
        </p:spPr>
      </p:pic>
      <p:pic>
        <p:nvPicPr>
          <p:cNvPr id="10" name="Picture 9"/>
          <p:cNvPicPr/>
          <p:nvPr>
            <p:custDataLst>
              <p:tags r:id="rId9"/>
            </p:custDataLst>
          </p:nvPr>
        </p:nvPicPr>
        <p:blipFill>
          <a:blip r:embed="rId13" cstate="print">
            <a:extLst>
              <a:ext uri="{28A0092B-C50C-407E-A947-70E740481C1C}">
                <a14:useLocalDpi xmlns:a14="http://schemas.microsoft.com/office/drawing/2010/main" val="0"/>
              </a:ext>
            </a:extLst>
          </a:blip>
          <a:stretch>
            <a:fillRect/>
          </a:stretch>
        </p:blipFill>
        <p:spPr>
          <a:xfrm>
            <a:off x="4799897" y="6172199"/>
            <a:ext cx="2721724" cy="598507"/>
          </a:xfrm>
          <a:prstGeom prst="rect">
            <a:avLst/>
          </a:prstGeom>
        </p:spPr>
      </p:pic>
    </p:spTree>
    <p:extLst>
      <p:ext uri="{BB962C8B-B14F-4D97-AF65-F5344CB8AC3E}">
        <p14:creationId xmlns:p14="http://schemas.microsoft.com/office/powerpoint/2010/main" val="25389377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Content Placeholder 1"/>
          <p:cNvSpPr>
            <a:spLocks noGrp="1"/>
          </p:cNvSpPr>
          <p:nvPr>
            <p:ph idx="1"/>
            <p:custDataLst>
              <p:tags r:id="rId1"/>
            </p:custDataLst>
          </p:nvPr>
        </p:nvSpPr>
        <p:spPr>
          <a:xfrm>
            <a:off x="5148263" y="2852738"/>
            <a:ext cx="2952750" cy="576262"/>
          </a:xfrm>
        </p:spPr>
        <p:txBody>
          <a:bodyPr>
            <a:normAutofit fontScale="70000" lnSpcReduction="20000"/>
          </a:bodyPr>
          <a:lstStyle/>
          <a:p>
            <a:pPr marL="0" indent="0" eaLnBrk="1" hangingPunct="1"/>
            <a:r>
              <a:rPr lang="fr-CA" altLang="en-US" dirty="0" smtClean="0">
                <a:latin typeface="Helvetica Neue Medium" charset="0"/>
              </a:rPr>
              <a:t>hlhelp@hqontario.ca</a:t>
            </a:r>
            <a:endParaRPr lang="fr-CA" altLang="en-US" dirty="0">
              <a:latin typeface="Helvetica Neue Medium" charset="0"/>
            </a:endParaRPr>
          </a:p>
          <a:p>
            <a:pPr marL="0" indent="0" eaLnBrk="1" hangingPunct="1"/>
            <a:r>
              <a:rPr lang="fr-CA" altLang="en-US" dirty="0" smtClean="0">
                <a:latin typeface="Helvetica Neue Medium" charset="0"/>
              </a:rPr>
              <a:t>www.HQOntario.ca/accueil</a:t>
            </a:r>
            <a:endParaRPr lang="fr-CA" altLang="en-US" dirty="0">
              <a:latin typeface="Helvetica Neue Medium" charset="0"/>
            </a:endParaRPr>
          </a:p>
          <a:p>
            <a:pPr marL="0" indent="0" eaLnBrk="1" hangingPunct="1"/>
            <a:endParaRPr lang="fr-CA" altLang="en-US" dirty="0">
              <a:latin typeface="Helvetica Neue Medium" charset="0"/>
            </a:endParaRPr>
          </a:p>
        </p:txBody>
      </p:sp>
      <p:sp>
        <p:nvSpPr>
          <p:cNvPr id="35842" name="Content Placeholder 1"/>
          <p:cNvSpPr txBox="1">
            <a:spLocks/>
          </p:cNvSpPr>
          <p:nvPr>
            <p:custDataLst>
              <p:tags r:id="rId2"/>
            </p:custDataLst>
          </p:nvPr>
        </p:nvSpPr>
        <p:spPr bwMode="auto">
          <a:xfrm>
            <a:off x="4859338" y="3581400"/>
            <a:ext cx="29527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r" defTabSz="457200" eaLnBrk="1" hangingPunct="1">
              <a:spcBef>
                <a:spcPct val="20000"/>
              </a:spcBef>
              <a:buFont typeface="Arial" panose="020B0604020202020204" pitchFamily="34" charset="0"/>
              <a:buNone/>
            </a:pPr>
            <a:r>
              <a:rPr lang="fr-CA" altLang="en-US" sz="1900" u="none" dirty="0" smtClean="0">
                <a:solidFill>
                  <a:srgbClr val="00788A"/>
                </a:solidFill>
                <a:latin typeface="Helvetica Neue Medium" charset="0"/>
              </a:rPr>
              <a:t>@QSSOntario</a:t>
            </a:r>
            <a:endParaRPr lang="fr-CA" altLang="en-US" sz="1900" u="none" dirty="0">
              <a:solidFill>
                <a:srgbClr val="00788A"/>
              </a:solidFill>
              <a:latin typeface="Helvetica Neue Medium" charset="0"/>
            </a:endParaRPr>
          </a:p>
          <a:p>
            <a:pPr algn="r" defTabSz="457200" eaLnBrk="1" hangingPunct="1">
              <a:spcBef>
                <a:spcPct val="20000"/>
              </a:spcBef>
              <a:buFont typeface="Arial" panose="020B0604020202020204" pitchFamily="34" charset="0"/>
              <a:buNone/>
            </a:pPr>
            <a:endParaRPr lang="fr-CA" altLang="en-US" sz="2400" dirty="0">
              <a:solidFill>
                <a:srgbClr val="00788A"/>
              </a:solidFill>
              <a:latin typeface="Helvetica Neue Medium" charset="0"/>
            </a:endParaRPr>
          </a:p>
        </p:txBody>
      </p:sp>
      <p:pic>
        <p:nvPicPr>
          <p:cNvPr id="35843" name="Picture 4" descr="Twitter_logo_blue.eps"/>
          <p:cNvPicPr>
            <a:picLocks noChangeAspect="1"/>
          </p:cNvPicPr>
          <p:nvPr>
            <p:custDataLst>
              <p:tags r:id="rId3"/>
            </p:custDataLst>
          </p:nvPr>
        </p:nvPicPr>
        <p:blipFill>
          <a:blip r:embed="rId7" cstate="print">
            <a:extLst>
              <a:ext uri="{28A0092B-C50C-407E-A947-70E740481C1C}">
                <a14:useLocalDpi xmlns:a14="http://schemas.microsoft.com/office/drawing/2010/main" val="0"/>
              </a:ext>
            </a:extLst>
          </a:blip>
          <a:srcRect/>
          <a:stretch>
            <a:fillRect/>
          </a:stretch>
        </p:blipFill>
        <p:spPr bwMode="auto">
          <a:xfrm>
            <a:off x="7810500" y="3683000"/>
            <a:ext cx="217488"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p:nvPr>
            <p:custDataLst>
              <p:tags r:id="rId4"/>
            </p:custDataLst>
          </p:nvPr>
        </p:nvPicPr>
        <p:blipFill>
          <a:blip r:embed="rId8" cstate="print">
            <a:extLst>
              <a:ext uri="{28A0092B-C50C-407E-A947-70E740481C1C}">
                <a14:useLocalDpi xmlns:a14="http://schemas.microsoft.com/office/drawing/2010/main" val="0"/>
              </a:ext>
            </a:extLst>
          </a:blip>
          <a:stretch>
            <a:fillRect/>
          </a:stretch>
        </p:blipFill>
        <p:spPr>
          <a:xfrm>
            <a:off x="1488757" y="2230914"/>
            <a:ext cx="2656523" cy="1452086"/>
          </a:xfrm>
          <a:prstGeom prst="rect">
            <a:avLst/>
          </a:prstGeom>
        </p:spPr>
      </p:pic>
    </p:spTree>
    <p:extLst>
      <p:ext uri="{BB962C8B-B14F-4D97-AF65-F5344CB8AC3E}">
        <p14:creationId xmlns:p14="http://schemas.microsoft.com/office/powerpoint/2010/main" val="142195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custDataLst>
              <p:tags r:id="rId1"/>
            </p:custDataLst>
          </p:nvPr>
        </p:nvSpPr>
        <p:spPr>
          <a:xfrm>
            <a:off x="416183" y="1833051"/>
            <a:ext cx="8229600" cy="2467100"/>
          </a:xfrm>
        </p:spPr>
        <p:txBody>
          <a:bodyPr/>
          <a:lstStyle/>
          <a:p>
            <a:r>
              <a:rPr lang="fr-FR" i="1" dirty="0"/>
              <a:t>Maillons santé : </a:t>
            </a:r>
            <a:r>
              <a:rPr lang="fr-FR" dirty="0"/>
              <a:t/>
            </a:r>
            <a:br>
              <a:rPr lang="fr-FR" dirty="0"/>
            </a:br>
            <a:r>
              <a:rPr lang="fr-FR" b="0" i="1" dirty="0"/>
              <a:t>Amélioration des soins intégrés pour les patients ayant de multiples troubles de santé et des besoins complexes</a:t>
            </a:r>
            <a:endParaRPr lang="en-US" b="0" i="1" dirty="0"/>
          </a:p>
        </p:txBody>
      </p:sp>
      <p:sp>
        <p:nvSpPr>
          <p:cNvPr id="4" name="Footer Placeholder 3"/>
          <p:cNvSpPr>
            <a:spLocks noGrp="1"/>
          </p:cNvSpPr>
          <p:nvPr>
            <p:ph type="ftr" sz="quarter" idx="10"/>
            <p:custDataLst>
              <p:tags r:id="rId2"/>
            </p:custDataLst>
          </p:nvPr>
        </p:nvSpPr>
        <p:spPr/>
        <p:txBody>
          <a:bodyPr/>
          <a:lstStyle/>
          <a:p>
            <a:pPr>
              <a:defRPr/>
            </a:pPr>
            <a:r>
              <a:rPr lang="en-US" dirty="0">
                <a:solidFill>
                  <a:srgbClr val="FFFFFF"/>
                </a:solidFill>
              </a:rPr>
              <a:t>www.HQOntario.ca</a:t>
            </a:r>
            <a:endParaRPr lang="en-CA" dirty="0">
              <a:solidFill>
                <a:srgbClr val="FFFFFF"/>
              </a:solidFill>
            </a:endParaRPr>
          </a:p>
        </p:txBody>
      </p:sp>
      <p:pic>
        <p:nvPicPr>
          <p:cNvPr id="6" name="Picture 5"/>
          <p:cNvPicPr>
            <a:picLocks noChangeAspect="1"/>
          </p:cNvPicPr>
          <p:nvPr>
            <p:custDataLst>
              <p:tags r:id="rId3"/>
            </p:custDataLst>
          </p:nvPr>
        </p:nvPicPr>
        <p:blipFill>
          <a:blip r:embed="rId5" cstate="print"/>
          <a:stretch>
            <a:fillRect/>
          </a:stretch>
        </p:blipFill>
        <p:spPr>
          <a:xfrm>
            <a:off x="7815007" y="6273210"/>
            <a:ext cx="1226119" cy="606468"/>
          </a:xfrm>
          <a:prstGeom prst="rect">
            <a:avLst/>
          </a:prstGeom>
        </p:spPr>
      </p:pic>
    </p:spTree>
    <p:extLst>
      <p:ext uri="{BB962C8B-B14F-4D97-AF65-F5344CB8AC3E}">
        <p14:creationId xmlns:p14="http://schemas.microsoft.com/office/powerpoint/2010/main" val="28846441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539750" y="0"/>
            <a:ext cx="8229600" cy="812757"/>
          </a:xfrm>
        </p:spPr>
        <p:txBody>
          <a:bodyPr/>
          <a:lstStyle/>
          <a:p>
            <a:r>
              <a:rPr lang="fr-CA" sz="2400" dirty="0" smtClean="0"/>
              <a:t>Soutenir le modèle avancé de maillon santé</a:t>
            </a:r>
          </a:p>
        </p:txBody>
      </p:sp>
      <p:sp>
        <p:nvSpPr>
          <p:cNvPr id="5" name="Footer Placeholder 4"/>
          <p:cNvSpPr>
            <a:spLocks noGrp="1"/>
          </p:cNvSpPr>
          <p:nvPr>
            <p:ph type="ftr" sz="quarter" idx="10"/>
            <p:custDataLst>
              <p:tags r:id="rId2"/>
            </p:custDataLst>
          </p:nvPr>
        </p:nvSpPr>
        <p:spPr/>
        <p:txBody>
          <a:bodyPr/>
          <a:lstStyle/>
          <a:p>
            <a:pPr>
              <a:defRPr/>
            </a:pPr>
            <a:r>
              <a:rPr lang="fr-CA" sz="800" dirty="0">
                <a:solidFill>
                  <a:srgbClr val="FFFFFF"/>
                </a:solidFill>
              </a:rPr>
              <a:t>www.HQOntario.ca/accueil</a:t>
            </a:r>
          </a:p>
        </p:txBody>
      </p:sp>
      <p:graphicFrame>
        <p:nvGraphicFramePr>
          <p:cNvPr id="3" name="Table 2"/>
          <p:cNvGraphicFramePr>
            <a:graphicFrameLocks noGrp="1"/>
          </p:cNvGraphicFramePr>
          <p:nvPr>
            <p:custDataLst>
              <p:tags r:id="rId3"/>
            </p:custDataLst>
            <p:extLst>
              <p:ext uri="{D42A27DB-BD31-4B8C-83A1-F6EECF244321}">
                <p14:modId xmlns:p14="http://schemas.microsoft.com/office/powerpoint/2010/main" val="4172409176"/>
              </p:ext>
            </p:extLst>
          </p:nvPr>
        </p:nvGraphicFramePr>
        <p:xfrm>
          <a:off x="169280" y="673767"/>
          <a:ext cx="8815388" cy="5569931"/>
        </p:xfrm>
        <a:graphic>
          <a:graphicData uri="http://schemas.openxmlformats.org/drawingml/2006/table">
            <a:tbl>
              <a:tblPr firstRow="1" bandRow="1">
                <a:tableStyleId>{5C22544A-7EE6-4342-B048-85BDC9FD1C3A}</a:tableStyleId>
              </a:tblPr>
              <a:tblGrid>
                <a:gridCol w="3672408">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0"/>
                    </a:ext>
                  </a:extLst>
                </a:gridCol>
                <a:gridCol w="5142980">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1"/>
                    </a:ext>
                  </a:extLst>
                </a:gridCol>
              </a:tblGrid>
              <a:tr h="582773">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fr-CA" sz="1800" b="1" kern="0" noProof="0" dirty="0" smtClean="0">
                          <a:solidFill>
                            <a:schemeClr val="bg1"/>
                          </a:solidFill>
                        </a:rPr>
                        <a:t>Maillons santé</a:t>
                      </a:r>
                    </a:p>
                    <a:p>
                      <a:pPr marL="0" marR="0" indent="0" algn="ctr" defTabSz="914400" rtl="0" eaLnBrk="1" fontAlgn="auto" latinLnBrk="0" hangingPunct="1">
                        <a:lnSpc>
                          <a:spcPct val="120000"/>
                        </a:lnSpc>
                        <a:spcBef>
                          <a:spcPts val="0"/>
                        </a:spcBef>
                        <a:spcAft>
                          <a:spcPts val="0"/>
                        </a:spcAft>
                        <a:buClrTx/>
                        <a:buSzTx/>
                        <a:buFontTx/>
                        <a:buNone/>
                        <a:tabLst/>
                        <a:defRPr/>
                      </a:pPr>
                      <a:r>
                        <a:rPr lang="fr-CA" sz="1600" b="0" i="1" kern="0" noProof="0" dirty="0" smtClean="0">
                          <a:solidFill>
                            <a:schemeClr val="bg1"/>
                          </a:solidFill>
                        </a:rPr>
                        <a:t>Améliorent l’intégration des soins pour les patients ayant de multiples troubles de santé et des besoins complexes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99908"/>
                    </a:solidFill>
                  </a:tcPr>
                </a:tc>
                <a:tc hMerge="1">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CA" sz="20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r>
              <a:tr h="409276">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1800" b="1" dirty="0">
                          <a:solidFill>
                            <a:schemeClr val="bg1"/>
                          </a:solidFill>
                        </a:rPr>
                        <a:t>MSSLD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1800" b="1" dirty="0">
                          <a:solidFill>
                            <a:schemeClr val="bg1"/>
                          </a:solidFill>
                        </a:rPr>
                        <a:t>RLISS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0"/>
                  </a:ext>
                </a:extLst>
              </a:tr>
              <a:tr h="2314667">
                <a:tc>
                  <a:txBody>
                    <a:bodyPr/>
                    <a:lstStyle/>
                    <a:p>
                      <a:pPr marL="285750" indent="-285750">
                        <a:lnSpc>
                          <a:spcPct val="120000"/>
                        </a:lnSpc>
                        <a:buFont typeface="Arial" panose="020B0604020202020204" pitchFamily="34" charset="0"/>
                        <a:buChar char="•"/>
                      </a:pPr>
                      <a:r>
                        <a:rPr lang="en-CA" sz="1200" dirty="0"/>
                        <a:t>Définit l'</a:t>
                      </a:r>
                      <a:r>
                        <a:rPr lang="en-CA" sz="1200" b="1" dirty="0"/>
                        <a:t>orientation stratégique</a:t>
                      </a:r>
                      <a:r>
                        <a:rPr lang="en-CA" sz="1200" dirty="0"/>
                        <a:t> des maillons santé </a:t>
                      </a:r>
                    </a:p>
                    <a:p>
                      <a:pPr marL="285750" indent="-285750">
                        <a:lnSpc>
                          <a:spcPct val="120000"/>
                        </a:lnSpc>
                        <a:buFont typeface="Arial" panose="020B0604020202020204" pitchFamily="34" charset="0"/>
                        <a:buChar char="•"/>
                      </a:pPr>
                      <a:r>
                        <a:rPr lang="en-CA" sz="1200" dirty="0"/>
                        <a:t>Offre du financement global aux RLISS </a:t>
                      </a:r>
                    </a:p>
                    <a:p>
                      <a:pPr marL="285750" indent="-285750">
                        <a:lnSpc>
                          <a:spcPct val="120000"/>
                        </a:lnSpc>
                        <a:buFont typeface="Arial" panose="020B0604020202020204" pitchFamily="34" charset="0"/>
                        <a:buChar char="•"/>
                      </a:pPr>
                      <a:r>
                        <a:rPr lang="en-CA" sz="1200" dirty="0"/>
                        <a:t>Supervise le </a:t>
                      </a:r>
                      <a:r>
                        <a:rPr lang="en-CA" sz="1200" b="1" dirty="0"/>
                        <a:t>rendement </a:t>
                      </a:r>
                      <a:r>
                        <a:rPr lang="en-CA" sz="1200" dirty="0"/>
                        <a:t>général de l'initiative des maillons santé afin d’orienter la stratégie </a:t>
                      </a:r>
                    </a:p>
                    <a:p>
                      <a:pPr marL="285750" indent="-285750">
                        <a:lnSpc>
                          <a:spcPct val="120000"/>
                        </a:lnSpc>
                        <a:buFont typeface="Arial" panose="020B0604020202020204" pitchFamily="34" charset="0"/>
                        <a:buChar char="•"/>
                      </a:pPr>
                      <a:r>
                        <a:rPr lang="en-CA" sz="1200" dirty="0"/>
                        <a:t>Facilite la </a:t>
                      </a:r>
                      <a:r>
                        <a:rPr lang="en-CA" sz="1200" b="1" dirty="0"/>
                        <a:t>réussite opérationnelle</a:t>
                      </a:r>
                      <a:r>
                        <a:rPr lang="en-CA" sz="1200" dirty="0"/>
                        <a:t> grâce à la mise en œuvre d’outils et de mécanismes de soutien au niveau provincial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nSpc>
                          <a:spcPct val="120000"/>
                        </a:lnSpc>
                        <a:buFont typeface="Arial" panose="020B0604020202020204" pitchFamily="34" charset="0"/>
                        <a:buChar char="•"/>
                      </a:pPr>
                      <a:r>
                        <a:rPr lang="en-CA" sz="1200" dirty="0"/>
                        <a:t>Établit des </a:t>
                      </a:r>
                      <a:r>
                        <a:rPr lang="en-CA" sz="1200" b="1" dirty="0"/>
                        <a:t>priorités régionales </a:t>
                      </a:r>
                      <a:r>
                        <a:rPr lang="en-CA" sz="1200" dirty="0"/>
                        <a:t>pour les maillons santé et en assure l'harmonisation avec les priorités provinciales </a:t>
                      </a:r>
                    </a:p>
                    <a:p>
                      <a:pPr marL="285750" indent="-285750">
                        <a:lnSpc>
                          <a:spcPct val="120000"/>
                        </a:lnSpc>
                        <a:buFont typeface="Arial" panose="020B0604020202020204" pitchFamily="34" charset="0"/>
                        <a:buChar char="•"/>
                      </a:pPr>
                      <a:r>
                        <a:rPr lang="en-CA" sz="1200" b="1" dirty="0"/>
                        <a:t>Finance</a:t>
                      </a:r>
                      <a:r>
                        <a:rPr lang="en-CA" sz="1200" dirty="0"/>
                        <a:t> les maillons de santé selon les </a:t>
                      </a:r>
                      <a:r>
                        <a:rPr lang="en-CA" sz="1200" dirty="0" err="1" smtClean="0"/>
                        <a:t>priorités</a:t>
                      </a:r>
                      <a:r>
                        <a:rPr lang="en-CA" sz="1200" dirty="0" smtClean="0"/>
                        <a:t> </a:t>
                      </a:r>
                      <a:endParaRPr lang="en-CA" sz="1200" dirty="0"/>
                    </a:p>
                    <a:p>
                      <a:pPr marL="285750" indent="-285750">
                        <a:lnSpc>
                          <a:spcPct val="120000"/>
                        </a:lnSpc>
                        <a:buFont typeface="Arial" panose="020B0604020202020204" pitchFamily="34" charset="0"/>
                        <a:buChar char="•"/>
                      </a:pPr>
                      <a:r>
                        <a:rPr lang="en-CA" sz="1200" dirty="0"/>
                        <a:t>Assure la </a:t>
                      </a:r>
                      <a:r>
                        <a:rPr lang="en-CA" sz="1200" b="1" dirty="0"/>
                        <a:t>responsabilité globale</a:t>
                      </a:r>
                      <a:r>
                        <a:rPr lang="en-CA" sz="1200" dirty="0"/>
                        <a:t> du rendement des maillons santé, RLISS par RLISS </a:t>
                      </a:r>
                    </a:p>
                    <a:p>
                      <a:pPr marL="285750" indent="-285750">
                        <a:lnSpc>
                          <a:spcPct val="120000"/>
                        </a:lnSpc>
                        <a:buFont typeface="Arial" panose="020B0604020202020204" pitchFamily="34" charset="0"/>
                        <a:buChar char="•"/>
                      </a:pPr>
                      <a:r>
                        <a:rPr lang="en-CA" sz="1200" dirty="0"/>
                        <a:t>Oriente l'exploitation grâce à la mise en œuvre de plans et de mesures de soutien pour l'adoption d'outils provinciaux </a:t>
                      </a:r>
                    </a:p>
                    <a:p>
                      <a:pPr marL="285750" indent="-285750">
                        <a:lnSpc>
                          <a:spcPct val="120000"/>
                        </a:lnSpc>
                        <a:buFont typeface="Arial" panose="020B0604020202020204" pitchFamily="34" charset="0"/>
                        <a:buChar char="•"/>
                      </a:pPr>
                      <a:r>
                        <a:rPr lang="en-CA" sz="1200" dirty="0" err="1"/>
                        <a:t>Identifie</a:t>
                      </a:r>
                      <a:r>
                        <a:rPr lang="en-CA" sz="1200" dirty="0"/>
                        <a:t> </a:t>
                      </a:r>
                      <a:r>
                        <a:rPr lang="en-CA" sz="1200" dirty="0" smtClean="0"/>
                        <a:t>et </a:t>
                      </a:r>
                      <a:r>
                        <a:rPr lang="en-CA" sz="1200" b="1" dirty="0" smtClean="0"/>
                        <a:t>met </a:t>
                      </a:r>
                      <a:r>
                        <a:rPr lang="en-CA" sz="1200" b="1" dirty="0"/>
                        <a:t>en place</a:t>
                      </a:r>
                      <a:r>
                        <a:rPr lang="en-CA" sz="1200" dirty="0"/>
                        <a:t> les mesures de soutien et les outils régionaux au besoin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1"/>
                  </a:ext>
                </a:extLst>
              </a:tr>
              <a:tr h="409276">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1800" b="1" kern="0" dirty="0">
                          <a:solidFill>
                            <a:schemeClr val="bg1"/>
                          </a:solidFill>
                        </a:rPr>
                        <a:t>Qualité des services de santé </a:t>
                      </a:r>
                      <a:r>
                        <a:rPr lang="en-CA" sz="1800" b="1" kern="0" dirty="0" smtClean="0">
                          <a:solidFill>
                            <a:schemeClr val="bg1"/>
                          </a:solidFill>
                        </a:rPr>
                        <a:t>Ontario</a:t>
                      </a:r>
                      <a:endParaRPr lang="en-CA" sz="1800" b="1" kern="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hMerge="1">
                  <a:txBody>
                    <a:bodyPr/>
                    <a:lstStyle/>
                    <a:p>
                      <a:endParaRPr lang="en-CA" dirty="0"/>
                    </a:p>
                  </a:txBody>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2"/>
                  </a:ext>
                </a:extLst>
              </a:tr>
              <a:tr h="1302430">
                <a:tc gridSpan="2">
                  <a:txBody>
                    <a:bodyPr/>
                    <a:lstStyle/>
                    <a:p>
                      <a:pPr marL="285750" indent="-285750">
                        <a:lnSpc>
                          <a:spcPct val="120000"/>
                        </a:lnSpc>
                        <a:buFont typeface="Arial" panose="020B0604020202020204" pitchFamily="34" charset="0"/>
                        <a:buChar char="•"/>
                      </a:pPr>
                      <a:r>
                        <a:rPr lang="en-US" sz="1200" dirty="0"/>
                        <a:t>Soutient la production de rapports et les analyses tirés de la collecte de données en temps opportun</a:t>
                      </a:r>
                    </a:p>
                    <a:p>
                      <a:pPr marL="285750" indent="-285750">
                        <a:lnSpc>
                          <a:spcPct val="120000"/>
                        </a:lnSpc>
                        <a:buFont typeface="Arial" panose="020B0604020202020204" pitchFamily="34" charset="0"/>
                        <a:buChar char="•"/>
                      </a:pPr>
                      <a:r>
                        <a:rPr lang="en-US" sz="1200" dirty="0"/>
                        <a:t>Est responsable de l’identification systématique des innovations émergentes et des pratiques exemplaires </a:t>
                      </a:r>
                    </a:p>
                    <a:p>
                      <a:pPr marL="285750" indent="-285750">
                        <a:lnSpc>
                          <a:spcPct val="120000"/>
                        </a:lnSpc>
                        <a:buFont typeface="Arial" panose="020B0604020202020204" pitchFamily="34" charset="0"/>
                        <a:buChar char="•"/>
                      </a:pPr>
                      <a:r>
                        <a:rPr lang="en-CA" sz="1200" dirty="0"/>
                        <a:t>Augmente le rythme des progrès par la normalisation des pratiques exemplaires dans l’ensemble des maillons santé</a:t>
                      </a:r>
                    </a:p>
                    <a:p>
                      <a:pPr marL="285750" indent="-285750">
                        <a:lnSpc>
                          <a:spcPct val="120000"/>
                        </a:lnSpc>
                        <a:buFont typeface="Arial" panose="020B0604020202020204" pitchFamily="34" charset="0"/>
                        <a:buChar char="•"/>
                      </a:pPr>
                      <a:r>
                        <a:rPr lang="en-CA" sz="1200" dirty="0"/>
                        <a:t>Soutient le partage de leçons apprises à l'échelle régionale ou provinciale entre les maillons santé </a:t>
                      </a:r>
                    </a:p>
                    <a:p>
                      <a:pPr marL="285750" indent="-285750">
                        <a:lnSpc>
                          <a:spcPct val="120000"/>
                        </a:lnSpc>
                        <a:buFont typeface="Arial" panose="020B0604020202020204" pitchFamily="34" charset="0"/>
                        <a:buChar char="•"/>
                      </a:pPr>
                      <a:r>
                        <a:rPr lang="en-CA" sz="1200" dirty="0"/>
                        <a:t>Relie les responsables des maillons santé des RLISS à d'autres initiatives provinciales d'amélioration de la qualité pertinentes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CA" dirty="0"/>
                    </a:p>
                  </a:txBody>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3"/>
                  </a:ext>
                </a:extLst>
              </a:tr>
            </a:tbl>
          </a:graphicData>
        </a:graphic>
      </p:graphicFrame>
      <p:pic>
        <p:nvPicPr>
          <p:cNvPr id="4" name="Picture 3"/>
          <p:cNvPicPr>
            <a:picLocks noChangeAspect="1"/>
          </p:cNvPicPr>
          <p:nvPr>
            <p:custDataLst>
              <p:tags r:id="rId4"/>
            </p:custDataLst>
          </p:nvPr>
        </p:nvPicPr>
        <p:blipFill>
          <a:blip r:embed="rId7" cstate="print"/>
          <a:stretch>
            <a:fillRect/>
          </a:stretch>
        </p:blipFill>
        <p:spPr>
          <a:xfrm>
            <a:off x="7808340" y="6297119"/>
            <a:ext cx="1176328" cy="560881"/>
          </a:xfrm>
          <a:prstGeom prst="rect">
            <a:avLst/>
          </a:prstGeom>
        </p:spPr>
      </p:pic>
    </p:spTree>
    <p:extLst>
      <p:ext uri="{BB962C8B-B14F-4D97-AF65-F5344CB8AC3E}">
        <p14:creationId xmlns:p14="http://schemas.microsoft.com/office/powerpoint/2010/main" val="28025863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274638"/>
            <a:ext cx="8294914" cy="706437"/>
          </a:xfrm>
        </p:spPr>
        <p:txBody>
          <a:bodyPr/>
          <a:lstStyle/>
          <a:p>
            <a:r>
              <a:rPr lang="fr-CA" dirty="0"/>
              <a:t>Coup d’œil sur les maillons santé – Mise à jour du </a:t>
            </a:r>
            <a:r>
              <a:rPr lang="fr-CA" altLang="en-US" dirty="0" smtClean="0"/>
              <a:t>3</a:t>
            </a:r>
            <a:r>
              <a:rPr lang="fr-CA" altLang="en-US" baseline="30000" dirty="0" smtClean="0"/>
              <a:t>e</a:t>
            </a:r>
            <a:r>
              <a:rPr lang="fr-CA" altLang="en-US" dirty="0" smtClean="0">
                <a:solidFill>
                  <a:srgbClr val="FFFFFF"/>
                </a:solidFill>
              </a:rPr>
              <a:t> </a:t>
            </a:r>
            <a:r>
              <a:rPr lang="fr-CA" dirty="0" smtClean="0"/>
              <a:t>trimestre</a:t>
            </a:r>
            <a:endParaRPr lang="en-CA" dirty="0"/>
          </a:p>
        </p:txBody>
      </p:sp>
      <p:sp>
        <p:nvSpPr>
          <p:cNvPr id="4" name="Footer Placeholder 3"/>
          <p:cNvSpPr>
            <a:spLocks noGrp="1"/>
          </p:cNvSpPr>
          <p:nvPr>
            <p:ph type="ftr" sz="quarter" idx="10"/>
            <p:custDataLst>
              <p:tags r:id="rId2"/>
            </p:custDataLst>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9" name="Rectangle 8"/>
          <p:cNvSpPr/>
          <p:nvPr>
            <p:custDataLst>
              <p:tags r:id="rId3"/>
            </p:custDataLst>
          </p:nvPr>
        </p:nvSpPr>
        <p:spPr>
          <a:xfrm>
            <a:off x="370571" y="5458841"/>
            <a:ext cx="8128535" cy="729430"/>
          </a:xfrm>
          <a:prstGeom prst="rect">
            <a:avLst/>
          </a:prstGeom>
        </p:spPr>
        <p:txBody>
          <a:bodyPr wrap="square">
            <a:spAutoFit/>
          </a:bodyPr>
          <a:lstStyle/>
          <a:p>
            <a:pPr>
              <a:lnSpc>
                <a:spcPct val="115000"/>
              </a:lnSpc>
              <a:spcAft>
                <a:spcPts val="0"/>
              </a:spcAft>
            </a:pPr>
            <a:r>
              <a:rPr lang="fr-CA" sz="1200" b="1" i="1" dirty="0" smtClean="0">
                <a:latin typeface="Calibri" panose="020F0502020204030204" pitchFamily="34" charset="0"/>
                <a:ea typeface="MS Gothic" panose="020B0609070205080204" pitchFamily="49" charset="-128"/>
                <a:cs typeface="Times New Roman" panose="02020603050405020304" pitchFamily="18" charset="0"/>
              </a:rPr>
              <a:t>* Remarque : </a:t>
            </a:r>
            <a:r>
              <a:rPr lang="fr-CA" sz="1200" i="1" dirty="0" smtClean="0">
                <a:latin typeface="Calibri" panose="020F0502020204030204" pitchFamily="34" charset="0"/>
              </a:rPr>
              <a:t>Le </a:t>
            </a:r>
            <a:r>
              <a:rPr lang="fr-CA" sz="1200" i="1" dirty="0" err="1" smtClean="0">
                <a:latin typeface="Calibri" panose="020F0502020204030204" pitchFamily="34" charset="0"/>
              </a:rPr>
              <a:t>RLISS</a:t>
            </a:r>
            <a:r>
              <a:rPr lang="fr-CA" sz="1200" i="1" dirty="0" smtClean="0">
                <a:latin typeface="Calibri" panose="020F0502020204030204" pitchFamily="34" charset="0"/>
              </a:rPr>
              <a:t> Toronto-Centre a fusionné ses neuf maillons santé pour en conserver 5 et s’aligner sur les sous-régions. Trois nouveaux maillons santé présentent des rapports trimestriels, deux pour le </a:t>
            </a:r>
            <a:r>
              <a:rPr lang="fr-CA" sz="1200" i="1" dirty="0" err="1" smtClean="0">
                <a:latin typeface="Calibri" panose="020F0502020204030204" pitchFamily="34" charset="0"/>
              </a:rPr>
              <a:t>RLISS</a:t>
            </a:r>
            <a:r>
              <a:rPr lang="fr-CA" sz="1200" i="1" dirty="0" smtClean="0">
                <a:latin typeface="Calibri" panose="020F0502020204030204" pitchFamily="34" charset="0"/>
              </a:rPr>
              <a:t> Centre et un pour le </a:t>
            </a:r>
            <a:r>
              <a:rPr lang="fr-CA" sz="1200" i="1" dirty="0" err="1" smtClean="0">
                <a:latin typeface="Calibri" panose="020F0502020204030204" pitchFamily="34" charset="0"/>
              </a:rPr>
              <a:t>RLISS</a:t>
            </a:r>
            <a:r>
              <a:rPr lang="fr-CA" sz="1200" i="1" dirty="0" smtClean="0">
                <a:latin typeface="Calibri" panose="020F0502020204030204" pitchFamily="34" charset="0"/>
              </a:rPr>
              <a:t> Centre-Est.</a:t>
            </a:r>
            <a:endParaRPr lang="fr-CA" sz="12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endParaRPr lang="fr-CA" sz="1200" b="1" i="1" dirty="0">
              <a:latin typeface="Calibri" panose="020F0502020204030204" pitchFamily="34" charset="0"/>
              <a:ea typeface="MS Gothic" panose="020B0609070205080204" pitchFamily="49" charset="-128"/>
              <a:cs typeface="Times New Roman" panose="02020603050405020304" pitchFamily="18" charset="0"/>
            </a:endParaRPr>
          </a:p>
        </p:txBody>
      </p:sp>
      <p:pic>
        <p:nvPicPr>
          <p:cNvPr id="3" name="Picture 2"/>
          <p:cNvPicPr>
            <a:picLocks noChangeAspect="1"/>
          </p:cNvPicPr>
          <p:nvPr>
            <p:custDataLst>
              <p:tags r:id="rId4"/>
            </p:custDataLst>
          </p:nvPr>
        </p:nvPicPr>
        <p:blipFill>
          <a:blip r:embed="rId7" cstate="print"/>
          <a:stretch>
            <a:fillRect/>
          </a:stretch>
        </p:blipFill>
        <p:spPr>
          <a:xfrm>
            <a:off x="7932129" y="6297119"/>
            <a:ext cx="1133954" cy="560881"/>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3509475100"/>
              </p:ext>
            </p:extLst>
          </p:nvPr>
        </p:nvGraphicFramePr>
        <p:xfrm>
          <a:off x="284373" y="1187052"/>
          <a:ext cx="8640567" cy="4250385"/>
        </p:xfrm>
        <a:graphic>
          <a:graphicData uri="http://schemas.openxmlformats.org/drawingml/2006/table">
            <a:tbl>
              <a:tblPr firstRow="1" firstCol="1" bandRow="1"/>
              <a:tblGrid>
                <a:gridCol w="1473224"/>
                <a:gridCol w="2127989"/>
                <a:gridCol w="2534584"/>
                <a:gridCol w="2504770"/>
              </a:tblGrid>
              <a:tr h="965538">
                <a:tc>
                  <a:txBody>
                    <a:bodyPr/>
                    <a:lstStyle/>
                    <a:p>
                      <a:pPr marL="0" marR="0" algn="ctr">
                        <a:lnSpc>
                          <a:spcPct val="115000"/>
                        </a:lnSpc>
                        <a:spcBef>
                          <a:spcPts val="0"/>
                        </a:spcBef>
                        <a:spcAft>
                          <a:spcPts val="0"/>
                        </a:spcAft>
                      </a:pPr>
                      <a:r>
                        <a:rPr lang="en-CA" sz="8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indent="0" algn="ctr">
                        <a:lnSpc>
                          <a:spcPct val="115000"/>
                        </a:lnSpc>
                        <a:spcAft>
                          <a:spcPts val="0"/>
                        </a:spcAft>
                      </a:pPr>
                      <a:r>
                        <a:rPr lang="fr-CA" sz="1600" b="1" dirty="0" smtClean="0">
                          <a:solidFill>
                            <a:srgbClr val="FFFFFF"/>
                          </a:solidFill>
                          <a:effectLst/>
                          <a:latin typeface="Calibri" panose="020F0502020204030204" pitchFamily="34" charset="0"/>
                        </a:rPr>
                        <a:t>Nombre de </a:t>
                      </a:r>
                      <a:endParaRPr lang="fr-CA"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fr-CA" sz="1600" b="1" dirty="0" smtClean="0">
                          <a:solidFill>
                            <a:srgbClr val="FFFFFF"/>
                          </a:solidFill>
                          <a:effectLst/>
                          <a:latin typeface="Calibri" panose="020F0502020204030204" pitchFamily="34" charset="0"/>
                        </a:rPr>
                        <a:t>MS qui recrutent activement des patients</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indent="0" algn="ctr">
                        <a:lnSpc>
                          <a:spcPct val="115000"/>
                        </a:lnSpc>
                        <a:spcAft>
                          <a:spcPts val="0"/>
                        </a:spcAft>
                      </a:pPr>
                      <a:r>
                        <a:rPr lang="fr-CA" sz="1600" b="1" dirty="0" smtClean="0">
                          <a:solidFill>
                            <a:srgbClr val="FFFFFF"/>
                          </a:solidFill>
                          <a:effectLst/>
                          <a:latin typeface="Calibri" panose="020F0502020204030204" pitchFamily="34" charset="0"/>
                        </a:rPr>
                        <a:t>Nombre de </a:t>
                      </a:r>
                      <a:endParaRPr lang="fr-CA"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fr-CA" sz="1600" b="1" dirty="0" smtClean="0">
                          <a:solidFill>
                            <a:srgbClr val="FFFFFF"/>
                          </a:solidFill>
                          <a:effectLst/>
                          <a:latin typeface="Calibri" panose="020F0502020204030204" pitchFamily="34" charset="0"/>
                        </a:rPr>
                        <a:t>plans de soins coordonnés achevés</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indent="0" algn="ctr">
                        <a:lnSpc>
                          <a:spcPct val="115000"/>
                        </a:lnSpc>
                        <a:spcAft>
                          <a:spcPts val="0"/>
                        </a:spcAft>
                      </a:pPr>
                      <a:r>
                        <a:rPr lang="fr-CA" sz="1600" b="1" dirty="0" smtClean="0">
                          <a:solidFill>
                            <a:srgbClr val="FFFFFF"/>
                          </a:solidFill>
                          <a:effectLst/>
                          <a:latin typeface="Calibri" panose="020F0502020204030204" pitchFamily="34" charset="0"/>
                        </a:rPr>
                        <a:t>Nombre de </a:t>
                      </a:r>
                      <a:endParaRPr lang="fr-CA"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fr-CA" sz="1600" b="1" dirty="0" smtClean="0">
                          <a:solidFill>
                            <a:srgbClr val="FFFFFF"/>
                          </a:solidFill>
                          <a:effectLst/>
                          <a:latin typeface="Calibri" panose="020F0502020204030204" pitchFamily="34" charset="0"/>
                        </a:rPr>
                        <a:t>patients ayant accès à un</a:t>
                      </a:r>
                      <a:endParaRPr lang="fr-CA"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fr-CA" sz="1600" b="1" dirty="0" smtClean="0">
                          <a:solidFill>
                            <a:srgbClr val="FFFFFF"/>
                          </a:solidFill>
                          <a:effectLst/>
                          <a:latin typeface="Calibri" panose="020F0502020204030204" pitchFamily="34" charset="0"/>
                        </a:rPr>
                        <a:t>fournisseur de soins primaires</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593760">
                <a:tc>
                  <a:txBody>
                    <a:bodyPr/>
                    <a:lstStyle/>
                    <a:p>
                      <a:pPr marL="0" marR="0" algn="ctr">
                        <a:lnSpc>
                          <a:spcPct val="115000"/>
                        </a:lnSpc>
                        <a:spcBef>
                          <a:spcPts val="0"/>
                        </a:spcBef>
                        <a:spcAft>
                          <a:spcPts val="0"/>
                        </a:spcAft>
                      </a:pPr>
                      <a:r>
                        <a:rPr lang="en-CA" sz="1600" b="1" dirty="0">
                          <a:effectLst/>
                          <a:latin typeface="Calibri" panose="020F0502020204030204" pitchFamily="34" charset="0"/>
                          <a:ea typeface="Calibri" panose="020F0502020204030204" pitchFamily="34" charset="0"/>
                          <a:cs typeface="Times New Roman" panose="02020603050405020304" pitchFamily="18" charset="0"/>
                        </a:rPr>
                        <a:t>2016/17 </a:t>
                      </a:r>
                      <a:r>
                        <a:rPr lang="en-CA" sz="1600" b="1" dirty="0" smtClean="0">
                          <a:effectLst/>
                          <a:latin typeface="Calibri" panose="020F0502020204030204" pitchFamily="34" charset="0"/>
                          <a:ea typeface="Calibri" panose="020F0502020204030204" pitchFamily="34" charset="0"/>
                          <a:cs typeface="Times New Roman" panose="02020603050405020304" pitchFamily="18" charset="0"/>
                        </a:rPr>
                        <a:t>T2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79</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3,670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3,787</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0459">
                <a:tc>
                  <a:txBody>
                    <a:bodyPr/>
                    <a:lstStyle/>
                    <a:p>
                      <a:pPr marL="0" marR="0" algn="ctr">
                        <a:lnSpc>
                          <a:spcPct val="115000"/>
                        </a:lnSpc>
                        <a:spcBef>
                          <a:spcPts val="0"/>
                        </a:spcBef>
                        <a:spcAft>
                          <a:spcPts val="0"/>
                        </a:spcAft>
                      </a:pPr>
                      <a:r>
                        <a:rPr lang="en-CA" sz="1600" b="1" dirty="0">
                          <a:effectLst/>
                          <a:latin typeface="Calibri" panose="020F0502020204030204" pitchFamily="34" charset="0"/>
                          <a:ea typeface="Calibri" panose="020F0502020204030204" pitchFamily="34" charset="0"/>
                          <a:cs typeface="Times New Roman" panose="02020603050405020304" pitchFamily="18" charset="0"/>
                        </a:rPr>
                        <a:t>2016/17 </a:t>
                      </a:r>
                      <a:r>
                        <a:rPr lang="en-CA" sz="1600" b="1" dirty="0" smtClean="0">
                          <a:effectLst/>
                          <a:latin typeface="Calibri" panose="020F0502020204030204" pitchFamily="34" charset="0"/>
                          <a:ea typeface="Calibri" panose="020F0502020204030204" pitchFamily="34" charset="0"/>
                          <a:cs typeface="Times New Roman" panose="02020603050405020304" pitchFamily="18" charset="0"/>
                        </a:rPr>
                        <a:t>T3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78*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4,025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3,948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43254">
                <a:tc>
                  <a:txBody>
                    <a:bodyPr/>
                    <a:lstStyle/>
                    <a:p>
                      <a:pPr marL="0" marR="0" algn="ctr">
                        <a:lnSpc>
                          <a:spcPct val="115000"/>
                        </a:lnSpc>
                        <a:spcBef>
                          <a:spcPts val="0"/>
                        </a:spcBef>
                        <a:spcAft>
                          <a:spcPts val="0"/>
                        </a:spcAft>
                      </a:pPr>
                      <a:r>
                        <a:rPr lang="en-CA" sz="1600" b="1" dirty="0" smtClean="0">
                          <a:effectLst/>
                          <a:latin typeface="Calibri" panose="020F0502020204030204" pitchFamily="34" charset="0"/>
                          <a:ea typeface="Calibri" panose="020F0502020204030204" pitchFamily="34" charset="0"/>
                          <a:cs typeface="Times New Roman" panose="02020603050405020304" pitchFamily="18" charset="0"/>
                        </a:rPr>
                        <a:t>Cumulatif </a:t>
                      </a:r>
                      <a:r>
                        <a:rPr lang="en-CA" sz="1600" b="1" dirty="0">
                          <a:effectLst/>
                          <a:latin typeface="Calibri" panose="020F0502020204030204" pitchFamily="34" charset="0"/>
                          <a:ea typeface="Calibri" panose="020F0502020204030204" pitchFamily="34" charset="0"/>
                          <a:cs typeface="Times New Roman" panose="02020603050405020304" pitchFamily="18" charset="0"/>
                        </a:rPr>
                        <a:t>Fiscal Total 2016/2017</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78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a:effectLst/>
                          <a:latin typeface="Calibri" panose="020F0502020204030204" pitchFamily="34" charset="0"/>
                          <a:ea typeface="Calibri" panose="020F0502020204030204" pitchFamily="34" charset="0"/>
                          <a:cs typeface="Times New Roman" panose="02020603050405020304" pitchFamily="18" charset="0"/>
                        </a:rPr>
                        <a:t>11,612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11,423</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5503">
                <a:tc>
                  <a:txBody>
                    <a:bodyPr/>
                    <a:lstStyle/>
                    <a:p>
                      <a:pPr marL="0" indent="0" algn="ctr" defTabSz="914400" rtl="0" eaLnBrk="1" latinLnBrk="0" hangingPunct="1">
                        <a:lnSpc>
                          <a:spcPct val="115000"/>
                        </a:lnSpc>
                        <a:spcAft>
                          <a:spcPts val="0"/>
                        </a:spcAft>
                      </a:pPr>
                      <a:r>
                        <a:rPr lang="fr-CA" sz="1600" b="1" dirty="0" smtClean="0">
                          <a:effectLst/>
                          <a:latin typeface="Calibri" panose="020F0502020204030204" pitchFamily="34" charset="0"/>
                        </a:rPr>
                        <a:t>Total cumulatif jusqu’à aujourd’hui</a:t>
                      </a:r>
                      <a:endParaRPr lang="fr-CA" sz="1600" b="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78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30,580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41,235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327630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custDataLst>
              <p:tags r:id="rId1"/>
            </p:custDataLst>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5" name="Title 7"/>
          <p:cNvSpPr txBox="1">
            <a:spLocks/>
          </p:cNvSpPr>
          <p:nvPr>
            <p:custDataLst>
              <p:tags r:id="rId2"/>
            </p:custDataLst>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4000" b="1" cap="all">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a:lstStyle>
          <a:p>
            <a:pPr algn="ctr"/>
            <a:r>
              <a:rPr lang="en-CA" kern="0" dirty="0" smtClean="0"/>
              <a:t>L’HISTOIRE D’UN PATIENT</a:t>
            </a:r>
            <a:endParaRPr lang="en-CA" kern="0" dirty="0"/>
          </a:p>
        </p:txBody>
      </p:sp>
      <p:sp>
        <p:nvSpPr>
          <p:cNvPr id="6" name="Rectangle 5"/>
          <p:cNvSpPr/>
          <p:nvPr>
            <p:custDataLst>
              <p:tags r:id="rId3"/>
            </p:custDataLst>
          </p:nvPr>
        </p:nvSpPr>
        <p:spPr>
          <a:xfrm>
            <a:off x="457200" y="1485899"/>
            <a:ext cx="8229600" cy="4318105"/>
          </a:xfrm>
          <a:prstGeom prst="rect">
            <a:avLst/>
          </a:prstGeom>
        </p:spPr>
        <p:txBody>
          <a:bodyPr wrap="square">
            <a:spAutoFit/>
          </a:bodyPr>
          <a:lstStyle/>
          <a:p>
            <a:pPr>
              <a:lnSpc>
                <a:spcPct val="115000"/>
              </a:lnSpc>
              <a:spcBef>
                <a:spcPts val="0"/>
              </a:spcBef>
              <a:spcAft>
                <a:spcPts val="1000"/>
              </a:spcAft>
            </a:pPr>
            <a:r>
              <a:rPr lang="fr-CA" sz="18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Sur le Client</a:t>
            </a:r>
            <a:endParaRPr lang="fr-CA" sz="1800" dirty="0" smtClean="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15000"/>
              </a:lnSpc>
              <a:spcBef>
                <a:spcPts val="600"/>
              </a:spcBef>
              <a:spcAft>
                <a:spcPts val="1000"/>
              </a:spcAft>
              <a:buFont typeface="Arial" panose="020B0604020202020204" pitchFamily="34" charset="0"/>
              <a:buChar char="•"/>
            </a:pPr>
            <a:r>
              <a:rPr lang="fr-CA" sz="1800" dirty="0" smtClean="0">
                <a:latin typeface="Calibri" panose="020F0502020204030204" pitchFamily="34" charset="0"/>
                <a:ea typeface="Calibri" panose="020F0502020204030204" pitchFamily="34" charset="0"/>
                <a:cs typeface="Times New Roman" panose="02020603050405020304" pitchFamily="18" charset="0"/>
              </a:rPr>
              <a:t>Le client a été identifié par St. </a:t>
            </a:r>
            <a:r>
              <a:rPr lang="fr-CA" sz="1800" dirty="0" err="1" smtClean="0">
                <a:latin typeface="Calibri" panose="020F0502020204030204" pitchFamily="34" charset="0"/>
                <a:ea typeface="Calibri" panose="020F0502020204030204" pitchFamily="34" charset="0"/>
                <a:cs typeface="Times New Roman" panose="02020603050405020304" pitchFamily="18" charset="0"/>
              </a:rPr>
              <a:t>Joseph’s</a:t>
            </a:r>
            <a:r>
              <a:rPr lang="fr-CA" sz="1800" dirty="0" smtClean="0">
                <a:latin typeface="Calibri" panose="020F0502020204030204" pitchFamily="34" charset="0"/>
                <a:ea typeface="Calibri" panose="020F0502020204030204" pitchFamily="34" charset="0"/>
                <a:cs typeface="Times New Roman" panose="02020603050405020304" pitchFamily="18" charset="0"/>
              </a:rPr>
              <a:t> </a:t>
            </a:r>
            <a:r>
              <a:rPr lang="fr-CA" sz="1800" dirty="0" err="1" smtClean="0">
                <a:latin typeface="Calibri" panose="020F0502020204030204" pitchFamily="34" charset="0"/>
                <a:ea typeface="Calibri" panose="020F0502020204030204" pitchFamily="34" charset="0"/>
                <a:cs typeface="Times New Roman" panose="02020603050405020304" pitchFamily="18" charset="0"/>
              </a:rPr>
              <a:t>Health</a:t>
            </a:r>
            <a:r>
              <a:rPr lang="fr-CA" sz="1800" dirty="0" smtClean="0">
                <a:latin typeface="Calibri" panose="020F0502020204030204" pitchFamily="34" charset="0"/>
                <a:ea typeface="Calibri" panose="020F0502020204030204" pitchFamily="34" charset="0"/>
                <a:cs typeface="Times New Roman" panose="02020603050405020304" pitchFamily="18" charset="0"/>
              </a:rPr>
              <a:t> Care qui l’a référé au maillon santé Toronto-Ouest.</a:t>
            </a:r>
          </a:p>
          <a:p>
            <a:pPr marL="342900" marR="0" indent="-342900" algn="just">
              <a:lnSpc>
                <a:spcPct val="115000"/>
              </a:lnSpc>
              <a:spcBef>
                <a:spcPts val="600"/>
              </a:spcBef>
              <a:spcAft>
                <a:spcPts val="1000"/>
              </a:spcAft>
              <a:buFont typeface="Arial" panose="020B0604020202020204" pitchFamily="34" charset="0"/>
              <a:buChar char="•"/>
            </a:pPr>
            <a:r>
              <a:rPr lang="fr-CA" sz="1800" dirty="0" smtClean="0">
                <a:latin typeface="Calibri" panose="020F0502020204030204" pitchFamily="34" charset="0"/>
                <a:ea typeface="Calibri" panose="020F0502020204030204" pitchFamily="34" charset="0"/>
                <a:cs typeface="Times New Roman" panose="02020603050405020304" pitchFamily="18" charset="0"/>
              </a:rPr>
              <a:t>Le client a refusé tous les éléments de soutien et de quitter l’hôpital; les services précédents offerts par West Toronto Support Services (</a:t>
            </a:r>
            <a:r>
              <a:rPr lang="fr-CA" sz="1800" dirty="0" err="1" smtClean="0">
                <a:latin typeface="Calibri" panose="020F0502020204030204" pitchFamily="34" charset="0"/>
                <a:ea typeface="Calibri" panose="020F0502020204030204" pitchFamily="34" charset="0"/>
                <a:cs typeface="Times New Roman" panose="02020603050405020304" pitchFamily="18" charset="0"/>
              </a:rPr>
              <a:t>WTSS</a:t>
            </a:r>
            <a:r>
              <a:rPr lang="fr-CA" sz="1800" dirty="0" smtClean="0">
                <a:latin typeface="Calibri" panose="020F0502020204030204" pitchFamily="34" charset="0"/>
                <a:ea typeface="Calibri" panose="020F0502020204030204" pitchFamily="34" charset="0"/>
                <a:cs typeface="Times New Roman" panose="02020603050405020304" pitchFamily="18" charset="0"/>
              </a:rPr>
              <a:t>) et le Centre d’accès aux soins communautaires (CASC) ont dû être interrompus en raison de problèmes d’accumulation compulsive (maison non sécuritaire pour les travailleurs) et le client a refusé d’effectuer un nettoyage extrême.</a:t>
            </a:r>
          </a:p>
          <a:p>
            <a:pPr marL="342900" marR="0" indent="-342900" algn="just">
              <a:lnSpc>
                <a:spcPct val="115000"/>
              </a:lnSpc>
              <a:spcBef>
                <a:spcPts val="600"/>
              </a:spcBef>
              <a:spcAft>
                <a:spcPts val="1000"/>
              </a:spcAft>
              <a:buFont typeface="Arial" panose="020B0604020202020204" pitchFamily="34" charset="0"/>
              <a:buChar char="•"/>
            </a:pPr>
            <a:r>
              <a:rPr lang="fr-CA" sz="1800" dirty="0" smtClean="0">
                <a:latin typeface="Calibri" panose="020F0502020204030204" pitchFamily="34" charset="0"/>
                <a:ea typeface="Calibri" panose="020F0502020204030204" pitchFamily="34" charset="0"/>
                <a:cs typeface="Times New Roman" panose="02020603050405020304" pitchFamily="18" charset="0"/>
              </a:rPr>
              <a:t>Après plusieurs visites aux urgences, le client a été admis à l’étage de médecine générale à </a:t>
            </a:r>
            <a:r>
              <a:rPr lang="fr-CA" sz="1800" dirty="0" err="1" smtClean="0">
                <a:latin typeface="Calibri" panose="020F0502020204030204" pitchFamily="34" charset="0"/>
                <a:ea typeface="Calibri" panose="020F0502020204030204" pitchFamily="34" charset="0"/>
                <a:cs typeface="Times New Roman" panose="02020603050405020304" pitchFamily="18" charset="0"/>
              </a:rPr>
              <a:t>SJHC</a:t>
            </a:r>
            <a:r>
              <a:rPr lang="fr-CA" sz="1800" dirty="0" smtClean="0">
                <a:latin typeface="Calibri" panose="020F0502020204030204" pitchFamily="34" charset="0"/>
                <a:ea typeface="Calibri" panose="020F0502020204030204" pitchFamily="34" charset="0"/>
                <a:cs typeface="Times New Roman" panose="02020603050405020304" pitchFamily="18" charset="0"/>
              </a:rPr>
              <a:t>. On a fait appel aux services médicaux d’urgence et un paramédical communautaire a rendu visite au client à l’hôpital</a:t>
            </a:r>
            <a:r>
              <a:rPr lang="fr-CA" dirty="0" smtClean="0">
                <a:latin typeface="Calibri" panose="020F0502020204030204" pitchFamily="34" charset="0"/>
                <a:ea typeface="Calibri" panose="020F0502020204030204" pitchFamily="34" charset="0"/>
                <a:cs typeface="Times New Roman" panose="02020603050405020304" pitchFamily="18" charset="0"/>
              </a:rPr>
              <a:t>.  </a:t>
            </a:r>
            <a:endParaRPr lang="fr-CA" dirty="0">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p:cNvPicPr>
            <a:picLocks noChangeAspect="1"/>
          </p:cNvPicPr>
          <p:nvPr/>
        </p:nvPicPr>
        <p:blipFill>
          <a:blip r:embed="rId5"/>
          <a:stretch>
            <a:fillRect/>
          </a:stretch>
        </p:blipFill>
        <p:spPr>
          <a:xfrm>
            <a:off x="7816776" y="6297119"/>
            <a:ext cx="1176630" cy="560881"/>
          </a:xfrm>
          <a:prstGeom prst="rect">
            <a:avLst/>
          </a:prstGeom>
        </p:spPr>
      </p:pic>
    </p:spTree>
    <p:extLst>
      <p:ext uri="{BB962C8B-B14F-4D97-AF65-F5344CB8AC3E}">
        <p14:creationId xmlns:p14="http://schemas.microsoft.com/office/powerpoint/2010/main" val="3020944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custDataLst>
              <p:tags r:id="rId1"/>
            </p:custDataLst>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5" name="Title 7"/>
          <p:cNvSpPr txBox="1">
            <a:spLocks/>
          </p:cNvSpPr>
          <p:nvPr>
            <p:custDataLst>
              <p:tags r:id="rId2"/>
            </p:custDataLst>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4000" b="1" cap="all">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a:lstStyle>
          <a:p>
            <a:pPr algn="ctr"/>
            <a:r>
              <a:rPr lang="en-CA" kern="0" dirty="0" smtClean="0"/>
              <a:t>L’HISTOIRE D’UN PATIENT</a:t>
            </a:r>
            <a:endParaRPr lang="en-CA" kern="0" dirty="0"/>
          </a:p>
        </p:txBody>
      </p:sp>
      <p:sp>
        <p:nvSpPr>
          <p:cNvPr id="2" name="Rectangle 1"/>
          <p:cNvSpPr/>
          <p:nvPr>
            <p:custDataLst>
              <p:tags r:id="rId3"/>
            </p:custDataLst>
          </p:nvPr>
        </p:nvSpPr>
        <p:spPr>
          <a:xfrm>
            <a:off x="457200" y="981075"/>
            <a:ext cx="8394700" cy="5082417"/>
          </a:xfrm>
          <a:prstGeom prst="rect">
            <a:avLst/>
          </a:prstGeom>
        </p:spPr>
        <p:txBody>
          <a:bodyPr wrap="square">
            <a:spAutoFit/>
          </a:bodyPr>
          <a:lstStyle/>
          <a:p>
            <a:pPr>
              <a:lnSpc>
                <a:spcPct val="115000"/>
              </a:lnSpc>
              <a:spcBef>
                <a:spcPts val="0"/>
              </a:spcBef>
              <a:spcAft>
                <a:spcPts val="1000"/>
              </a:spcAft>
            </a:pPr>
            <a:r>
              <a:rPr lang="fr-CA" sz="1600" b="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Éléments de soutien des maillons santé</a:t>
            </a:r>
          </a:p>
          <a:p>
            <a:pPr marL="285750" marR="0" indent="-285750" algn="just">
              <a:lnSpc>
                <a:spcPct val="115000"/>
              </a:lnSpc>
              <a:spcBef>
                <a:spcPts val="600"/>
              </a:spcBef>
              <a:spcAft>
                <a:spcPts val="1000"/>
              </a:spcAft>
              <a:buFont typeface="Arial" panose="020B0604020202020204" pitchFamily="34" charset="0"/>
              <a:buChar char="•"/>
            </a:pPr>
            <a:r>
              <a:rPr lang="fr-CA" sz="1600" dirty="0" smtClean="0">
                <a:latin typeface="Calibri" panose="020F0502020204030204" pitchFamily="34" charset="0"/>
                <a:ea typeface="Calibri" panose="020F0502020204030204" pitchFamily="34" charset="0"/>
                <a:cs typeface="Times New Roman" panose="02020603050405020304" pitchFamily="18" charset="0"/>
              </a:rPr>
              <a:t>Le client a accepté qu’un paramédical des services d’urgence lui rende visite à la maison.</a:t>
            </a:r>
          </a:p>
          <a:p>
            <a:pPr marL="285750" marR="0" indent="-285750" algn="just">
              <a:lnSpc>
                <a:spcPct val="115000"/>
              </a:lnSpc>
              <a:spcBef>
                <a:spcPts val="600"/>
              </a:spcBef>
              <a:spcAft>
                <a:spcPts val="1000"/>
              </a:spcAft>
              <a:buFont typeface="Arial" panose="020B0604020202020204" pitchFamily="34" charset="0"/>
              <a:buChar char="•"/>
            </a:pPr>
            <a:r>
              <a:rPr lang="fr-CA" sz="1600" dirty="0" smtClean="0">
                <a:latin typeface="Calibri" panose="020F0502020204030204" pitchFamily="34" charset="0"/>
                <a:ea typeface="Calibri" panose="020F0502020204030204" pitchFamily="34" charset="0"/>
                <a:cs typeface="Times New Roman" panose="02020603050405020304" pitchFamily="18" charset="0"/>
              </a:rPr>
              <a:t>Le paramédical communautaire a escorté le patient jusqu’à la maison, l’a aidé à se procurer ses médicaments et s’est assuré qu’il rentre à la maison en toute sécurité.</a:t>
            </a:r>
          </a:p>
          <a:p>
            <a:pPr marL="285750" marR="0" indent="-285750" algn="just">
              <a:lnSpc>
                <a:spcPct val="115000"/>
              </a:lnSpc>
              <a:spcBef>
                <a:spcPts val="600"/>
              </a:spcBef>
              <a:spcAft>
                <a:spcPts val="1000"/>
              </a:spcAft>
              <a:buFont typeface="Arial" panose="020B0604020202020204" pitchFamily="34" charset="0"/>
              <a:buChar char="•"/>
            </a:pPr>
            <a:r>
              <a:rPr lang="fr-CA" sz="1600" dirty="0" smtClean="0">
                <a:latin typeface="Calibri" panose="020F0502020204030204" pitchFamily="34" charset="0"/>
                <a:ea typeface="Calibri" panose="020F0502020204030204" pitchFamily="34" charset="0"/>
                <a:cs typeface="Times New Roman" panose="02020603050405020304" pitchFamily="18" charset="0"/>
              </a:rPr>
              <a:t>À titre de mesure temporaire, l’hôpital l’a référé au </a:t>
            </a:r>
            <a:r>
              <a:rPr lang="fr-FR" sz="1600" dirty="0" smtClean="0">
                <a:latin typeface="Calibri" panose="020F0502020204030204" pitchFamily="34" charset="0"/>
                <a:ea typeface="Calibri" panose="020F0502020204030204" pitchFamily="34" charset="0"/>
                <a:cs typeface="Times New Roman" panose="02020603050405020304" pitchFamily="18" charset="0"/>
              </a:rPr>
              <a:t>Service </a:t>
            </a:r>
            <a:r>
              <a:rPr lang="fr-FR" sz="1600" dirty="0">
                <a:latin typeface="Calibri" panose="020F0502020204030204" pitchFamily="34" charset="0"/>
                <a:ea typeface="Calibri" panose="020F0502020204030204" pitchFamily="34" charset="0"/>
                <a:cs typeface="Times New Roman" panose="02020603050405020304" pitchFamily="18" charset="0"/>
              </a:rPr>
              <a:t>en </a:t>
            </a:r>
            <a:r>
              <a:rPr lang="fr-FR" sz="1600" dirty="0" smtClean="0">
                <a:latin typeface="Calibri" panose="020F0502020204030204" pitchFamily="34" charset="0"/>
                <a:ea typeface="Calibri" panose="020F0502020204030204" pitchFamily="34" charset="0"/>
                <a:cs typeface="Times New Roman" panose="02020603050405020304" pitchFamily="18" charset="0"/>
              </a:rPr>
              <a:t>Situation </a:t>
            </a:r>
            <a:r>
              <a:rPr lang="fr-FR" sz="1600" dirty="0">
                <a:latin typeface="Calibri" panose="020F0502020204030204" pitchFamily="34" charset="0"/>
                <a:ea typeface="Calibri" panose="020F0502020204030204" pitchFamily="34" charset="0"/>
                <a:cs typeface="Times New Roman" panose="02020603050405020304" pitchFamily="18" charset="0"/>
              </a:rPr>
              <a:t>de </a:t>
            </a:r>
            <a:r>
              <a:rPr lang="fr-FR" sz="1600" dirty="0" smtClean="0">
                <a:latin typeface="Calibri" panose="020F0502020204030204" pitchFamily="34" charset="0"/>
                <a:ea typeface="Calibri" panose="020F0502020204030204" pitchFamily="34" charset="0"/>
                <a:cs typeface="Times New Roman" panose="02020603050405020304" pitchFamily="18" charset="0"/>
              </a:rPr>
              <a:t>Crise </a:t>
            </a:r>
            <a:r>
              <a:rPr lang="fr-FR" sz="1600" dirty="0">
                <a:latin typeface="Calibri" panose="020F0502020204030204" pitchFamily="34" charset="0"/>
                <a:ea typeface="Calibri" panose="020F0502020204030204" pitchFamily="34" charset="0"/>
                <a:cs typeface="Times New Roman" panose="02020603050405020304" pitchFamily="18" charset="0"/>
              </a:rPr>
              <a:t>pour les </a:t>
            </a:r>
            <a:r>
              <a:rPr lang="fr-FR" sz="1600" dirty="0" smtClean="0">
                <a:latin typeface="Calibri" panose="020F0502020204030204" pitchFamily="34" charset="0"/>
                <a:ea typeface="Calibri" panose="020F0502020204030204" pitchFamily="34" charset="0"/>
                <a:cs typeface="Times New Roman" panose="02020603050405020304" pitchFamily="18" charset="0"/>
              </a:rPr>
              <a:t>Aînés (SSCA) -</a:t>
            </a:r>
            <a:r>
              <a:rPr lang="fr-CA" sz="1600" dirty="0" smtClean="0">
                <a:latin typeface="Calibri" panose="020F0502020204030204" pitchFamily="34" charset="0"/>
                <a:ea typeface="Calibri" panose="020F0502020204030204" pitchFamily="34" charset="0"/>
                <a:cs typeface="Times New Roman" panose="02020603050405020304" pitchFamily="18" charset="0"/>
              </a:rPr>
              <a:t> </a:t>
            </a:r>
            <a:r>
              <a:rPr lang="fr-CA" sz="1600" dirty="0" err="1" smtClean="0">
                <a:latin typeface="Calibri" panose="020F0502020204030204" pitchFamily="34" charset="0"/>
                <a:ea typeface="Calibri" panose="020F0502020204030204" pitchFamily="34" charset="0"/>
                <a:cs typeface="Times New Roman" panose="02020603050405020304" pitchFamily="18" charset="0"/>
              </a:rPr>
              <a:t>Crisis</a:t>
            </a:r>
            <a:r>
              <a:rPr lang="fr-CA" sz="1600" dirty="0" smtClean="0">
                <a:latin typeface="Calibri" panose="020F0502020204030204" pitchFamily="34" charset="0"/>
                <a:ea typeface="Calibri" panose="020F0502020204030204" pitchFamily="34" charset="0"/>
                <a:cs typeface="Times New Roman" panose="02020603050405020304" pitchFamily="18" charset="0"/>
              </a:rPr>
              <a:t> </a:t>
            </a:r>
            <a:r>
              <a:rPr lang="fr-CA" sz="1600" dirty="0" err="1" smtClean="0">
                <a:latin typeface="Calibri" panose="020F0502020204030204" pitchFamily="34" charset="0"/>
                <a:ea typeface="Calibri" panose="020F0502020204030204" pitchFamily="34" charset="0"/>
                <a:cs typeface="Times New Roman" panose="02020603050405020304" pitchFamily="18" charset="0"/>
              </a:rPr>
              <a:t>Outreach</a:t>
            </a:r>
            <a:r>
              <a:rPr lang="fr-CA" sz="1600" dirty="0" smtClean="0">
                <a:latin typeface="Calibri" panose="020F0502020204030204" pitchFamily="34" charset="0"/>
                <a:ea typeface="Calibri" panose="020F0502020204030204" pitchFamily="34" charset="0"/>
                <a:cs typeface="Times New Roman" panose="02020603050405020304" pitchFamily="18" charset="0"/>
              </a:rPr>
              <a:t> Service for Seniors (COSS).</a:t>
            </a:r>
          </a:p>
          <a:p>
            <a:pPr marL="285750" marR="0" indent="-285750" algn="just">
              <a:lnSpc>
                <a:spcPct val="115000"/>
              </a:lnSpc>
              <a:spcBef>
                <a:spcPts val="600"/>
              </a:spcBef>
              <a:spcAft>
                <a:spcPts val="1000"/>
              </a:spcAft>
              <a:buFont typeface="Arial" panose="020B0604020202020204" pitchFamily="34" charset="0"/>
              <a:buChar char="•"/>
            </a:pPr>
            <a:r>
              <a:rPr lang="fr-CA" sz="1600" dirty="0" smtClean="0">
                <a:latin typeface="Calibri" panose="020F0502020204030204" pitchFamily="34" charset="0"/>
                <a:ea typeface="Calibri" panose="020F0502020204030204" pitchFamily="34" charset="0"/>
                <a:cs typeface="Times New Roman" panose="02020603050405020304" pitchFamily="18" charset="0"/>
              </a:rPr>
              <a:t>Le gestionnaire de cas de </a:t>
            </a:r>
            <a:r>
              <a:rPr lang="fr-CA" sz="1600" dirty="0" err="1" smtClean="0">
                <a:latin typeface="Calibri" panose="020F0502020204030204" pitchFamily="34" charset="0"/>
                <a:ea typeface="Calibri" panose="020F0502020204030204" pitchFamily="34" charset="0"/>
                <a:cs typeface="Times New Roman" panose="02020603050405020304" pitchFamily="18" charset="0"/>
              </a:rPr>
              <a:t>COSS</a:t>
            </a:r>
            <a:r>
              <a:rPr lang="fr-CA" sz="1600" dirty="0" smtClean="0">
                <a:latin typeface="Calibri" panose="020F0502020204030204" pitchFamily="34" charset="0"/>
                <a:ea typeface="Calibri" panose="020F0502020204030204" pitchFamily="34" charset="0"/>
                <a:cs typeface="Times New Roman" panose="02020603050405020304" pitchFamily="18" charset="0"/>
              </a:rPr>
              <a:t> a fourni du soutien presque tous les jours, s’assurant que le client avait accès à de la nourriture et à ses médicaments et effectuant des vérifications de sécurité. </a:t>
            </a:r>
          </a:p>
          <a:p>
            <a:pPr marL="285750" marR="0" indent="-285750" algn="just">
              <a:lnSpc>
                <a:spcPct val="115000"/>
              </a:lnSpc>
              <a:spcBef>
                <a:spcPts val="600"/>
              </a:spcBef>
              <a:spcAft>
                <a:spcPts val="1000"/>
              </a:spcAft>
              <a:buFont typeface="Arial" panose="020B0604020202020204" pitchFamily="34" charset="0"/>
              <a:buChar char="•"/>
            </a:pPr>
            <a:r>
              <a:rPr lang="fr-CA" sz="1600" dirty="0" smtClean="0">
                <a:latin typeface="Calibri" panose="020F0502020204030204" pitchFamily="34" charset="0"/>
                <a:ea typeface="Calibri" panose="020F0502020204030204" pitchFamily="34" charset="0"/>
                <a:cs typeface="Times New Roman" panose="02020603050405020304" pitchFamily="18" charset="0"/>
              </a:rPr>
              <a:t>La coordonnatrice des soins de transition du CASC a également participé; elle a réussi à convaincre le client d’effectuer un nettoyage extrême, obtenu du financement pour un nouveau réfrigérateur et collaboré avec un médecin de soins primaires (qui a offert des visites à la maison) pour obtenir le consentement du client a recevoir l’aide d’un préposé aux services de soutien à la personne, ainsi que des soins de physiothérapie à la maison. </a:t>
            </a:r>
            <a:endParaRPr lang="fr-CA" sz="16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
          <p:cNvPicPr>
            <a:picLocks noChangeAspect="1"/>
          </p:cNvPicPr>
          <p:nvPr/>
        </p:nvPicPr>
        <p:blipFill>
          <a:blip r:embed="rId5"/>
          <a:stretch>
            <a:fillRect/>
          </a:stretch>
        </p:blipFill>
        <p:spPr>
          <a:xfrm>
            <a:off x="7853721" y="6318796"/>
            <a:ext cx="1176630" cy="560881"/>
          </a:xfrm>
          <a:prstGeom prst="rect">
            <a:avLst/>
          </a:prstGeom>
        </p:spPr>
      </p:pic>
    </p:spTree>
    <p:extLst>
      <p:ext uri="{BB962C8B-B14F-4D97-AF65-F5344CB8AC3E}">
        <p14:creationId xmlns:p14="http://schemas.microsoft.com/office/powerpoint/2010/main" val="836142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custDataLst>
              <p:tags r:id="rId1"/>
            </p:custDataLst>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5" name="Title 7"/>
          <p:cNvSpPr txBox="1">
            <a:spLocks/>
          </p:cNvSpPr>
          <p:nvPr>
            <p:custDataLst>
              <p:tags r:id="rId2"/>
            </p:custDataLst>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4000" b="1" cap="all">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a:lstStyle>
          <a:p>
            <a:pPr algn="ctr"/>
            <a:r>
              <a:rPr lang="en-CA" kern="0" dirty="0" smtClean="0"/>
              <a:t>L’HISTOIRE D’UN PATIENT</a:t>
            </a:r>
            <a:endParaRPr lang="en-CA" kern="0" dirty="0"/>
          </a:p>
        </p:txBody>
      </p:sp>
      <p:sp>
        <p:nvSpPr>
          <p:cNvPr id="2" name="Rectangle 1"/>
          <p:cNvSpPr/>
          <p:nvPr>
            <p:custDataLst>
              <p:tags r:id="rId3"/>
            </p:custDataLst>
          </p:nvPr>
        </p:nvSpPr>
        <p:spPr>
          <a:xfrm>
            <a:off x="457200" y="1466850"/>
            <a:ext cx="8029575" cy="3164456"/>
          </a:xfrm>
          <a:prstGeom prst="rect">
            <a:avLst/>
          </a:prstGeom>
        </p:spPr>
        <p:txBody>
          <a:bodyPr wrap="square">
            <a:spAutoFit/>
          </a:bodyPr>
          <a:lstStyle/>
          <a:p>
            <a:pPr marL="342900" marR="0" indent="-342900" algn="just">
              <a:lnSpc>
                <a:spcPct val="115000"/>
              </a:lnSpc>
              <a:spcBef>
                <a:spcPts val="600"/>
              </a:spcBef>
              <a:spcAft>
                <a:spcPts val="1000"/>
              </a:spcAft>
              <a:buFont typeface="Arial" panose="020B0604020202020204" pitchFamily="34" charset="0"/>
              <a:buChar char="•"/>
            </a:pPr>
            <a:r>
              <a:rPr lang="fr-CA" sz="1800" dirty="0" smtClean="0">
                <a:latin typeface="Calibri" panose="020F0502020204030204" pitchFamily="34" charset="0"/>
                <a:ea typeface="Calibri" panose="020F0502020204030204" pitchFamily="34" charset="0"/>
                <a:cs typeface="Times New Roman" panose="02020603050405020304" pitchFamily="18" charset="0"/>
              </a:rPr>
              <a:t>Ce sont ces efforts et cette collaboration incroyables qui ont permis d’éviter que le client ne revienne à l’hôpital ou au service des urgences depuis son congé (plus de 11 semaines au moment du présent rapport) et qui lui ont permis d’atteindre son objectif de demeurer à la maison. </a:t>
            </a:r>
          </a:p>
          <a:p>
            <a:pPr marL="342900" marR="0" indent="-342900" algn="just">
              <a:lnSpc>
                <a:spcPct val="115000"/>
              </a:lnSpc>
              <a:spcBef>
                <a:spcPts val="600"/>
              </a:spcBef>
              <a:spcAft>
                <a:spcPts val="1000"/>
              </a:spcAft>
              <a:buFont typeface="Arial" panose="020B0604020202020204" pitchFamily="34" charset="0"/>
              <a:buChar char="•"/>
            </a:pPr>
            <a:r>
              <a:rPr lang="fr-CA" sz="1800" dirty="0" smtClean="0">
                <a:latin typeface="Calibri" panose="020F0502020204030204" pitchFamily="34" charset="0"/>
                <a:ea typeface="Calibri" panose="020F0502020204030204" pitchFamily="34" charset="0"/>
                <a:cs typeface="Times New Roman" panose="02020603050405020304" pitchFamily="18" charset="0"/>
              </a:rPr>
              <a:t>Ce scénario de client démontre la valeur de la coordination et de la collaboration entre les partenaires, du soutien pour la charge en début de processus et du travail d’équipe pour améliorer les résultats en santé et la qualité de vie pour nos clients les plus vulnérables et les plus complexes dans le secteur de Toronto-Ouest.</a:t>
            </a:r>
            <a:endParaRPr lang="fr-CA" sz="1800" dirty="0"/>
          </a:p>
        </p:txBody>
      </p:sp>
      <p:pic>
        <p:nvPicPr>
          <p:cNvPr id="3" name="Picture 2"/>
          <p:cNvPicPr>
            <a:picLocks noChangeAspect="1"/>
          </p:cNvPicPr>
          <p:nvPr/>
        </p:nvPicPr>
        <p:blipFill>
          <a:blip r:embed="rId5"/>
          <a:stretch>
            <a:fillRect/>
          </a:stretch>
        </p:blipFill>
        <p:spPr>
          <a:xfrm>
            <a:off x="7898460" y="6297119"/>
            <a:ext cx="1176630" cy="560881"/>
          </a:xfrm>
          <a:prstGeom prst="rect">
            <a:avLst/>
          </a:prstGeom>
        </p:spPr>
      </p:pic>
    </p:spTree>
    <p:extLst>
      <p:ext uri="{BB962C8B-B14F-4D97-AF65-F5344CB8AC3E}">
        <p14:creationId xmlns:p14="http://schemas.microsoft.com/office/powerpoint/2010/main" val="3771754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274638"/>
            <a:ext cx="8229600" cy="706090"/>
          </a:xfrm>
          <a:noFill/>
        </p:spPr>
        <p:txBody>
          <a:bodyPr/>
          <a:lstStyle/>
          <a:p>
            <a:r>
              <a:rPr lang="fr-CA" dirty="0" smtClean="0"/>
              <a:t>Répercussion des maillons santé – Mise à jour du </a:t>
            </a:r>
            <a:r>
              <a:rPr lang="fr-CA" altLang="en-US" dirty="0" smtClean="0"/>
              <a:t>3</a:t>
            </a:r>
            <a:r>
              <a:rPr lang="fr-CA" altLang="en-US" baseline="30000" dirty="0" smtClean="0"/>
              <a:t>e</a:t>
            </a:r>
            <a:r>
              <a:rPr lang="fr-CA" altLang="en-US" dirty="0" smtClean="0">
                <a:solidFill>
                  <a:srgbClr val="FFFFFF"/>
                </a:solidFill>
              </a:rPr>
              <a:t> </a:t>
            </a:r>
            <a:r>
              <a:rPr lang="fr-CA" dirty="0"/>
              <a:t> trimestre</a:t>
            </a:r>
          </a:p>
        </p:txBody>
      </p:sp>
      <p:sp>
        <p:nvSpPr>
          <p:cNvPr id="15" name="Text Placeholder 14"/>
          <p:cNvSpPr>
            <a:spLocks noGrp="1"/>
          </p:cNvSpPr>
          <p:nvPr>
            <p:ph type="body" idx="1"/>
            <p:custDataLst>
              <p:tags r:id="rId2"/>
            </p:custDataLst>
          </p:nvPr>
        </p:nvSpPr>
        <p:spPr>
          <a:xfrm>
            <a:off x="169632" y="1389281"/>
            <a:ext cx="4297479" cy="402060"/>
          </a:xfrm>
          <a:solidFill>
            <a:srgbClr val="00788A"/>
          </a:solidFill>
        </p:spPr>
        <p:txBody>
          <a:bodyPr/>
          <a:lstStyle/>
          <a:p>
            <a:pPr algn="ctr"/>
            <a:r>
              <a:rPr lang="fr-CA" sz="1600" dirty="0">
                <a:solidFill>
                  <a:schemeClr val="bg1"/>
                </a:solidFill>
              </a:rPr>
              <a:t>Plans de soins coordonnés </a:t>
            </a:r>
          </a:p>
        </p:txBody>
      </p:sp>
      <p:sp>
        <p:nvSpPr>
          <p:cNvPr id="16" name="Content Placeholder 15"/>
          <p:cNvSpPr>
            <a:spLocks noGrp="1"/>
          </p:cNvSpPr>
          <p:nvPr>
            <p:ph sz="half" idx="2"/>
            <p:custDataLst>
              <p:tags r:id="rId3"/>
            </p:custDataLst>
          </p:nvPr>
        </p:nvSpPr>
        <p:spPr>
          <a:xfrm>
            <a:off x="169633" y="4863690"/>
            <a:ext cx="4297478" cy="711732"/>
          </a:xfrm>
        </p:spPr>
        <p:txBody>
          <a:bodyPr/>
          <a:lstStyle/>
          <a:p>
            <a:pPr marL="0" indent="0">
              <a:buNone/>
            </a:pPr>
            <a:r>
              <a:rPr lang="fr-CA" sz="1600" b="1" dirty="0" smtClean="0">
                <a:solidFill>
                  <a:srgbClr val="0C6577"/>
                </a:solidFill>
              </a:rPr>
              <a:t>30 580 </a:t>
            </a:r>
            <a:r>
              <a:rPr lang="fr-CA" sz="1600" dirty="0" smtClean="0"/>
              <a:t>patients ayant des besoins complexes ont reçu des plans de soins coordonnés grâce aux maillons santé</a:t>
            </a:r>
          </a:p>
        </p:txBody>
      </p:sp>
      <p:sp>
        <p:nvSpPr>
          <p:cNvPr id="17" name="Text Placeholder 16"/>
          <p:cNvSpPr>
            <a:spLocks noGrp="1"/>
          </p:cNvSpPr>
          <p:nvPr>
            <p:ph type="body" sz="quarter" idx="3"/>
            <p:custDataLst>
              <p:tags r:id="rId4"/>
            </p:custDataLst>
          </p:nvPr>
        </p:nvSpPr>
        <p:spPr>
          <a:xfrm>
            <a:off x="4572000" y="1389281"/>
            <a:ext cx="4297479" cy="402059"/>
          </a:xfrm>
          <a:solidFill>
            <a:srgbClr val="00788A"/>
          </a:solidFill>
        </p:spPr>
        <p:txBody>
          <a:bodyPr/>
          <a:lstStyle/>
          <a:p>
            <a:pPr algn="ctr"/>
            <a:r>
              <a:rPr lang="fr-CA" sz="1600" dirty="0">
                <a:solidFill>
                  <a:schemeClr val="bg1"/>
                </a:solidFill>
              </a:rPr>
              <a:t>Accès aux soins primaires</a:t>
            </a:r>
          </a:p>
        </p:txBody>
      </p:sp>
      <p:sp>
        <p:nvSpPr>
          <p:cNvPr id="4" name="Footer Placeholder 3"/>
          <p:cNvSpPr>
            <a:spLocks noGrp="1"/>
          </p:cNvSpPr>
          <p:nvPr>
            <p:ph type="ftr" sz="quarter" idx="10"/>
            <p:custDataLst>
              <p:tags r:id="rId5"/>
            </p:custDataLst>
          </p:nvPr>
        </p:nvSpPr>
        <p:spPr/>
        <p:txBody>
          <a:bodyPr/>
          <a:lstStyle/>
          <a:p>
            <a:pPr>
              <a:defRPr/>
            </a:pPr>
            <a:r>
              <a:rPr lang="fr-CA" smtClean="0"/>
              <a:t>www.HQOntario.ca/accueil</a:t>
            </a:r>
            <a:endParaRPr lang="fr-CA" dirty="0"/>
          </a:p>
        </p:txBody>
      </p:sp>
      <p:sp>
        <p:nvSpPr>
          <p:cNvPr id="19" name="Content Placeholder 15"/>
          <p:cNvSpPr>
            <a:spLocks noGrp="1"/>
          </p:cNvSpPr>
          <p:nvPr>
            <p:ph sz="half" idx="2"/>
            <p:custDataLst>
              <p:tags r:id="rId6"/>
            </p:custDataLst>
          </p:nvPr>
        </p:nvSpPr>
        <p:spPr>
          <a:xfrm>
            <a:off x="4572000" y="4863690"/>
            <a:ext cx="4268789" cy="798821"/>
          </a:xfrm>
        </p:spPr>
        <p:txBody>
          <a:bodyPr/>
          <a:lstStyle/>
          <a:p>
            <a:pPr marL="0" indent="0">
              <a:buNone/>
            </a:pPr>
            <a:r>
              <a:rPr lang="fr-CA" sz="1600" b="1" dirty="0" smtClean="0">
                <a:solidFill>
                  <a:srgbClr val="0C6577"/>
                </a:solidFill>
              </a:rPr>
              <a:t>41 235</a:t>
            </a:r>
            <a:r>
              <a:rPr lang="fr-CA" sz="1600" dirty="0" smtClean="0"/>
              <a:t> </a:t>
            </a:r>
            <a:r>
              <a:rPr lang="fr-CA" sz="1600" dirty="0"/>
              <a:t>patients des maillons santé ont eu accès à des soins primaires de façon régulière et en temps opportun</a:t>
            </a:r>
          </a:p>
        </p:txBody>
      </p:sp>
      <p:sp>
        <p:nvSpPr>
          <p:cNvPr id="11" name="Rectangle 3"/>
          <p:cNvSpPr>
            <a:spLocks noChangeArrowheads="1"/>
          </p:cNvSpPr>
          <p:nvPr>
            <p:custDataLst>
              <p:tags r:id="rId7"/>
            </p:custDataLst>
          </p:nvPr>
        </p:nvSpPr>
        <p:spPr bwMode="auto">
          <a:xfrm>
            <a:off x="169632" y="5866073"/>
            <a:ext cx="867115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fr-CA" altLang="en-US" sz="900" i="1" dirty="0">
                <a:latin typeface="Calibri" panose="020F0502020204030204" pitchFamily="34" charset="0"/>
              </a:rPr>
              <a:t>Source des données </a:t>
            </a:r>
            <a:r>
              <a:rPr lang="fr-CA" altLang="en-US" sz="900" i="1" dirty="0" smtClean="0">
                <a:latin typeface="Calibri" panose="020F0502020204030204" pitchFamily="34" charset="0"/>
              </a:rPr>
              <a:t>: Plateforme </a:t>
            </a:r>
            <a:r>
              <a:rPr lang="fr-CA" altLang="en-US" sz="900" i="1" dirty="0">
                <a:latin typeface="Calibri" panose="020F0502020204030204" pitchFamily="34" charset="0"/>
              </a:rPr>
              <a:t>de production de rapports et d’analyses de l’amélioration de la qualité (QI RAP) de Qualité des services de santé Ontario - autodéclaration par les maillons </a:t>
            </a:r>
            <a:r>
              <a:rPr lang="fr-CA" altLang="en-US" sz="900" i="1" dirty="0" smtClean="0">
                <a:latin typeface="Calibri" panose="020F0502020204030204" pitchFamily="34" charset="0"/>
              </a:rPr>
              <a:t>santé</a:t>
            </a:r>
          </a:p>
        </p:txBody>
      </p:sp>
      <p:pic>
        <p:nvPicPr>
          <p:cNvPr id="5" name="Picture 4"/>
          <p:cNvPicPr>
            <a:picLocks noChangeAspect="1"/>
          </p:cNvPicPr>
          <p:nvPr>
            <p:custDataLst>
              <p:tags r:id="rId8"/>
            </p:custDataLst>
          </p:nvPr>
        </p:nvPicPr>
        <p:blipFill>
          <a:blip r:embed="rId13" cstate="print"/>
          <a:stretch>
            <a:fillRect/>
          </a:stretch>
        </p:blipFill>
        <p:spPr>
          <a:xfrm>
            <a:off x="7949566" y="6297119"/>
            <a:ext cx="1133954" cy="560881"/>
          </a:xfrm>
          <a:prstGeom prst="rect">
            <a:avLst/>
          </a:prstGeom>
        </p:spPr>
      </p:pic>
      <p:pic>
        <p:nvPicPr>
          <p:cNvPr id="7" name="Picture 6"/>
          <p:cNvPicPr>
            <a:picLocks noChangeAspect="1"/>
          </p:cNvPicPr>
          <p:nvPr>
            <p:custDataLst>
              <p:tags r:id="rId9"/>
            </p:custDataLst>
          </p:nvPr>
        </p:nvPicPr>
        <p:blipFill>
          <a:blip r:embed="rId14" cstate="print"/>
          <a:stretch>
            <a:fillRect/>
          </a:stretch>
        </p:blipFill>
        <p:spPr>
          <a:xfrm>
            <a:off x="169632" y="1960215"/>
            <a:ext cx="4297479" cy="2383166"/>
          </a:xfrm>
          <a:prstGeom prst="rect">
            <a:avLst/>
          </a:prstGeom>
        </p:spPr>
      </p:pic>
      <p:pic>
        <p:nvPicPr>
          <p:cNvPr id="9" name="Picture 8"/>
          <p:cNvPicPr>
            <a:picLocks noChangeAspect="1"/>
          </p:cNvPicPr>
          <p:nvPr>
            <p:custDataLst>
              <p:tags r:id="rId10"/>
            </p:custDataLst>
          </p:nvPr>
        </p:nvPicPr>
        <p:blipFill>
          <a:blip r:embed="rId15" cstate="print"/>
          <a:stretch>
            <a:fillRect/>
          </a:stretch>
        </p:blipFill>
        <p:spPr>
          <a:xfrm>
            <a:off x="4572000" y="2012800"/>
            <a:ext cx="4192232" cy="2330581"/>
          </a:xfrm>
          <a:prstGeom prst="rect">
            <a:avLst/>
          </a:prstGeom>
        </p:spPr>
      </p:pic>
    </p:spTree>
    <p:extLst>
      <p:ext uri="{BB962C8B-B14F-4D97-AF65-F5344CB8AC3E}">
        <p14:creationId xmlns:p14="http://schemas.microsoft.com/office/powerpoint/2010/main" val="36205775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274638"/>
            <a:ext cx="8229600" cy="706090"/>
          </a:xfrm>
          <a:noFill/>
        </p:spPr>
        <p:txBody>
          <a:bodyPr/>
          <a:lstStyle/>
          <a:p>
            <a:r>
              <a:rPr lang="fr-CA" dirty="0"/>
              <a:t>Progrès par RLISS – Mise à jour du </a:t>
            </a:r>
            <a:r>
              <a:rPr lang="fr-CA" altLang="en-US" dirty="0" smtClean="0"/>
              <a:t>3</a:t>
            </a:r>
            <a:r>
              <a:rPr lang="fr-CA" altLang="en-US" baseline="30000" dirty="0" smtClean="0"/>
              <a:t>e</a:t>
            </a:r>
            <a:r>
              <a:rPr lang="fr-CA" altLang="en-US" dirty="0" smtClean="0">
                <a:solidFill>
                  <a:srgbClr val="FFFFFF"/>
                </a:solidFill>
              </a:rPr>
              <a:t> </a:t>
            </a:r>
            <a:r>
              <a:rPr lang="fr-CA" dirty="0"/>
              <a:t> trimestre</a:t>
            </a:r>
            <a:endParaRPr lang="en-CA" dirty="0"/>
          </a:p>
        </p:txBody>
      </p:sp>
      <p:sp>
        <p:nvSpPr>
          <p:cNvPr id="4" name="Footer Placeholder 3"/>
          <p:cNvSpPr>
            <a:spLocks noGrp="1"/>
          </p:cNvSpPr>
          <p:nvPr>
            <p:ph type="ftr" sz="quarter" idx="10"/>
            <p:custDataLst>
              <p:tags r:id="rId2"/>
            </p:custDataLst>
          </p:nvPr>
        </p:nvSpPr>
        <p:spPr/>
        <p:txBody>
          <a:bodyPr/>
          <a:lstStyle/>
          <a:p>
            <a:pPr>
              <a:defRPr/>
            </a:pPr>
            <a:r>
              <a:rPr lang="en-US" dirty="0"/>
              <a:t>www.HQOntario.ca</a:t>
            </a:r>
            <a:endParaRPr lang="en-CA" dirty="0"/>
          </a:p>
        </p:txBody>
      </p:sp>
      <p:sp>
        <p:nvSpPr>
          <p:cNvPr id="23" name="Rectangle 4"/>
          <p:cNvSpPr>
            <a:spLocks noChangeArrowheads="1"/>
          </p:cNvSpPr>
          <p:nvPr>
            <p:custDataLst>
              <p:tags r:id="rId3"/>
            </p:custDataLst>
          </p:nvPr>
        </p:nvSpPr>
        <p:spPr bwMode="auto">
          <a:xfrm>
            <a:off x="1309688" y="18589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a:ln>
                  <a:noFill/>
                </a:ln>
                <a:solidFill>
                  <a:schemeClr val="tx1"/>
                </a:solidFill>
                <a:effectLst/>
                <a:latin typeface="Arial" panose="020B0604020202020204" pitchFamily="34" charset="0"/>
              </a:rPr>
              <a:t/>
            </a:r>
            <a:br>
              <a:rPr kumimoji="0" lang="en-CA" altLang="en-US" sz="1800" b="0" i="0" u="none" strike="noStrike" cap="none" normalizeH="0" baseline="0" dirty="0">
                <a:ln>
                  <a:noFill/>
                </a:ln>
                <a:solidFill>
                  <a:schemeClr val="tx1"/>
                </a:solidFill>
                <a:effectLst/>
                <a:latin typeface="Arial" panose="020B0604020202020204" pitchFamily="34" charset="0"/>
              </a:rPr>
            </a:b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1"/>
          <p:cNvSpPr>
            <a:spLocks noChangeArrowheads="1"/>
          </p:cNvSpPr>
          <p:nvPr>
            <p:custDataLst>
              <p:tags r:id="rId4"/>
            </p:custDataLst>
          </p:nvPr>
        </p:nvSpPr>
        <p:spPr bwMode="auto">
          <a:xfrm>
            <a:off x="1381125" y="206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a:ln>
                  <a:noFill/>
                </a:ln>
                <a:solidFill>
                  <a:schemeClr val="tx1"/>
                </a:solidFill>
                <a:effectLst/>
                <a:latin typeface="Arial" panose="020B0604020202020204" pitchFamily="34" charset="0"/>
              </a:rPr>
              <a:t/>
            </a:r>
            <a:br>
              <a:rPr kumimoji="0" lang="en-CA" altLang="en-US" sz="1800" b="0" i="0" u="none" strike="noStrike" cap="none" normalizeH="0" baseline="0" dirty="0">
                <a:ln>
                  <a:noFill/>
                </a:ln>
                <a:solidFill>
                  <a:schemeClr val="tx1"/>
                </a:solidFill>
                <a:effectLst/>
                <a:latin typeface="Arial" panose="020B0604020202020204" pitchFamily="34" charset="0"/>
              </a:rPr>
            </a:b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9" name="Rectangle 3"/>
          <p:cNvSpPr>
            <a:spLocks noChangeArrowheads="1"/>
          </p:cNvSpPr>
          <p:nvPr>
            <p:custDataLst>
              <p:tags r:id="rId5"/>
            </p:custDataLst>
          </p:nvPr>
        </p:nvSpPr>
        <p:spPr bwMode="auto">
          <a:xfrm>
            <a:off x="409575" y="5588274"/>
            <a:ext cx="85820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hangingPunct="0"/>
            <a:r>
              <a:rPr lang="fr-CA" altLang="en-US" sz="900" dirty="0">
                <a:latin typeface="Calibri" panose="020F0502020204030204" pitchFamily="34" charset="0"/>
                <a:ea typeface="Calibri" panose="020F0502020204030204" pitchFamily="34" charset="0"/>
                <a:cs typeface="Times New Roman" panose="02020603050405020304" pitchFamily="18" charset="0"/>
              </a:rPr>
              <a:t>Les cibles sont déterminées par le maillon santé et le RLISS, et reflètent la maturité du maillon santé (c.-à-d. que les nouveaux maillons santé ont des objectifs plus modestes afin de donner le temps nécessaire pour établir les processus).</a:t>
            </a: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12" name="Rectangle 3"/>
          <p:cNvSpPr>
            <a:spLocks noChangeArrowheads="1"/>
          </p:cNvSpPr>
          <p:nvPr>
            <p:custDataLst>
              <p:tags r:id="rId6"/>
            </p:custDataLst>
          </p:nvPr>
        </p:nvSpPr>
        <p:spPr bwMode="auto">
          <a:xfrm>
            <a:off x="1079561" y="5904967"/>
            <a:ext cx="775011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hangingPunct="0"/>
            <a:r>
              <a:rPr lang="fr-CA" altLang="en-US" sz="900" i="1" dirty="0">
                <a:latin typeface="Calibri" panose="020F0502020204030204" pitchFamily="34" charset="0"/>
                <a:ea typeface="Calibri" panose="020F0502020204030204" pitchFamily="34" charset="0"/>
                <a:cs typeface="Times New Roman" panose="02020603050405020304" pitchFamily="18" charset="0"/>
              </a:rPr>
              <a:t>Source des données : Plateforme de production de rapports et d’analyses de l’amélioration de la qualité (QI RAP) de Qualité des services de santé Ontario - </a:t>
            </a:r>
            <a:r>
              <a:rPr lang="fr-CA" altLang="en-US" sz="900" i="1" dirty="0" err="1">
                <a:latin typeface="Calibri" panose="020F0502020204030204" pitchFamily="34" charset="0"/>
                <a:ea typeface="Calibri" panose="020F0502020204030204" pitchFamily="34" charset="0"/>
                <a:cs typeface="Times New Roman" panose="02020603050405020304" pitchFamily="18" charset="0"/>
              </a:rPr>
              <a:t>autodéclaration</a:t>
            </a:r>
            <a:r>
              <a:rPr lang="fr-CA" altLang="en-US" sz="900" i="1" dirty="0">
                <a:latin typeface="Calibri" panose="020F0502020204030204" pitchFamily="34" charset="0"/>
                <a:ea typeface="Calibri" panose="020F0502020204030204" pitchFamily="34" charset="0"/>
                <a:cs typeface="Times New Roman" panose="02020603050405020304" pitchFamily="18" charset="0"/>
              </a:rPr>
              <a:t> par les maillons santé</a:t>
            </a:r>
            <a:endParaRPr kumimoji="0" lang="en-CA" altLang="en-US" sz="1800" b="0" i="1" u="none" strike="noStrike" cap="none" normalizeH="0" baseline="0" dirty="0">
              <a:ln>
                <a:noFill/>
              </a:ln>
              <a:solidFill>
                <a:schemeClr val="tx1"/>
              </a:solidFill>
              <a:effectLst/>
              <a:latin typeface="Arial" panose="020B0604020202020204" pitchFamily="34" charset="0"/>
            </a:endParaRPr>
          </a:p>
        </p:txBody>
      </p:sp>
      <p:pic>
        <p:nvPicPr>
          <p:cNvPr id="5" name="Picture 4"/>
          <p:cNvPicPr>
            <a:picLocks noChangeAspect="1"/>
          </p:cNvPicPr>
          <p:nvPr>
            <p:custDataLst>
              <p:tags r:id="rId7"/>
            </p:custDataLst>
          </p:nvPr>
        </p:nvPicPr>
        <p:blipFill>
          <a:blip r:embed="rId11" cstate="print"/>
          <a:stretch>
            <a:fillRect/>
          </a:stretch>
        </p:blipFill>
        <p:spPr>
          <a:xfrm>
            <a:off x="7857646" y="6321542"/>
            <a:ext cx="1133954" cy="560881"/>
          </a:xfrm>
          <a:prstGeom prst="rect">
            <a:avLst/>
          </a:prstGeom>
        </p:spPr>
      </p:pic>
      <p:pic>
        <p:nvPicPr>
          <p:cNvPr id="7" name="Picture 6"/>
          <p:cNvPicPr>
            <a:picLocks noChangeAspect="1"/>
          </p:cNvPicPr>
          <p:nvPr>
            <p:custDataLst>
              <p:tags r:id="rId8"/>
            </p:custDataLst>
          </p:nvPr>
        </p:nvPicPr>
        <p:blipFill>
          <a:blip r:embed="rId12" cstate="print"/>
          <a:stretch>
            <a:fillRect/>
          </a:stretch>
        </p:blipFill>
        <p:spPr>
          <a:xfrm>
            <a:off x="539750" y="1160128"/>
            <a:ext cx="8062051" cy="4380903"/>
          </a:xfrm>
          <a:prstGeom prst="rect">
            <a:avLst/>
          </a:prstGeom>
        </p:spPr>
      </p:pic>
    </p:spTree>
    <p:extLst>
      <p:ext uri="{BB962C8B-B14F-4D97-AF65-F5344CB8AC3E}">
        <p14:creationId xmlns:p14="http://schemas.microsoft.com/office/powerpoint/2010/main" val="3157934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NUM" val="4"/>
</p:tagLst>
</file>

<file path=ppt/tags/tag17.xml><?xml version="1.0" encoding="utf-8"?>
<p:tagLst xmlns:a="http://schemas.openxmlformats.org/drawingml/2006/main" xmlns:r="http://schemas.openxmlformats.org/officeDocument/2006/relationships" xmlns:p="http://schemas.openxmlformats.org/presentationml/2006/main">
  <p:tag name="NUM" val="1"/>
</p:tagLst>
</file>

<file path=ppt/tags/tag18.xml><?xml version="1.0" encoding="utf-8"?>
<p:tagLst xmlns:a="http://schemas.openxmlformats.org/drawingml/2006/main" xmlns:r="http://schemas.openxmlformats.org/officeDocument/2006/relationships" xmlns:p="http://schemas.openxmlformats.org/presentationml/2006/main">
  <p:tag name="NUM" val="2"/>
</p:tagLst>
</file>

<file path=ppt/tags/tag19.xml><?xml version="1.0" encoding="utf-8"?>
<p:tagLst xmlns:a="http://schemas.openxmlformats.org/drawingml/2006/main" xmlns:r="http://schemas.openxmlformats.org/officeDocument/2006/relationships" xmlns:p="http://schemas.openxmlformats.org/presentationml/2006/main">
  <p:tag name="NUM" val="3"/>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5"/>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3"/>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4"/>
</p:tagLst>
</file>

<file path=ppt/tags/tag34.xml><?xml version="1.0" encoding="utf-8"?>
<p:tagLst xmlns:a="http://schemas.openxmlformats.org/drawingml/2006/main" xmlns:r="http://schemas.openxmlformats.org/officeDocument/2006/relationships" xmlns:p="http://schemas.openxmlformats.org/presentationml/2006/main">
  <p:tag name="NUM" val="5"/>
</p:tagLst>
</file>

<file path=ppt/tags/tag35.xml><?xml version="1.0" encoding="utf-8"?>
<p:tagLst xmlns:a="http://schemas.openxmlformats.org/drawingml/2006/main" xmlns:r="http://schemas.openxmlformats.org/officeDocument/2006/relationships" xmlns:p="http://schemas.openxmlformats.org/presentationml/2006/main">
  <p:tag name="NUM" val="6"/>
</p:tagLst>
</file>

<file path=ppt/tags/tag36.xml><?xml version="1.0" encoding="utf-8"?>
<p:tagLst xmlns:a="http://schemas.openxmlformats.org/drawingml/2006/main" xmlns:r="http://schemas.openxmlformats.org/officeDocument/2006/relationships" xmlns:p="http://schemas.openxmlformats.org/presentationml/2006/main">
  <p:tag name="NUM" val="7"/>
</p:tagLst>
</file>

<file path=ppt/tags/tag37.xml><?xml version="1.0" encoding="utf-8"?>
<p:tagLst xmlns:a="http://schemas.openxmlformats.org/drawingml/2006/main" xmlns:r="http://schemas.openxmlformats.org/officeDocument/2006/relationships" xmlns:p="http://schemas.openxmlformats.org/presentationml/2006/main">
  <p:tag name="NUM" val="8"/>
</p:tagLst>
</file>

<file path=ppt/tags/tag38.xml><?xml version="1.0" encoding="utf-8"?>
<p:tagLst xmlns:a="http://schemas.openxmlformats.org/drawingml/2006/main" xmlns:r="http://schemas.openxmlformats.org/officeDocument/2006/relationships" xmlns:p="http://schemas.openxmlformats.org/presentationml/2006/main">
  <p:tag name="NUM" val="9"/>
</p:tagLst>
</file>

<file path=ppt/tags/tag39.xml><?xml version="1.0" encoding="utf-8"?>
<p:tagLst xmlns:a="http://schemas.openxmlformats.org/drawingml/2006/main" xmlns:r="http://schemas.openxmlformats.org/officeDocument/2006/relationships" xmlns:p="http://schemas.openxmlformats.org/presentationml/2006/main">
  <p:tag name="NUM" val="10"/>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1"/>
</p:tagLst>
</file>

<file path=ppt/tags/tag41.xml><?xml version="1.0" encoding="utf-8"?>
<p:tagLst xmlns:a="http://schemas.openxmlformats.org/drawingml/2006/main" xmlns:r="http://schemas.openxmlformats.org/officeDocument/2006/relationships" xmlns:p="http://schemas.openxmlformats.org/presentationml/2006/main">
  <p:tag name="NUM" val="2"/>
</p:tagLst>
</file>

<file path=ppt/tags/tag42.xml><?xml version="1.0" encoding="utf-8"?>
<p:tagLst xmlns:a="http://schemas.openxmlformats.org/drawingml/2006/main" xmlns:r="http://schemas.openxmlformats.org/officeDocument/2006/relationships" xmlns:p="http://schemas.openxmlformats.org/presentationml/2006/main">
  <p:tag name="NUM" val="3"/>
</p:tagLst>
</file>

<file path=ppt/tags/tag43.xml><?xml version="1.0" encoding="utf-8"?>
<p:tagLst xmlns:a="http://schemas.openxmlformats.org/drawingml/2006/main" xmlns:r="http://schemas.openxmlformats.org/officeDocument/2006/relationships" xmlns:p="http://schemas.openxmlformats.org/presentationml/2006/main">
  <p:tag name="NUM" val="4"/>
</p:tagLst>
</file>

<file path=ppt/tags/tag44.xml><?xml version="1.0" encoding="utf-8"?>
<p:tagLst xmlns:a="http://schemas.openxmlformats.org/drawingml/2006/main" xmlns:r="http://schemas.openxmlformats.org/officeDocument/2006/relationships" xmlns:p="http://schemas.openxmlformats.org/presentationml/2006/main">
  <p:tag name="NUM" val="5"/>
</p:tagLst>
</file>

<file path=ppt/tags/tag45.xml><?xml version="1.0" encoding="utf-8"?>
<p:tagLst xmlns:a="http://schemas.openxmlformats.org/drawingml/2006/main" xmlns:r="http://schemas.openxmlformats.org/officeDocument/2006/relationships" xmlns:p="http://schemas.openxmlformats.org/presentationml/2006/main">
  <p:tag name="NUM" val="6"/>
</p:tagLst>
</file>

<file path=ppt/tags/tag46.xml><?xml version="1.0" encoding="utf-8"?>
<p:tagLst xmlns:a="http://schemas.openxmlformats.org/drawingml/2006/main" xmlns:r="http://schemas.openxmlformats.org/officeDocument/2006/relationships" xmlns:p="http://schemas.openxmlformats.org/presentationml/2006/main">
  <p:tag name="NUM" val="7"/>
</p:tagLst>
</file>

<file path=ppt/tags/tag47.xml><?xml version="1.0" encoding="utf-8"?>
<p:tagLst xmlns:a="http://schemas.openxmlformats.org/drawingml/2006/main" xmlns:r="http://schemas.openxmlformats.org/officeDocument/2006/relationships" xmlns:p="http://schemas.openxmlformats.org/presentationml/2006/main">
  <p:tag name="NUM" val="8"/>
</p:tagLst>
</file>

<file path=ppt/tags/tag48.xml><?xml version="1.0" encoding="utf-8"?>
<p:tagLst xmlns:a="http://schemas.openxmlformats.org/drawingml/2006/main" xmlns:r="http://schemas.openxmlformats.org/officeDocument/2006/relationships" xmlns:p="http://schemas.openxmlformats.org/presentationml/2006/main">
  <p:tag name="NUM" val="1"/>
</p:tagLst>
</file>

<file path=ppt/tags/tag49.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50.xml><?xml version="1.0" encoding="utf-8"?>
<p:tagLst xmlns:a="http://schemas.openxmlformats.org/drawingml/2006/main" xmlns:r="http://schemas.openxmlformats.org/officeDocument/2006/relationships" xmlns:p="http://schemas.openxmlformats.org/presentationml/2006/main">
  <p:tag name="NUM" val="3"/>
</p:tagLst>
</file>

<file path=ppt/tags/tag51.xml><?xml version="1.0" encoding="utf-8"?>
<p:tagLst xmlns:a="http://schemas.openxmlformats.org/drawingml/2006/main" xmlns:r="http://schemas.openxmlformats.org/officeDocument/2006/relationships" xmlns:p="http://schemas.openxmlformats.org/presentationml/2006/main">
  <p:tag name="NUM" val="4"/>
</p:tagLst>
</file>

<file path=ppt/tags/tag6.xml><?xml version="1.0" encoding="utf-8"?>
<p:tagLst xmlns:a="http://schemas.openxmlformats.org/drawingml/2006/main" xmlns:r="http://schemas.openxmlformats.org/officeDocument/2006/relationships" xmlns:p="http://schemas.openxmlformats.org/presentationml/2006/main">
  <p:tag name="NUM" val="6"/>
</p:tagLst>
</file>

<file path=ppt/tags/tag7.xml><?xml version="1.0" encoding="utf-8"?>
<p:tagLst xmlns:a="http://schemas.openxmlformats.org/drawingml/2006/main" xmlns:r="http://schemas.openxmlformats.org/officeDocument/2006/relationships" xmlns:p="http://schemas.openxmlformats.org/presentationml/2006/main">
  <p:tag name="NUM" val="7"/>
</p:tagLst>
</file>

<file path=ppt/tags/tag8.xml><?xml version="1.0" encoding="utf-8"?>
<p:tagLst xmlns:a="http://schemas.openxmlformats.org/drawingml/2006/main" xmlns:r="http://schemas.openxmlformats.org/officeDocument/2006/relationships" xmlns:p="http://schemas.openxmlformats.org/presentationml/2006/main">
  <p:tag name="NUM" val="8"/>
</p:tagLst>
</file>

<file path=ppt/tags/tag9.xml><?xml version="1.0" encoding="utf-8"?>
<p:tagLst xmlns:a="http://schemas.openxmlformats.org/drawingml/2006/main" xmlns:r="http://schemas.openxmlformats.org/officeDocument/2006/relationships" xmlns:p="http://schemas.openxmlformats.org/presentationml/2006/main">
  <p:tag name="NUM" val="9"/>
</p:tagLst>
</file>

<file path=ppt/theme/theme1.xml><?xml version="1.0" encoding="utf-8"?>
<a:theme xmlns:a="http://schemas.openxmlformats.org/drawingml/2006/main" name="1_Slides op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irst Slide Only">
  <a:themeElements>
    <a:clrScheme name="Health Quality Ontario">
      <a:dk1>
        <a:srgbClr val="FFFFFF"/>
      </a:dk1>
      <a:lt1>
        <a:srgbClr val="FFFFFF"/>
      </a:lt1>
      <a:dk2>
        <a:srgbClr val="FFFFFF"/>
      </a:dk2>
      <a:lt2>
        <a:srgbClr val="FFFFFF"/>
      </a:lt2>
      <a:accent1>
        <a:srgbClr val="00A0AF"/>
      </a:accent1>
      <a:accent2>
        <a:srgbClr val="00788A"/>
      </a:accent2>
      <a:accent3>
        <a:srgbClr val="CE8E00"/>
      </a:accent3>
      <a:accent4>
        <a:srgbClr val="D47600"/>
      </a:accent4>
      <a:accent5>
        <a:srgbClr val="693A77"/>
      </a:accent5>
      <a:accent6>
        <a:srgbClr val="58A618"/>
      </a:accent6>
      <a:hlink>
        <a:srgbClr val="00B9E4"/>
      </a:hlink>
      <a:folHlink>
        <a:srgbClr val="18A29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HQO_Slide">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Blank Presentation">
  <a:themeElements>
    <a:clrScheme name="">
      <a:dk1>
        <a:srgbClr val="000000"/>
      </a:dk1>
      <a:lt1>
        <a:srgbClr val="FFFFFF"/>
      </a:lt1>
      <a:dk2>
        <a:srgbClr val="007A87"/>
      </a:dk2>
      <a:lt2>
        <a:srgbClr val="8D988F"/>
      </a:lt2>
      <a:accent1>
        <a:srgbClr val="633C82"/>
      </a:accent1>
      <a:accent2>
        <a:srgbClr val="54B247"/>
      </a:accent2>
      <a:accent3>
        <a:srgbClr val="FFFFFF"/>
      </a:accent3>
      <a:accent4>
        <a:srgbClr val="000000"/>
      </a:accent4>
      <a:accent5>
        <a:srgbClr val="B7AFC1"/>
      </a:accent5>
      <a:accent6>
        <a:srgbClr val="4BA13F"/>
      </a:accent6>
      <a:hlink>
        <a:srgbClr val="739AB3"/>
      </a:hlink>
      <a:folHlink>
        <a:srgbClr val="475285"/>
      </a:folHlink>
    </a:clrScheme>
    <a:fontScheme name="Blank Presentation">
      <a:majorFont>
        <a:latin typeface="Arial Narrow"/>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lides option">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End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22252</TotalTime>
  <Words>997</Words>
  <Application>Microsoft Office PowerPoint</Application>
  <PresentationFormat>On-screen Show (4:3)</PresentationFormat>
  <Paragraphs>115</Paragraphs>
  <Slides>10</Slides>
  <Notes>6</Notes>
  <HiddenSlides>0</HiddenSlides>
  <MMClips>0</MMClips>
  <ScaleCrop>false</ScaleCrop>
  <HeadingPairs>
    <vt:vector size="6" baseType="variant">
      <vt:variant>
        <vt:lpstr>Fonts Used</vt:lpstr>
      </vt:variant>
      <vt:variant>
        <vt:i4>10</vt:i4>
      </vt:variant>
      <vt:variant>
        <vt:lpstr>Theme</vt:lpstr>
      </vt:variant>
      <vt:variant>
        <vt:i4>6</vt:i4>
      </vt:variant>
      <vt:variant>
        <vt:lpstr>Slide Titles</vt:lpstr>
      </vt:variant>
      <vt:variant>
        <vt:i4>10</vt:i4>
      </vt:variant>
    </vt:vector>
  </HeadingPairs>
  <TitlesOfParts>
    <vt:vector size="26" baseType="lpstr">
      <vt:lpstr>MS Gothic</vt:lpstr>
      <vt:lpstr>MS PGothic</vt:lpstr>
      <vt:lpstr>MS PGothic</vt:lpstr>
      <vt:lpstr>Arial</vt:lpstr>
      <vt:lpstr>Arial Narrow</vt:lpstr>
      <vt:lpstr>Calibri</vt:lpstr>
      <vt:lpstr>Helvetica Neue Medium</vt:lpstr>
      <vt:lpstr>Times</vt:lpstr>
      <vt:lpstr>Times New Roman</vt:lpstr>
      <vt:lpstr>Wingdings</vt:lpstr>
      <vt:lpstr>1_Slides option</vt:lpstr>
      <vt:lpstr>First Slide Only</vt:lpstr>
      <vt:lpstr>HQO_Slide</vt:lpstr>
      <vt:lpstr>1_Blank Presentation</vt:lpstr>
      <vt:lpstr>Slides option</vt:lpstr>
      <vt:lpstr>1_End slide</vt:lpstr>
      <vt:lpstr>PowerPoint Presentation</vt:lpstr>
      <vt:lpstr>Maillons santé :  Amélioration des soins intégrés pour les patients ayant de multiples troubles de santé et des besoins complexes</vt:lpstr>
      <vt:lpstr>Soutenir le modèle avancé de maillon santé</vt:lpstr>
      <vt:lpstr>Coup d’œil sur les maillons santé – Mise à jour du 3e trimestre</vt:lpstr>
      <vt:lpstr>PowerPoint Presentation</vt:lpstr>
      <vt:lpstr>PowerPoint Presentation</vt:lpstr>
      <vt:lpstr>PowerPoint Presentation</vt:lpstr>
      <vt:lpstr>Répercussion des maillons santé – Mise à jour du 3e  trimestre</vt:lpstr>
      <vt:lpstr>Progrès par RLISS – Mise à jour du 3e  trimestre</vt:lpstr>
      <vt:lpstr>PowerPoint Presentation</vt:lpstr>
    </vt:vector>
  </TitlesOfParts>
  <Company>Government of Ontario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Ministry of Health and Long-Term Care</dc:creator>
  <cp:lastModifiedBy>Jones, Sue</cp:lastModifiedBy>
  <cp:revision>491</cp:revision>
  <cp:lastPrinted>2016-09-08T19:28:05Z</cp:lastPrinted>
  <dcterms:created xsi:type="dcterms:W3CDTF">2008-02-01T20:05:28Z</dcterms:created>
  <dcterms:modified xsi:type="dcterms:W3CDTF">2017-03-10T18:30:47Z</dcterms:modified>
</cp:coreProperties>
</file>