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9" r:id="rId4"/>
  </p:sldMasterIdLst>
  <p:notesMasterIdLst>
    <p:notesMasterId r:id="rId17"/>
  </p:notesMasterIdLst>
  <p:handoutMasterIdLst>
    <p:handoutMasterId r:id="rId18"/>
  </p:handoutMasterIdLst>
  <p:sldIdLst>
    <p:sldId id="357" r:id="rId5"/>
    <p:sldId id="370" r:id="rId6"/>
    <p:sldId id="377" r:id="rId7"/>
    <p:sldId id="376" r:id="rId8"/>
    <p:sldId id="379" r:id="rId9"/>
    <p:sldId id="365" r:id="rId10"/>
    <p:sldId id="366" r:id="rId11"/>
    <p:sldId id="373" r:id="rId12"/>
    <p:sldId id="355" r:id="rId13"/>
    <p:sldId id="369" r:id="rId14"/>
    <p:sldId id="372" r:id="rId15"/>
    <p:sldId id="351" r:id="rId16"/>
  </p:sldIdLst>
  <p:sldSz cx="9144000" cy="6858000" type="screen4x3"/>
  <p:notesSz cx="9309100" cy="70231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6" clrIdx="2">
    <p:extLst>
      <p:ext uri="{19B8F6BF-5375-455C-9EA6-DF929625EA0E}">
        <p15:presenceInfo xmlns:p15="http://schemas.microsoft.com/office/powerpoint/2012/main" userId="S-1-5-21-535683054-4239906057-3132855710-3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8A"/>
    <a:srgbClr val="D2492A"/>
    <a:srgbClr val="00A0AF"/>
    <a:srgbClr val="EDFDFF"/>
    <a:srgbClr val="EEDACF"/>
    <a:srgbClr val="F7F7F7"/>
    <a:srgbClr val="000000"/>
    <a:srgbClr val="C86205"/>
    <a:srgbClr val="8B9187"/>
    <a:srgbClr val="0C65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52" autoAdjust="0"/>
  </p:normalViewPr>
  <p:slideViewPr>
    <p:cSldViewPr snapToGrid="0">
      <p:cViewPr varScale="1">
        <p:scale>
          <a:sx n="61" d="100"/>
          <a:sy n="61" d="100"/>
        </p:scale>
        <p:origin x="1656" y="66"/>
      </p:cViewPr>
      <p:guideLst>
        <p:guide orient="horz" pos="470"/>
        <p:guide orient="horz" pos="469"/>
        <p:guide orient="horz" pos="349"/>
        <p:guide pos="2835"/>
      </p:guideLst>
    </p:cSldViewPr>
  </p:slideViewPr>
  <p:notesTextViewPr>
    <p:cViewPr>
      <p:scale>
        <a:sx n="100" d="100"/>
        <a:sy n="100" d="100"/>
      </p:scale>
      <p:origin x="0" y="0"/>
    </p:cViewPr>
  </p:notesTextViewPr>
  <p:notesViewPr>
    <p:cSldViewPr snapToGrid="0">
      <p:cViewPr>
        <p:scale>
          <a:sx n="1" d="2"/>
          <a:sy n="1" d="2"/>
        </p:scale>
        <p:origin x="0" y="0"/>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34475" cy="351155"/>
          </a:xfrm>
          <a:prstGeom prst="rect">
            <a:avLst/>
          </a:prstGeom>
          <a:noFill/>
          <a:ln w="9525">
            <a:noFill/>
            <a:miter lim="800000"/>
            <a:headEnd/>
            <a:tailEnd/>
          </a:ln>
          <a:effectLst/>
        </p:spPr>
        <p:txBody>
          <a:bodyPr vert="horz" wrap="square" lIns="91861" tIns="45930" rIns="91861" bIns="45930"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0" y="6670349"/>
            <a:ext cx="5998313" cy="351155"/>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301677" y="6670349"/>
            <a:ext cx="1005830" cy="351155"/>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34475" cy="351155"/>
          </a:xfrm>
          <a:prstGeom prst="rect">
            <a:avLst/>
          </a:prstGeom>
          <a:noFill/>
          <a:ln w="9525">
            <a:noFill/>
            <a:miter lim="800000"/>
            <a:headEnd/>
            <a:tailEnd/>
          </a:ln>
        </p:spPr>
        <p:txBody>
          <a:bodyPr vert="horz" wrap="square" lIns="93306" tIns="46654" rIns="93306" bIns="46654" numCol="1" anchor="t" anchorCtr="0" compatLnSpc="1">
            <a:prstTxWarp prst="textNoShape">
              <a:avLst/>
            </a:prstTxWarp>
          </a:bodyPr>
          <a:lstStyle>
            <a:lvl1pPr defTabSz="465682"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73032" y="0"/>
            <a:ext cx="4034475" cy="351155"/>
          </a:xfrm>
          <a:prstGeom prst="rect">
            <a:avLst/>
          </a:prstGeom>
          <a:noFill/>
          <a:ln w="9525">
            <a:noFill/>
            <a:miter lim="800000"/>
            <a:headEnd/>
            <a:tailEnd/>
          </a:ln>
        </p:spPr>
        <p:txBody>
          <a:bodyPr vert="horz" wrap="square" lIns="93306" tIns="46654" rIns="93306" bIns="46654" numCol="1" anchor="t" anchorCtr="0" compatLnSpc="1">
            <a:prstTxWarp prst="textNoShape">
              <a:avLst/>
            </a:prstTxWarp>
          </a:bodyPr>
          <a:lstStyle>
            <a:lvl1pPr algn="r" defTabSz="465682" eaLnBrk="0" hangingPunct="0">
              <a:defRPr sz="1200" u="none"/>
            </a:lvl1pPr>
          </a:lstStyle>
          <a:p>
            <a:fld id="{24F56CF2-DCFE-4A13-AF35-E1D99AC3E997}" type="datetime1">
              <a:rPr lang="en-CA" altLang="en-US"/>
              <a:pPr/>
              <a:t>2018-03-07</a:t>
            </a:fld>
            <a:endParaRPr lang="en-CA" altLang="en-US"/>
          </a:p>
        </p:txBody>
      </p:sp>
      <p:sp>
        <p:nvSpPr>
          <p:cNvPr id="32772" name="Rectangle 4"/>
          <p:cNvSpPr>
            <a:spLocks noGrp="1" noRot="1" noChangeAspect="1" noChangeArrowheads="1" noTextEdit="1"/>
          </p:cNvSpPr>
          <p:nvPr>
            <p:ph type="sldImg" idx="2"/>
          </p:nvPr>
        </p:nvSpPr>
        <p:spPr bwMode="auto">
          <a:xfrm>
            <a:off x="2898775" y="527050"/>
            <a:ext cx="3511550" cy="26336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30910" y="3335973"/>
            <a:ext cx="7447280" cy="3160395"/>
          </a:xfrm>
          <a:prstGeom prst="rect">
            <a:avLst/>
          </a:prstGeom>
          <a:noFill/>
          <a:ln w="9525">
            <a:noFill/>
            <a:miter lim="800000"/>
            <a:headEnd/>
            <a:tailEnd/>
          </a:ln>
        </p:spPr>
        <p:txBody>
          <a:bodyPr vert="horz" wrap="square" lIns="93306" tIns="46654" rIns="93306" bIns="4665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70349"/>
            <a:ext cx="4034475" cy="351155"/>
          </a:xfrm>
          <a:prstGeom prst="rect">
            <a:avLst/>
          </a:prstGeom>
          <a:noFill/>
          <a:ln w="9525">
            <a:noFill/>
            <a:miter lim="800000"/>
            <a:headEnd/>
            <a:tailEnd/>
          </a:ln>
        </p:spPr>
        <p:txBody>
          <a:bodyPr vert="horz" wrap="square" lIns="93306" tIns="46654" rIns="93306" bIns="46654" numCol="1" anchor="b" anchorCtr="0" compatLnSpc="1">
            <a:prstTxWarp prst="textNoShape">
              <a:avLst/>
            </a:prstTxWarp>
          </a:bodyPr>
          <a:lstStyle>
            <a:lvl1pPr defTabSz="465682"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73032" y="6670349"/>
            <a:ext cx="4034475" cy="351155"/>
          </a:xfrm>
          <a:prstGeom prst="rect">
            <a:avLst/>
          </a:prstGeom>
          <a:noFill/>
          <a:ln w="9525">
            <a:noFill/>
            <a:miter lim="800000"/>
            <a:headEnd/>
            <a:tailEnd/>
          </a:ln>
        </p:spPr>
        <p:txBody>
          <a:bodyPr vert="horz" wrap="square" lIns="93306" tIns="46654" rIns="93306" bIns="46654" numCol="1" anchor="b" anchorCtr="0" compatLnSpc="1">
            <a:prstTxWarp prst="textNoShape">
              <a:avLst/>
            </a:prstTxWarp>
          </a:bodyPr>
          <a:lstStyle>
            <a:lvl1pPr algn="r" defTabSz="465682"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0</a:t>
            </a:fld>
            <a:endParaRPr lang="en-CA" altLang="en-US"/>
          </a:p>
        </p:txBody>
      </p:sp>
    </p:spTree>
    <p:extLst>
      <p:ext uri="{BB962C8B-B14F-4D97-AF65-F5344CB8AC3E}">
        <p14:creationId xmlns:p14="http://schemas.microsoft.com/office/powerpoint/2010/main" val="396598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5</a:t>
            </a:fld>
            <a:endParaRPr lang="en-CA" altLang="en-US"/>
          </a:p>
        </p:txBody>
      </p:sp>
    </p:spTree>
    <p:extLst>
      <p:ext uri="{BB962C8B-B14F-4D97-AF65-F5344CB8AC3E}">
        <p14:creationId xmlns:p14="http://schemas.microsoft.com/office/powerpoint/2010/main" val="83288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6</a:t>
            </a:fld>
            <a:endParaRPr lang="en-CA" altLang="en-US"/>
          </a:p>
        </p:txBody>
      </p:sp>
    </p:spTree>
    <p:extLst>
      <p:ext uri="{BB962C8B-B14F-4D97-AF65-F5344CB8AC3E}">
        <p14:creationId xmlns:p14="http://schemas.microsoft.com/office/powerpoint/2010/main" val="175992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7</a:t>
            </a:fld>
            <a:endParaRPr lang="en-CA" altLang="en-US"/>
          </a:p>
        </p:txBody>
      </p:sp>
    </p:spTree>
    <p:extLst>
      <p:ext uri="{BB962C8B-B14F-4D97-AF65-F5344CB8AC3E}">
        <p14:creationId xmlns:p14="http://schemas.microsoft.com/office/powerpoint/2010/main" val="3495181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8</a:t>
            </a:fld>
            <a:endParaRPr lang="en-CA" altLang="en-US"/>
          </a:p>
        </p:txBody>
      </p:sp>
    </p:spTree>
    <p:extLst>
      <p:ext uri="{BB962C8B-B14F-4D97-AF65-F5344CB8AC3E}">
        <p14:creationId xmlns:p14="http://schemas.microsoft.com/office/powerpoint/2010/main" val="285108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924544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solidFill>
                  <a:srgbClr val="000000"/>
                </a:solidFill>
              </a:rPr>
              <a:pPr/>
              <a:t>10</a:t>
            </a:fld>
            <a:endParaRPr lang="en-CA" altLang="en-US" dirty="0">
              <a:solidFill>
                <a:srgbClr val="000000"/>
              </a:solidFill>
            </a:endParaRPr>
          </a:p>
        </p:txBody>
      </p:sp>
    </p:spTree>
    <p:extLst>
      <p:ext uri="{BB962C8B-B14F-4D97-AF65-F5344CB8AC3E}">
        <p14:creationId xmlns:p14="http://schemas.microsoft.com/office/powerpoint/2010/main" val="41598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323316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264576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379554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434770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788A"/>
                </a:solidFill>
              </a:defRPr>
            </a:lvl1pPr>
          </a:lstStyle>
          <a:p>
            <a:r>
              <a:rPr lang="en-US"/>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A0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A0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Footer Placeholder 7"/>
          <p:cNvSpPr>
            <a:spLocks noGrp="1" noChangeArrowheads="1"/>
          </p:cNvSpPr>
          <p:nvPr>
            <p:ph type="ftr" sz="quarter" idx="10"/>
          </p:nvPr>
        </p:nvSpPr>
        <p:spPr/>
        <p:txBody>
          <a:bodyPr/>
          <a:lstStyle>
            <a:lvl1pPr>
              <a:defRPr/>
            </a:lvl1pPr>
          </a:lstStyle>
          <a:p>
            <a:pPr>
              <a:defRPr/>
            </a:pPr>
            <a:r>
              <a:rPr lang="en-US" dirty="0">
                <a:solidFill>
                  <a:srgbClr val="FFFFFF"/>
                </a:solidFill>
              </a:rPr>
              <a:t>www.HQOntario.ca</a:t>
            </a:r>
            <a:endParaRPr lang="en-CA" dirty="0">
              <a:solidFill>
                <a:srgbClr val="FFFFFF"/>
              </a:solidFill>
            </a:endParaRPr>
          </a:p>
        </p:txBody>
      </p:sp>
      <p:sp>
        <p:nvSpPr>
          <p:cNvPr id="8" name="Slide Number Placeholder 6"/>
          <p:cNvSpPr>
            <a:spLocks noGrp="1"/>
          </p:cNvSpPr>
          <p:nvPr>
            <p:ph type="sldNum" sz="quarter" idx="11"/>
          </p:nvPr>
        </p:nvSpPr>
        <p:spPr/>
        <p:txBody>
          <a:bodyPr/>
          <a:lstStyle>
            <a:lvl1pPr>
              <a:defRPr/>
            </a:lvl1pPr>
          </a:lstStyle>
          <a:p>
            <a:fld id="{F2A2E6B8-0383-49C9-8156-47AC77A980AE}"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9134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219861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5560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Tree>
    <p:extLst>
      <p:ext uri="{BB962C8B-B14F-4D97-AF65-F5344CB8AC3E}">
        <p14:creationId xmlns:p14="http://schemas.microsoft.com/office/powerpoint/2010/main" val="45352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Tree>
    <p:extLst>
      <p:ext uri="{BB962C8B-B14F-4D97-AF65-F5344CB8AC3E}">
        <p14:creationId xmlns:p14="http://schemas.microsoft.com/office/powerpoint/2010/main" val="243411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Tree>
    <p:extLst>
      <p:ext uri="{BB962C8B-B14F-4D97-AF65-F5344CB8AC3E}">
        <p14:creationId xmlns:p14="http://schemas.microsoft.com/office/powerpoint/2010/main" val="394200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dirty="0"/>
              <a:t>Click to edit Master title style</a:t>
            </a:r>
            <a:endParaRPr lang="en-CA" dirty="0"/>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17467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dirty="0">
              <a:solidFill>
                <a:srgbClr val="FFFFFF"/>
              </a:solidFill>
              <a:latin typeface="Arial"/>
              <a:cs typeface="Arial"/>
            </a:endParaRPr>
          </a:p>
        </p:txBody>
      </p:sp>
    </p:spTree>
    <p:extLst>
      <p:ext uri="{BB962C8B-B14F-4D97-AF65-F5344CB8AC3E}">
        <p14:creationId xmlns:p14="http://schemas.microsoft.com/office/powerpoint/2010/main" val="3862329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dirty="0">
                <a:solidFill>
                  <a:srgbClr val="00A0AF"/>
                </a:solidFill>
                <a:latin typeface="ITC Century Std Book"/>
                <a:cs typeface="ITC Century Std Book"/>
              </a:rPr>
              <a:t>”</a:t>
            </a:r>
          </a:p>
        </p:txBody>
      </p:sp>
    </p:spTree>
    <p:extLst>
      <p:ext uri="{BB962C8B-B14F-4D97-AF65-F5344CB8AC3E}">
        <p14:creationId xmlns:p14="http://schemas.microsoft.com/office/powerpoint/2010/main" val="238829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4581" r:id="rId1"/>
    <p:sldLayoutId id="2147484576" r:id="rId2"/>
    <p:sldLayoutId id="2147484557" r:id="rId3"/>
    <p:sldLayoutId id="2147484567" r:id="rId4"/>
    <p:sldLayoutId id="2147484563" r:id="rId5"/>
    <p:sldLayoutId id="2147484574" r:id="rId6"/>
    <p:sldLayoutId id="2147484577" r:id="rId7"/>
    <p:sldLayoutId id="2147484572" r:id="rId8"/>
    <p:sldLayoutId id="2147484562" r:id="rId9"/>
    <p:sldLayoutId id="2147484573" r:id="rId10"/>
    <p:sldLayoutId id="2147484579" r:id="rId11"/>
    <p:sldLayoutId id="2147484582"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hqontario.ca/Portals/0/documents/qi/health-links/ccm-invite-and-engage-communications-en.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www.hqontario.ca/Quality-Improvement/Quality-Improvement-in-Action/Health-Links/Health-Links-Resources/Coordinated-Care-Management-for-Patients-with-Mental-Health-and-or-Addictions-Condition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quorum.hqontario.ca/LinkClick.aspx?fileticket=gJuMAPm_kJk%3d&amp;portalid=0&amp;timestamp=1520361374972"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1724025" y="5721350"/>
            <a:ext cx="1857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3796" name="Rectangle 2"/>
          <p:cNvSpPr txBox="1">
            <a:spLocks noChangeArrowheads="1"/>
          </p:cNvSpPr>
          <p:nvPr/>
        </p:nvSpPr>
        <p:spPr bwMode="auto">
          <a:xfrm>
            <a:off x="554492" y="707332"/>
            <a:ext cx="6258684" cy="2979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3880"/>
              </a:lnSpc>
              <a:spcAft>
                <a:spcPts val="600"/>
              </a:spcAft>
            </a:pPr>
            <a:r>
              <a:rPr lang="en-CA" altLang="en-US" sz="3600" b="1" u="none" dirty="0">
                <a:solidFill>
                  <a:srgbClr val="00A0AF"/>
                </a:solidFill>
              </a:rPr>
              <a:t>Health Links: Excerpts from the 2017/18 Q3 Report </a:t>
            </a:r>
          </a:p>
          <a:p>
            <a:pPr>
              <a:lnSpc>
                <a:spcPts val="2580"/>
              </a:lnSpc>
              <a:spcAft>
                <a:spcPts val="600"/>
              </a:spcAft>
            </a:pPr>
            <a:endParaRPr lang="en-US" altLang="en-US" sz="2000" b="1" u="none" dirty="0">
              <a:solidFill>
                <a:srgbClr val="000000"/>
              </a:solidFill>
            </a:endParaRPr>
          </a:p>
          <a:p>
            <a:pPr>
              <a:lnSpc>
                <a:spcPts val="1980"/>
              </a:lnSpc>
              <a:spcAft>
                <a:spcPts val="600"/>
              </a:spcAft>
            </a:pPr>
            <a:r>
              <a:rPr lang="en-US" altLang="en-US" u="none" cap="all" spc="150" dirty="0">
                <a:solidFill>
                  <a:srgbClr val="000000"/>
                </a:solidFill>
              </a:rPr>
              <a:t>MARCH 2018</a:t>
            </a:r>
            <a:endParaRPr lang="en-CA" altLang="en-US" u="none" cap="all" spc="150" dirty="0">
              <a:solidFill>
                <a:srgbClr val="000000"/>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0831" y="5082724"/>
            <a:ext cx="2787565" cy="1437461"/>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3307171" y="5522594"/>
            <a:ext cx="2613660" cy="705485"/>
          </a:xfrm>
          <a:prstGeom prst="rect">
            <a:avLst/>
          </a:prstGeom>
          <a:effectLst>
            <a:outerShdw blurRad="50800" dist="50800" dir="5400000" algn="ctr" rotWithShape="0">
              <a:schemeClr val="accent1">
                <a:alpha val="7000"/>
              </a:schemeClr>
            </a:outerShdw>
          </a:effectLst>
        </p:spPr>
      </p:pic>
    </p:spTree>
    <p:extLst>
      <p:ext uri="{BB962C8B-B14F-4D97-AF65-F5344CB8AC3E}">
        <p14:creationId xmlns:p14="http://schemas.microsoft.com/office/powerpoint/2010/main" val="2940051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4824"/>
            <a:ext cx="8836428" cy="706437"/>
          </a:xfrm>
        </p:spPr>
        <p:txBody>
          <a:bodyPr/>
          <a:lstStyle/>
          <a:p>
            <a:r>
              <a:rPr lang="en-US" sz="3200" dirty="0"/>
              <a:t>Quarterly and Cumulative Data – Q3 Update</a:t>
            </a:r>
          </a:p>
        </p:txBody>
      </p:sp>
      <p:sp>
        <p:nvSpPr>
          <p:cNvPr id="3" name="TextBox 2"/>
          <p:cNvSpPr txBox="1"/>
          <p:nvPr/>
        </p:nvSpPr>
        <p:spPr>
          <a:xfrm>
            <a:off x="0" y="4998836"/>
            <a:ext cx="9026013" cy="1477328"/>
          </a:xfrm>
          <a:prstGeom prst="rect">
            <a:avLst/>
          </a:prstGeom>
          <a:noFill/>
        </p:spPr>
        <p:txBody>
          <a:bodyPr wrap="square" rtlCol="0">
            <a:spAutoFit/>
          </a:bodyPr>
          <a:lstStyle/>
          <a:p>
            <a:r>
              <a:rPr lang="en-US" sz="1000" i="1" u="none" dirty="0"/>
              <a:t>CCP—coordinated care plan, C—Central, CE—Central East, CW—Central West, ESC—Erie St. Clair, HL—Health Link, HNHB—Hamilton Niagara </a:t>
            </a:r>
            <a:r>
              <a:rPr lang="en-US" sz="1000" i="1" u="none" dirty="0" err="1"/>
              <a:t>Haldimand</a:t>
            </a:r>
            <a:r>
              <a:rPr lang="en-US" sz="1000" i="1" u="none" dirty="0"/>
              <a:t> Brant, LHIN—Local Health Integration Network, MH—Mississauga </a:t>
            </a:r>
            <a:r>
              <a:rPr lang="en-US" sz="1000" i="1" u="none" dirty="0" err="1"/>
              <a:t>Halton</a:t>
            </a:r>
            <a:r>
              <a:rPr lang="en-US" sz="1000" i="1" u="none" dirty="0"/>
              <a:t>, MOHLTC—Ministry of Health and Long-Term Care, NE—North East, NSM—North Simcoe </a:t>
            </a:r>
            <a:r>
              <a:rPr lang="en-US" sz="1000" i="1" u="none" dirty="0" err="1"/>
              <a:t>Muskoka</a:t>
            </a:r>
            <a:r>
              <a:rPr lang="en-US" sz="1000" i="1" u="none" dirty="0"/>
              <a:t>, NW—North West, SE—South East, SW—South West, TC—Toronto Central, WW—Waterloo Wellington.</a:t>
            </a:r>
          </a:p>
          <a:p>
            <a:br>
              <a:rPr lang="en-US" sz="1000" i="1" u="none" dirty="0"/>
            </a:br>
            <a:r>
              <a:rPr lang="en-US" sz="1000" i="1" u="none" dirty="0"/>
              <a:t>*SW, ESC, NE, and CE LHINs have changed their target populations to the sub-region numbers released by MOHLTC in October 2017 while others have kept the numbers from May 2016. One Health Link in the NE LHIN does not yet have a target population. It should be noted that the “target population” listed, based on patients with four or more chronic conditions, refers to the number of patients that may benefit from a Health Links approach to care and is generally accepted to be approximately 5% of the population in each LHIN. LHINs set and enter quarterly targets in QI RAP so that they can be reported here as a reference point.</a:t>
            </a:r>
            <a:endParaRPr lang="en-US" sz="1000" i="1" u="none" dirty="0">
              <a:latin typeface="Calibri" panose="020F050202020403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1120256"/>
            <a:ext cx="9070340" cy="3878580"/>
          </a:xfrm>
          <a:prstGeom prst="rect">
            <a:avLst/>
          </a:prstGeom>
          <a:noFill/>
          <a:ln>
            <a:noFill/>
          </a:ln>
        </p:spPr>
      </p:pic>
    </p:spTree>
    <p:extLst>
      <p:ext uri="{BB962C8B-B14F-4D97-AF65-F5344CB8AC3E}">
        <p14:creationId xmlns:p14="http://schemas.microsoft.com/office/powerpoint/2010/main" val="333635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32" y="-13311"/>
            <a:ext cx="8229600" cy="812757"/>
          </a:xfrm>
        </p:spPr>
        <p:txBody>
          <a:bodyPr/>
          <a:lstStyle/>
          <a:p>
            <a:r>
              <a:rPr lang="en-US" sz="2800" dirty="0"/>
              <a:t>Supporting the Health Links Approach to Care</a:t>
            </a:r>
          </a:p>
        </p:txBody>
      </p:sp>
      <p:sp>
        <p:nvSpPr>
          <p:cNvPr id="5" name="Footer Placeholder 4"/>
          <p:cNvSpPr>
            <a:spLocks noGrp="1"/>
          </p:cNvSpPr>
          <p:nvPr>
            <p:ph type="ftr" sz="quarter" idx="10"/>
          </p:nvPr>
        </p:nvSpPr>
        <p:spPr/>
        <p:txBody>
          <a:bodyPr/>
          <a:lstStyle/>
          <a:p>
            <a:pPr>
              <a:defRPr/>
            </a:pPr>
            <a:r>
              <a:rPr lang="en-US" dirty="0">
                <a:solidFill>
                  <a:srgbClr val="FFFFFF"/>
                </a:solidFill>
              </a:rPr>
              <a:t>www.HQOntario.ca</a:t>
            </a:r>
            <a:endParaRPr lang="en-CA"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40192942"/>
              </p:ext>
            </p:extLst>
          </p:nvPr>
        </p:nvGraphicFramePr>
        <p:xfrm>
          <a:off x="250886" y="834707"/>
          <a:ext cx="8660818" cy="5468112"/>
        </p:xfrm>
        <a:graphic>
          <a:graphicData uri="http://schemas.openxmlformats.org/drawingml/2006/table">
            <a:tbl>
              <a:tblPr firstRow="1" bandRow="1">
                <a:tableStyleId>{5C22544A-7EE6-4342-B048-85BDC9FD1C3A}</a:tableStyleId>
              </a:tblPr>
              <a:tblGrid>
                <a:gridCol w="3471369">
                  <a:extLst>
                    <a:ext uri="{9D8B030D-6E8A-4147-A177-3AD203B41FA5}">
                      <a16:colId xmlns:a16="http://schemas.microsoft.com/office/drawing/2014/main" val="20000"/>
                    </a:ext>
                  </a:extLst>
                </a:gridCol>
                <a:gridCol w="5189449">
                  <a:extLst>
                    <a:ext uri="{9D8B030D-6E8A-4147-A177-3AD203B41FA5}">
                      <a16:colId xmlns:a16="http://schemas.microsoft.com/office/drawing/2014/main" val="20001"/>
                    </a:ext>
                  </a:extLst>
                </a:gridCol>
              </a:tblGrid>
              <a:tr h="766395">
                <a:tc grid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CA" sz="2000" b="1" kern="0" dirty="0">
                          <a:solidFill>
                            <a:schemeClr val="bg1"/>
                          </a:solidFill>
                        </a:rPr>
                        <a:t>Health Links:</a:t>
                      </a:r>
                    </a:p>
                    <a:p>
                      <a:pPr marL="0" marR="0" indent="0" algn="ctr" defTabSz="914400" rtl="0" eaLnBrk="1" fontAlgn="auto" latinLnBrk="0" hangingPunct="1">
                        <a:lnSpc>
                          <a:spcPct val="120000"/>
                        </a:lnSpc>
                        <a:spcBef>
                          <a:spcPts val="0"/>
                        </a:spcBef>
                        <a:spcAft>
                          <a:spcPts val="0"/>
                        </a:spcAft>
                        <a:buClrTx/>
                        <a:buSzTx/>
                        <a:buFontTx/>
                        <a:buNone/>
                        <a:tabLst/>
                        <a:defRPr/>
                      </a:pPr>
                      <a:r>
                        <a:rPr lang="en-CA" sz="1800" b="0" i="0" kern="0" dirty="0">
                          <a:solidFill>
                            <a:schemeClr val="bg1"/>
                          </a:solidFill>
                        </a:rPr>
                        <a:t>Improving Integrated Care for Patients with Multiple Conditions and Complex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9908"/>
                    </a:solidFill>
                  </a:tcPr>
                </a:tc>
                <a:tc hMerge="1">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en-CA"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8A"/>
                    </a:solidFill>
                  </a:tcPr>
                </a:tc>
                <a:extLst>
                  <a:ext uri="{0D108BD9-81ED-4DB2-BD59-A6C34878D82A}">
                    <a16:rowId xmlns:a16="http://schemas.microsoft.com/office/drawing/2014/main" val="10004"/>
                  </a:ext>
                </a:extLst>
              </a:tr>
              <a:tr h="445579">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CA" sz="2000" b="1" dirty="0">
                          <a:solidFill>
                            <a:schemeClr val="bg1"/>
                          </a:solidFill>
                        </a:rPr>
                        <a:t>MOHLTC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8A"/>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CA" sz="2000" b="1" dirty="0">
                          <a:solidFill>
                            <a:schemeClr val="bg1"/>
                          </a:solidFill>
                        </a:rPr>
                        <a:t>LHIN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8A"/>
                    </a:solidFill>
                  </a:tcPr>
                </a:tc>
                <a:extLst>
                  <a:ext uri="{0D108BD9-81ED-4DB2-BD59-A6C34878D82A}">
                    <a16:rowId xmlns:a16="http://schemas.microsoft.com/office/drawing/2014/main" val="10000"/>
                  </a:ext>
                </a:extLst>
              </a:tr>
              <a:tr h="2334833">
                <a:tc>
                  <a:txBody>
                    <a:bodyPr/>
                    <a:lstStyle/>
                    <a:p>
                      <a:pPr marL="285750" indent="-285750">
                        <a:lnSpc>
                          <a:spcPct val="120000"/>
                        </a:lnSpc>
                        <a:buFont typeface="Arial" panose="020B0604020202020204" pitchFamily="34" charset="0"/>
                        <a:buChar char="•"/>
                      </a:pPr>
                      <a:r>
                        <a:rPr lang="en-CA" sz="1400" dirty="0"/>
                        <a:t>Sets the </a:t>
                      </a:r>
                      <a:r>
                        <a:rPr lang="en-CA" sz="1400" b="1" dirty="0"/>
                        <a:t>strategic direction </a:t>
                      </a:r>
                      <a:r>
                        <a:rPr lang="en-CA" sz="1400" dirty="0"/>
                        <a:t>for Health Links </a:t>
                      </a:r>
                    </a:p>
                    <a:p>
                      <a:pPr marL="285750" indent="-285750">
                        <a:lnSpc>
                          <a:spcPct val="120000"/>
                        </a:lnSpc>
                        <a:buFont typeface="Arial" panose="020B0604020202020204" pitchFamily="34" charset="0"/>
                        <a:buChar char="•"/>
                      </a:pPr>
                      <a:r>
                        <a:rPr lang="en-CA" sz="1400" dirty="0"/>
                        <a:t>Provides overall funding to the LHINs </a:t>
                      </a:r>
                    </a:p>
                    <a:p>
                      <a:pPr marL="285750" indent="-285750">
                        <a:lnSpc>
                          <a:spcPct val="120000"/>
                        </a:lnSpc>
                        <a:buFont typeface="Arial" panose="020B0604020202020204" pitchFamily="34" charset="0"/>
                        <a:buChar char="•"/>
                      </a:pPr>
                      <a:r>
                        <a:rPr lang="en-CA" sz="1400" dirty="0"/>
                        <a:t>Oversees the overall </a:t>
                      </a:r>
                      <a:r>
                        <a:rPr lang="en-CA" sz="1400" b="1" dirty="0"/>
                        <a:t>performance </a:t>
                      </a:r>
                      <a:r>
                        <a:rPr lang="en-CA" sz="1400" dirty="0"/>
                        <a:t>of the Health Links initiative to guide strategy </a:t>
                      </a:r>
                    </a:p>
                    <a:p>
                      <a:pPr marL="285750" indent="-285750">
                        <a:lnSpc>
                          <a:spcPct val="120000"/>
                        </a:lnSpc>
                        <a:buFont typeface="Arial" panose="020B0604020202020204" pitchFamily="34" charset="0"/>
                        <a:buChar char="•"/>
                      </a:pPr>
                      <a:r>
                        <a:rPr lang="en-CA" sz="1400" dirty="0"/>
                        <a:t>Facilitates </a:t>
                      </a:r>
                      <a:r>
                        <a:rPr lang="en-CA" sz="1400" b="1" dirty="0"/>
                        <a:t>operational success </a:t>
                      </a:r>
                      <a:r>
                        <a:rPr lang="en-CA" sz="1400" dirty="0"/>
                        <a:t>by implementing provincial level tools and supports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nSpc>
                          <a:spcPct val="120000"/>
                        </a:lnSpc>
                        <a:buFont typeface="Arial" panose="020B0604020202020204" pitchFamily="34" charset="0"/>
                        <a:buChar char="•"/>
                      </a:pPr>
                      <a:r>
                        <a:rPr lang="en-CA" sz="1400" dirty="0"/>
                        <a:t>Sets </a:t>
                      </a:r>
                      <a:r>
                        <a:rPr lang="en-CA" sz="1400" b="1" dirty="0"/>
                        <a:t>regional priorities </a:t>
                      </a:r>
                      <a:r>
                        <a:rPr lang="en-CA" sz="1400" dirty="0"/>
                        <a:t>for Health Links and ensures alignment with provincial priorities </a:t>
                      </a:r>
                    </a:p>
                    <a:p>
                      <a:pPr marL="285750" indent="-285750">
                        <a:lnSpc>
                          <a:spcPct val="120000"/>
                        </a:lnSpc>
                        <a:buFont typeface="Arial" panose="020B0604020202020204" pitchFamily="34" charset="0"/>
                        <a:buChar char="•"/>
                      </a:pPr>
                      <a:r>
                        <a:rPr lang="en-CA" sz="1400" b="1" dirty="0"/>
                        <a:t>Funds</a:t>
                      </a:r>
                      <a:r>
                        <a:rPr lang="en-CA" sz="1400" dirty="0"/>
                        <a:t> Health Links in accordance with priorities </a:t>
                      </a:r>
                    </a:p>
                    <a:p>
                      <a:pPr marL="285750" indent="-285750">
                        <a:lnSpc>
                          <a:spcPct val="120000"/>
                        </a:lnSpc>
                        <a:buFont typeface="Arial" panose="020B0604020202020204" pitchFamily="34" charset="0"/>
                        <a:buChar char="•"/>
                      </a:pPr>
                      <a:r>
                        <a:rPr lang="en-CA" sz="1400" dirty="0"/>
                        <a:t>Maintains </a:t>
                      </a:r>
                      <a:r>
                        <a:rPr lang="en-CA" sz="1400" b="1" dirty="0"/>
                        <a:t>overall accountability </a:t>
                      </a:r>
                      <a:r>
                        <a:rPr lang="en-CA" sz="1400" dirty="0"/>
                        <a:t>for Health Links </a:t>
                      </a:r>
                      <a:r>
                        <a:rPr lang="en-CA" sz="1400" dirty="0">
                          <a:solidFill>
                            <a:schemeClr val="tx1"/>
                          </a:solidFill>
                        </a:rPr>
                        <a:t>performance</a:t>
                      </a:r>
                    </a:p>
                    <a:p>
                      <a:pPr marL="285750" indent="-285750">
                        <a:lnSpc>
                          <a:spcPct val="120000"/>
                        </a:lnSpc>
                        <a:buFont typeface="Arial" panose="020B0604020202020204" pitchFamily="34" charset="0"/>
                        <a:buChar char="•"/>
                      </a:pPr>
                      <a:r>
                        <a:rPr lang="en-CA" sz="1400" b="1" dirty="0"/>
                        <a:t>Drives operations </a:t>
                      </a:r>
                      <a:r>
                        <a:rPr lang="en-CA" sz="1400" dirty="0"/>
                        <a:t>by implementing plans and supporting</a:t>
                      </a:r>
                      <a:r>
                        <a:rPr lang="en-CA" sz="1400" baseline="0" dirty="0"/>
                        <a:t> </a:t>
                      </a:r>
                      <a:r>
                        <a:rPr lang="en-CA" sz="1400" dirty="0"/>
                        <a:t>adoption of provincial tools </a:t>
                      </a:r>
                    </a:p>
                    <a:p>
                      <a:pPr marL="285750" indent="-285750">
                        <a:lnSpc>
                          <a:spcPct val="120000"/>
                        </a:lnSpc>
                        <a:buFont typeface="Arial" panose="020B0604020202020204" pitchFamily="34" charset="0"/>
                        <a:buChar char="•"/>
                      </a:pPr>
                      <a:r>
                        <a:rPr lang="en-CA" sz="1400" dirty="0"/>
                        <a:t>Identifies and </a:t>
                      </a:r>
                      <a:r>
                        <a:rPr lang="en-CA" sz="1400" b="1" dirty="0"/>
                        <a:t>implements</a:t>
                      </a:r>
                      <a:r>
                        <a:rPr lang="en-CA" sz="1400" dirty="0"/>
                        <a:t> regional supports and tools as required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5579">
                <a:tc grid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CA" sz="2000" b="1" kern="0" dirty="0">
                          <a:solidFill>
                            <a:schemeClr val="bg1"/>
                          </a:solidFill>
                        </a:rPr>
                        <a:t>Health Quality Ontario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8A"/>
                    </a:solidFill>
                  </a:tcPr>
                </a:tc>
                <a:tc hMerge="1">
                  <a:txBody>
                    <a:bodyPr/>
                    <a:lstStyle/>
                    <a:p>
                      <a:endParaRPr lang="en-CA" dirty="0"/>
                    </a:p>
                  </a:txBody>
                  <a:tcPr/>
                </a:tc>
                <a:extLst>
                  <a:ext uri="{0D108BD9-81ED-4DB2-BD59-A6C34878D82A}">
                    <a16:rowId xmlns:a16="http://schemas.microsoft.com/office/drawing/2014/main" val="10002"/>
                  </a:ext>
                </a:extLst>
              </a:tr>
              <a:tr h="1336736">
                <a:tc gridSpan="2">
                  <a:txBody>
                    <a:bodyPr/>
                    <a:lstStyle/>
                    <a:p>
                      <a:pPr marL="285750" indent="-285750">
                        <a:lnSpc>
                          <a:spcPct val="120000"/>
                        </a:lnSpc>
                        <a:buFont typeface="Arial" panose="020B0604020202020204" pitchFamily="34" charset="0"/>
                        <a:buChar char="•"/>
                      </a:pPr>
                      <a:r>
                        <a:rPr lang="en-US" sz="1400" dirty="0"/>
                        <a:t>Supports data collection, timely reports, and analysis</a:t>
                      </a:r>
                    </a:p>
                    <a:p>
                      <a:pPr marL="285750" indent="-285750">
                        <a:lnSpc>
                          <a:spcPct val="120000"/>
                        </a:lnSpc>
                        <a:buFont typeface="Arial" panose="020B0604020202020204" pitchFamily="34" charset="0"/>
                        <a:buChar char="•"/>
                      </a:pPr>
                      <a:r>
                        <a:rPr lang="en-US" sz="1400" dirty="0"/>
                        <a:t>Leads systematic identification of emerging innovations and best practices </a:t>
                      </a:r>
                    </a:p>
                    <a:p>
                      <a:pPr marL="285750" indent="-285750">
                        <a:lnSpc>
                          <a:spcPct val="120000"/>
                        </a:lnSpc>
                        <a:buFont typeface="Arial" panose="020B0604020202020204" pitchFamily="34" charset="0"/>
                        <a:buChar char="•"/>
                      </a:pPr>
                      <a:r>
                        <a:rPr lang="en-CA" sz="1400" dirty="0"/>
                        <a:t>Increases rate of progress through standardization of best practices across all Health Links</a:t>
                      </a:r>
                    </a:p>
                    <a:p>
                      <a:pPr marL="285750" indent="-285750">
                        <a:lnSpc>
                          <a:spcPct val="120000"/>
                        </a:lnSpc>
                        <a:buFont typeface="Arial" panose="020B0604020202020204" pitchFamily="34" charset="0"/>
                        <a:buChar char="•"/>
                      </a:pPr>
                      <a:r>
                        <a:rPr lang="en-CA" sz="1400" dirty="0">
                          <a:cs typeface="ＭＳ Ｐゴシック" charset="-128"/>
                        </a:rPr>
                        <a:t>Supports inter-Health Link sharing of lessons learned,</a:t>
                      </a:r>
                      <a:r>
                        <a:rPr lang="en-CA" sz="1400" baseline="0" dirty="0">
                          <a:cs typeface="ＭＳ Ｐゴシック" charset="-128"/>
                        </a:rPr>
                        <a:t> </a:t>
                      </a:r>
                      <a:r>
                        <a:rPr lang="en-CA" sz="1400" dirty="0">
                          <a:cs typeface="ＭＳ Ｐゴシック" charset="-128"/>
                        </a:rPr>
                        <a:t>regionally and/or provincially</a:t>
                      </a:r>
                    </a:p>
                    <a:p>
                      <a:pPr marL="285750" indent="-285750">
                        <a:lnSpc>
                          <a:spcPct val="120000"/>
                        </a:lnSpc>
                        <a:buFont typeface="Arial" panose="020B0604020202020204" pitchFamily="34" charset="0"/>
                        <a:buChar char="•"/>
                      </a:pPr>
                      <a:r>
                        <a:rPr lang="en-CA" sz="1400" dirty="0">
                          <a:cs typeface="ＭＳ Ｐゴシック" charset="-128"/>
                        </a:rPr>
                        <a:t>Connects LHIN Health Link Leads with other relevant provincial quality initiatives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A" dirty="0"/>
                    </a:p>
                  </a:txBody>
                  <a:tcPr/>
                </a:tc>
                <a:extLst>
                  <a:ext uri="{0D108BD9-81ED-4DB2-BD59-A6C34878D82A}">
                    <a16:rowId xmlns:a16="http://schemas.microsoft.com/office/drawing/2014/main" val="10003"/>
                  </a:ext>
                </a:extLst>
              </a:tr>
            </a:tbl>
          </a:graphicData>
        </a:graphic>
      </p:graphicFrame>
      <p:sp>
        <p:nvSpPr>
          <p:cNvPr id="6" name="Rectangle 3"/>
          <p:cNvSpPr>
            <a:spLocks noChangeArrowheads="1"/>
          </p:cNvSpPr>
          <p:nvPr/>
        </p:nvSpPr>
        <p:spPr bwMode="auto">
          <a:xfrm>
            <a:off x="250886" y="6373340"/>
            <a:ext cx="68852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CA" altLang="en-US" sz="900" i="1" u="none" dirty="0">
                <a:latin typeface="+mn-lt"/>
                <a:ea typeface="Calibri" panose="020F0502020204030204" pitchFamily="34" charset="0"/>
                <a:cs typeface="Times New Roman" panose="02020603050405020304" pitchFamily="18" charset="0"/>
              </a:rPr>
              <a:t>Source: Adapted from </a:t>
            </a:r>
            <a:r>
              <a:rPr lang="en-US" sz="900" i="1" u="none" dirty="0">
                <a:latin typeface="+mn-lt"/>
              </a:rPr>
              <a:t>“Guide to the Advanced Health Links Model Guide,” Ministry of Health Long-Term Care, November 12, 2015.</a:t>
            </a:r>
          </a:p>
          <a:p>
            <a:r>
              <a:rPr lang="en-US" sz="900" i="1" u="none" dirty="0">
                <a:latin typeface="+mn-lt"/>
              </a:rPr>
              <a:t>LHIN – local health integration network, MOHLTC – Ministry of Health and Long-Term Care.</a:t>
            </a:r>
            <a:endParaRPr lang="en-CA" sz="900" i="1" u="none" dirty="0">
              <a:latin typeface="+mn-lt"/>
            </a:endParaRPr>
          </a:p>
        </p:txBody>
      </p:sp>
    </p:spTree>
    <p:extLst>
      <p:ext uri="{BB962C8B-B14F-4D97-AF65-F5344CB8AC3E}">
        <p14:creationId xmlns:p14="http://schemas.microsoft.com/office/powerpoint/2010/main" val="97900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76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EE9A1F-27C1-462A-A94C-F48CDDE9F7AE}"/>
              </a:ext>
            </a:extLst>
          </p:cNvPr>
          <p:cNvSpPr>
            <a:spLocks noGrp="1"/>
          </p:cNvSpPr>
          <p:nvPr>
            <p:ph type="title"/>
          </p:nvPr>
        </p:nvSpPr>
        <p:spPr>
          <a:xfrm>
            <a:off x="703840" y="1434079"/>
            <a:ext cx="7368742" cy="1362075"/>
          </a:xfrm>
        </p:spPr>
        <p:txBody>
          <a:bodyPr/>
          <a:lstStyle/>
          <a:p>
            <a:br>
              <a:rPr lang="en-US" dirty="0">
                <a:solidFill>
                  <a:schemeClr val="tx1"/>
                </a:solidFill>
                <a:latin typeface="MS PGothic"/>
              </a:rPr>
            </a:br>
            <a:r>
              <a:rPr lang="en-US" dirty="0"/>
              <a:t>Health Links: </a:t>
            </a:r>
            <a:br>
              <a:rPr lang="en-US" dirty="0">
                <a:solidFill>
                  <a:schemeClr val="tx1"/>
                </a:solidFill>
                <a:latin typeface="MS PGothic"/>
              </a:rPr>
            </a:br>
            <a:br>
              <a:rPr lang="en-US" dirty="0">
                <a:solidFill>
                  <a:schemeClr val="tx1"/>
                </a:solidFill>
                <a:latin typeface="MS PGothic"/>
              </a:rPr>
            </a:br>
            <a:r>
              <a:rPr lang="en-US" sz="3200" b="0" dirty="0"/>
              <a:t>Improving Integrated Care for Patients with Multiple Chronic Conditions and Complex Needs</a:t>
            </a:r>
            <a:endParaRPr lang="en-US" sz="3200" dirty="0"/>
          </a:p>
        </p:txBody>
      </p:sp>
    </p:spTree>
    <p:extLst>
      <p:ext uri="{BB962C8B-B14F-4D97-AF65-F5344CB8AC3E}">
        <p14:creationId xmlns:p14="http://schemas.microsoft.com/office/powerpoint/2010/main" val="218064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90315"/>
            <a:ext cx="8058727" cy="706437"/>
          </a:xfrm>
        </p:spPr>
        <p:txBody>
          <a:bodyPr/>
          <a:lstStyle/>
          <a:p>
            <a:r>
              <a:rPr lang="en-US" dirty="0"/>
              <a:t>The Health Links Quarterly Report</a:t>
            </a:r>
          </a:p>
        </p:txBody>
      </p:sp>
      <p:sp>
        <p:nvSpPr>
          <p:cNvPr id="4" name="TextBox 3"/>
          <p:cNvSpPr txBox="1"/>
          <p:nvPr/>
        </p:nvSpPr>
        <p:spPr>
          <a:xfrm>
            <a:off x="457199" y="1427661"/>
            <a:ext cx="7712364" cy="5724644"/>
          </a:xfrm>
          <a:prstGeom prst="rect">
            <a:avLst/>
          </a:prstGeom>
          <a:noFill/>
        </p:spPr>
        <p:txBody>
          <a:bodyPr wrap="square" rtlCol="0">
            <a:spAutoFit/>
          </a:bodyPr>
          <a:lstStyle/>
          <a:p>
            <a:pPr marL="285750" indent="-285750">
              <a:buFont typeface="Arial" panose="020B0604020202020204" pitchFamily="34" charset="0"/>
              <a:buChar char="•"/>
            </a:pPr>
            <a:r>
              <a:rPr lang="en-US" sz="1600" u="none" dirty="0"/>
              <a:t>Provides a summary of data reported by Health Links in each quarter</a:t>
            </a:r>
          </a:p>
          <a:p>
            <a:pPr marL="285750" indent="-285750">
              <a:buFont typeface="Arial" panose="020B0604020202020204" pitchFamily="34" charset="0"/>
              <a:buChar char="•"/>
            </a:pPr>
            <a:endParaRPr lang="en-US" sz="1600" u="none" dirty="0"/>
          </a:p>
          <a:p>
            <a:pPr marL="742950" lvl="1" indent="-285750">
              <a:buFont typeface="Courier New" panose="02070309020205020404" pitchFamily="49" charset="0"/>
              <a:buChar char="o"/>
            </a:pPr>
            <a:r>
              <a:rPr lang="en-US" sz="1600" i="1" u="none" dirty="0"/>
              <a:t>Two quality indicators measured: number of patients with a coordinated care plan and number of patients connected to a primary care provider</a:t>
            </a:r>
          </a:p>
          <a:p>
            <a:pPr marL="285750" indent="-285750">
              <a:buFont typeface="Arial" panose="020B0604020202020204" pitchFamily="34" charset="0"/>
              <a:buChar char="•"/>
            </a:pPr>
            <a:endParaRPr lang="en-US" sz="1600" u="none" dirty="0"/>
          </a:p>
          <a:p>
            <a:pPr marL="285750" indent="-285750">
              <a:buFont typeface="Arial" panose="020B0604020202020204" pitchFamily="34" charset="0"/>
              <a:buChar char="•"/>
            </a:pPr>
            <a:r>
              <a:rPr lang="en-US" sz="1600" u="none" dirty="0"/>
              <a:t>Offers a deeper understanding of Health Links practices across the province and progress to date</a:t>
            </a:r>
          </a:p>
          <a:p>
            <a:pPr marL="285750" indent="-285750">
              <a:buFont typeface="Arial" panose="020B0604020202020204" pitchFamily="34" charset="0"/>
              <a:buChar char="•"/>
            </a:pPr>
            <a:endParaRPr lang="en-US" sz="1600" u="none" dirty="0"/>
          </a:p>
          <a:p>
            <a:pPr marL="285750" indent="-285750">
              <a:buFont typeface="Arial" panose="020B0604020202020204" pitchFamily="34" charset="0"/>
              <a:buChar char="•"/>
            </a:pPr>
            <a:r>
              <a:rPr lang="en-US" sz="1600" u="none" dirty="0"/>
              <a:t>Highlights patients who are benefiting from a Health Links approach to care</a:t>
            </a:r>
          </a:p>
          <a:p>
            <a:pPr marL="285750" indent="-285750">
              <a:buFont typeface="Arial" panose="020B0604020202020204" pitchFamily="34" charset="0"/>
              <a:buChar char="•"/>
            </a:pPr>
            <a:endParaRPr lang="en-US" sz="1600" u="none" dirty="0"/>
          </a:p>
          <a:p>
            <a:pPr marL="285750" indent="-285750">
              <a:buFont typeface="Arial" panose="020B0604020202020204" pitchFamily="34" charset="0"/>
              <a:buChar char="•"/>
            </a:pPr>
            <a:r>
              <a:rPr lang="en-US" sz="1600" u="none" dirty="0"/>
              <a:t>Reviewed by Health Link leads from all 14 LHINs and Health Quality Ontario Regional Quality Improvement Specialists </a:t>
            </a:r>
          </a:p>
          <a:p>
            <a:pPr marL="285750" indent="-285750">
              <a:buFont typeface="Arial" panose="020B0604020202020204" pitchFamily="34" charset="0"/>
              <a:buChar char="•"/>
            </a:pPr>
            <a:endParaRPr lang="en-US" sz="1600" u="none" dirty="0"/>
          </a:p>
          <a:p>
            <a:pPr marL="285750" indent="-285750">
              <a:buFont typeface="Arial" panose="020B0604020202020204" pitchFamily="34" charset="0"/>
              <a:buChar char="•"/>
            </a:pPr>
            <a:r>
              <a:rPr lang="en-US" sz="1600" u="none" dirty="0"/>
              <a:t>Circulated to Health Link teams, LHINs, Health Quality Ontario, and the Ministry of Health and Long-Term Care</a:t>
            </a:r>
          </a:p>
          <a:p>
            <a:pPr marL="285750" indent="-285750">
              <a:buFont typeface="Arial" panose="020B0604020202020204" pitchFamily="34" charset="0"/>
              <a:buChar char="•"/>
            </a:pPr>
            <a:endParaRPr lang="en-US" sz="1600" u="none" dirty="0"/>
          </a:p>
          <a:p>
            <a:pPr marL="285750" indent="-285750">
              <a:buFont typeface="Arial" panose="020B0604020202020204" pitchFamily="34" charset="0"/>
              <a:buChar char="•"/>
            </a:pPr>
            <a:r>
              <a:rPr lang="en-US" sz="1600" u="none" dirty="0"/>
              <a:t>Used to share observations, identify areas of interest, and guide conversations and planning</a:t>
            </a:r>
          </a:p>
          <a:p>
            <a:pPr marL="285750" indent="-285750">
              <a:buFont typeface="Arial" panose="020B0604020202020204" pitchFamily="34" charset="0"/>
              <a:buChar char="•"/>
            </a:pPr>
            <a:endParaRPr lang="en-US" sz="1600" u="none" dirty="0"/>
          </a:p>
          <a:p>
            <a:pPr marL="285750" indent="-285750">
              <a:buFont typeface="Arial" panose="020B0604020202020204" pitchFamily="34" charset="0"/>
              <a:buChar char="•"/>
            </a:pPr>
            <a:endParaRPr lang="en-US" sz="1600" u="none" dirty="0"/>
          </a:p>
          <a:p>
            <a:pPr marL="285750" indent="-285750">
              <a:buFont typeface="Arial" panose="020B0604020202020204" pitchFamily="34" charset="0"/>
              <a:buChar char="•"/>
            </a:pPr>
            <a:endParaRPr lang="en-US" sz="1600" u="none" dirty="0"/>
          </a:p>
          <a:p>
            <a:pPr marL="285750" indent="-285750">
              <a:buFont typeface="Arial" panose="020B0604020202020204" pitchFamily="34" charset="0"/>
              <a:buChar char="•"/>
            </a:pPr>
            <a:endParaRPr lang="en-US" sz="1600" u="none" dirty="0"/>
          </a:p>
          <a:p>
            <a:pPr marL="285750" indent="-285750">
              <a:buFont typeface="Arial" panose="020B0604020202020204" pitchFamily="34" charset="0"/>
              <a:buChar char="•"/>
            </a:pPr>
            <a:endParaRPr lang="en-US" u="none" dirty="0"/>
          </a:p>
        </p:txBody>
      </p:sp>
    </p:spTree>
    <p:extLst>
      <p:ext uri="{BB962C8B-B14F-4D97-AF65-F5344CB8AC3E}">
        <p14:creationId xmlns:p14="http://schemas.microsoft.com/office/powerpoint/2010/main" val="533183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90315"/>
            <a:ext cx="8058727" cy="706437"/>
          </a:xfrm>
        </p:spPr>
        <p:txBody>
          <a:bodyPr/>
          <a:lstStyle/>
          <a:p>
            <a:r>
              <a:rPr lang="en-US" dirty="0"/>
              <a:t>Highlights from this Quarter</a:t>
            </a:r>
          </a:p>
        </p:txBody>
      </p:sp>
      <p:sp>
        <p:nvSpPr>
          <p:cNvPr id="4" name="TextBox 3"/>
          <p:cNvSpPr txBox="1"/>
          <p:nvPr/>
        </p:nvSpPr>
        <p:spPr>
          <a:xfrm>
            <a:off x="457199" y="1279879"/>
            <a:ext cx="7712364" cy="5078313"/>
          </a:xfrm>
          <a:prstGeom prst="rect">
            <a:avLst/>
          </a:prstGeom>
          <a:noFill/>
        </p:spPr>
        <p:txBody>
          <a:bodyPr wrap="square" rtlCol="0" anchor="t">
            <a:spAutoFit/>
          </a:bodyPr>
          <a:lstStyle/>
          <a:p>
            <a:pPr marL="285750" indent="-285750">
              <a:buFont typeface="Arial" panose="020B0604020202020204" pitchFamily="34" charset="0"/>
              <a:buChar char="•"/>
            </a:pPr>
            <a:r>
              <a:rPr lang="en-US" sz="1600" u="none" dirty="0">
                <a:cs typeface="Arial"/>
              </a:rPr>
              <a:t>Compared with last year's Q3, there was a 47% increase in numbers of CCPs created (6,126 from 5,650) and a 66% increase in number of Health Links patients attached to a PCP (6,523 from </a:t>
            </a:r>
            <a:r>
              <a:rPr lang="en-CA" sz="1600" u="none" dirty="0">
                <a:cs typeface="Arial"/>
              </a:rPr>
              <a:t>3,925)</a:t>
            </a:r>
            <a:r>
              <a:rPr lang="en-US" sz="1600" u="none" dirty="0">
                <a:cs typeface="Arial"/>
              </a:rPr>
              <a:t>, showing significant year-over-year progress in spread and scale</a:t>
            </a:r>
            <a:endParaRPr lang="en-US" sz="1600" u="none" dirty="0"/>
          </a:p>
          <a:p>
            <a:pPr marL="285750" indent="-285750">
              <a:buFont typeface="Arial" panose="020B0604020202020204" pitchFamily="34" charset="0"/>
              <a:buChar char="•"/>
            </a:pPr>
            <a:endParaRPr lang="en-US" sz="1600" u="none" dirty="0"/>
          </a:p>
          <a:p>
            <a:pPr marL="285750" indent="-285750">
              <a:buFont typeface="Arial" panose="020B0604020202020204" pitchFamily="34" charset="0"/>
              <a:buChar char="•"/>
            </a:pPr>
            <a:r>
              <a:rPr lang="en-US" sz="1600" u="none" dirty="0"/>
              <a:t>A Health Links Measurement Task Group has been created to develop the parameters for </a:t>
            </a:r>
            <a:r>
              <a:rPr lang="en-US" sz="1600" b="1" u="none" dirty="0"/>
              <a:t>new indicators </a:t>
            </a:r>
            <a:r>
              <a:rPr lang="en-US" sz="1600" u="none" dirty="0"/>
              <a:t>and to provide recommendations on measurement and data collection</a:t>
            </a:r>
            <a:endParaRPr lang="en-US" sz="1600" u="none" dirty="0">
              <a:cs typeface="Arial"/>
            </a:endParaRPr>
          </a:p>
          <a:p>
            <a:pPr lvl="1"/>
            <a:endParaRPr lang="en-US" sz="1600" u="none" dirty="0">
              <a:cs typeface="Arial"/>
            </a:endParaRPr>
          </a:p>
          <a:p>
            <a:pPr marL="742950" lvl="1" indent="-285750">
              <a:buFont typeface="Courier New" panose="02070309020205020404" pitchFamily="49" charset="0"/>
              <a:buChar char="o"/>
            </a:pPr>
            <a:r>
              <a:rPr lang="en-US" sz="1600" i="1" u="none" dirty="0"/>
              <a:t>A draft of technical specifications for the new measures has been submitted to the LHINs and other stakeholders for feedback and recommendations</a:t>
            </a:r>
            <a:endParaRPr lang="en-US" sz="1600" i="1" u="none" dirty="0">
              <a:cs typeface="Arial"/>
            </a:endParaRPr>
          </a:p>
          <a:p>
            <a:pPr marL="742950" lvl="1" indent="-285750">
              <a:buFont typeface="Courier New" panose="02070309020205020404" pitchFamily="49" charset="0"/>
              <a:buChar char="o"/>
            </a:pPr>
            <a:endParaRPr lang="en-US" sz="1600" i="1" u="none" dirty="0"/>
          </a:p>
          <a:p>
            <a:pPr marL="742950" lvl="1" indent="-285750">
              <a:buFont typeface="Courier New" panose="02070309020205020404" pitchFamily="49" charset="0"/>
              <a:buChar char="o"/>
            </a:pPr>
            <a:r>
              <a:rPr lang="en-CA" sz="1600" i="1" u="none" dirty="0"/>
              <a:t>The measures are set to be approved by March 2018, with implementation of the new indicators beginning in Q1 of 2018/19</a:t>
            </a:r>
            <a:endParaRPr lang="en-US" sz="1600" i="1" u="none" dirty="0"/>
          </a:p>
          <a:p>
            <a:pPr lvl="1"/>
            <a:endParaRPr lang="en-US" u="none" dirty="0"/>
          </a:p>
          <a:p>
            <a:pPr marL="742950" lvl="1" indent="-285750">
              <a:buFont typeface="Courier New" panose="02070309020205020404" pitchFamily="49" charset="0"/>
              <a:buChar char="o"/>
            </a:pPr>
            <a:endParaRPr lang="en-US" i="1" u="none" dirty="0">
              <a:cs typeface="Arial"/>
            </a:endParaRPr>
          </a:p>
          <a:p>
            <a:pPr marL="742950" lvl="1" indent="-285750">
              <a:buFont typeface="Courier New" panose="02070309020205020404" pitchFamily="49" charset="0"/>
              <a:buChar char="o"/>
            </a:pPr>
            <a:endParaRPr lang="en-US" i="1" u="none" dirty="0">
              <a:cs typeface="Arial"/>
            </a:endParaRPr>
          </a:p>
          <a:p>
            <a:pPr marL="742950" lvl="1" indent="-285750">
              <a:buFont typeface="Courier New" panose="02070309020205020404" pitchFamily="49" charset="0"/>
              <a:buChar char="o"/>
            </a:pPr>
            <a:endParaRPr lang="en-US" i="1" u="none" dirty="0"/>
          </a:p>
          <a:p>
            <a:endParaRPr lang="en-US" u="none" dirty="0"/>
          </a:p>
          <a:p>
            <a:pPr lvl="1"/>
            <a:endParaRPr lang="en-US" u="none" dirty="0"/>
          </a:p>
        </p:txBody>
      </p:sp>
    </p:spTree>
    <p:extLst>
      <p:ext uri="{BB962C8B-B14F-4D97-AF65-F5344CB8AC3E}">
        <p14:creationId xmlns:p14="http://schemas.microsoft.com/office/powerpoint/2010/main" val="253688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90315"/>
            <a:ext cx="8058727" cy="706437"/>
          </a:xfrm>
        </p:spPr>
        <p:txBody>
          <a:bodyPr/>
          <a:lstStyle/>
          <a:p>
            <a:r>
              <a:rPr lang="en-US" dirty="0"/>
              <a:t>Highlights from this Quarter</a:t>
            </a:r>
          </a:p>
        </p:txBody>
      </p:sp>
      <p:sp>
        <p:nvSpPr>
          <p:cNvPr id="4" name="TextBox 3"/>
          <p:cNvSpPr txBox="1"/>
          <p:nvPr/>
        </p:nvSpPr>
        <p:spPr>
          <a:xfrm>
            <a:off x="457199" y="1085850"/>
            <a:ext cx="7712364" cy="5878532"/>
          </a:xfrm>
          <a:prstGeom prst="rect">
            <a:avLst/>
          </a:prstGeom>
          <a:noFill/>
        </p:spPr>
        <p:txBody>
          <a:bodyPr wrap="square" rtlCol="0" anchor="t">
            <a:spAutoFit/>
          </a:bodyPr>
          <a:lstStyle/>
          <a:p>
            <a:pPr lvl="1"/>
            <a:endParaRPr lang="en-US" u="none" dirty="0"/>
          </a:p>
          <a:p>
            <a:pPr marL="285750" indent="-285750">
              <a:buFont typeface="Arial" panose="020B0604020202020204" pitchFamily="34" charset="0"/>
              <a:buChar char="•"/>
            </a:pPr>
            <a:r>
              <a:rPr lang="en-US" sz="1600" u="none" dirty="0"/>
              <a:t>Health Links are developing strategies to address barriers faced by marginalized populations that contribute to poor health outcomes. These strategies focus on: </a:t>
            </a:r>
            <a:endParaRPr lang="en-US" sz="1600" u="none" dirty="0">
              <a:cs typeface="Arial"/>
            </a:endParaRPr>
          </a:p>
          <a:p>
            <a:pPr marL="285750" indent="-285750">
              <a:buFont typeface="Arial" panose="020B0604020202020204" pitchFamily="34" charset="0"/>
              <a:buChar char="•"/>
            </a:pPr>
            <a:endParaRPr lang="en-US" sz="1600" u="none" dirty="0">
              <a:cs typeface="Arial"/>
            </a:endParaRPr>
          </a:p>
          <a:p>
            <a:pPr marL="742950" lvl="1" indent="-285750">
              <a:buFont typeface="Courier New" panose="02070309020205020404" pitchFamily="49" charset="0"/>
              <a:buChar char="o"/>
            </a:pPr>
            <a:r>
              <a:rPr lang="en-US" sz="1600" i="1" u="none" dirty="0"/>
              <a:t>Creating care plans with patients from marginalized populations, identifying those at risk, building trust, and developing relationships.</a:t>
            </a:r>
            <a:endParaRPr lang="en-US" sz="1600" i="1" u="none" dirty="0">
              <a:cs typeface="Arial"/>
            </a:endParaRPr>
          </a:p>
          <a:p>
            <a:pPr marL="742950" lvl="1" indent="-285750">
              <a:buFont typeface="Courier New" panose="02070309020205020404" pitchFamily="49" charset="0"/>
              <a:buChar char="o"/>
            </a:pPr>
            <a:endParaRPr lang="en-US" sz="1600" i="1" u="none" dirty="0">
              <a:cs typeface="Arial"/>
            </a:endParaRPr>
          </a:p>
          <a:p>
            <a:pPr marL="742950" lvl="1" indent="-285750">
              <a:buFont typeface="Courier New" panose="02070309020205020404" pitchFamily="49" charset="0"/>
              <a:buChar char="o"/>
            </a:pPr>
            <a:r>
              <a:rPr lang="en-US" sz="1600" i="1" u="none" dirty="0"/>
              <a:t>Collecting, analyzing, and using data on equity, disparity, and the social determinants of health to inform key processes.</a:t>
            </a:r>
            <a:endParaRPr lang="en-US" sz="1600" i="1" u="none" dirty="0">
              <a:cs typeface="Arial"/>
            </a:endParaRPr>
          </a:p>
          <a:p>
            <a:pPr marL="742950" lvl="1" indent="-285750">
              <a:buFont typeface="Courier New" panose="02070309020205020404" pitchFamily="49" charset="0"/>
              <a:buChar char="o"/>
            </a:pPr>
            <a:endParaRPr lang="en-US" sz="1600" i="1" u="none" dirty="0">
              <a:cs typeface="Arial"/>
            </a:endParaRPr>
          </a:p>
          <a:p>
            <a:pPr marL="742950" lvl="1" indent="-285750">
              <a:buFont typeface="Courier New" panose="02070309020205020404" pitchFamily="49" charset="0"/>
              <a:buChar char="o"/>
            </a:pPr>
            <a:r>
              <a:rPr lang="en-US" sz="1600" i="1" u="none" dirty="0"/>
              <a:t>Developing resource hubs that house services and education materials to enable self-management, information sharing, and improved access.</a:t>
            </a:r>
            <a:endParaRPr lang="en-US" sz="1600" i="1" u="none" dirty="0">
              <a:cs typeface="Arial"/>
            </a:endParaRPr>
          </a:p>
          <a:p>
            <a:pPr marL="742950" lvl="1" indent="-285750">
              <a:buFont typeface="Courier New" panose="02070309020205020404" pitchFamily="49" charset="0"/>
              <a:buChar char="o"/>
            </a:pPr>
            <a:endParaRPr lang="en-US" sz="1600" i="1" u="none" dirty="0">
              <a:cs typeface="Arial"/>
            </a:endParaRPr>
          </a:p>
          <a:p>
            <a:pPr marL="285750" indent="-285750">
              <a:buFont typeface="Arial" panose="020B0604020202020204" pitchFamily="34" charset="0"/>
              <a:buChar char="•"/>
            </a:pPr>
            <a:r>
              <a:rPr lang="en-US" sz="1600" u="none" dirty="0"/>
              <a:t>Planning for the 2018 leadership summit is underway</a:t>
            </a:r>
            <a:endParaRPr lang="en-US" sz="1600" u="none" dirty="0">
              <a:cs typeface="Arial"/>
            </a:endParaRPr>
          </a:p>
          <a:p>
            <a:pPr marL="742950" lvl="1" indent="-285750">
              <a:buFont typeface="Courier New" panose="02070309020205020404" pitchFamily="49" charset="0"/>
              <a:buChar char="o"/>
            </a:pPr>
            <a:endParaRPr lang="en-US" sz="1600" u="none" dirty="0">
              <a:cs typeface="Arial"/>
            </a:endParaRPr>
          </a:p>
          <a:p>
            <a:pPr marL="742950" lvl="1" indent="-285750">
              <a:buFont typeface="Courier New" panose="02070309020205020404" pitchFamily="49" charset="0"/>
              <a:buChar char="o"/>
            </a:pPr>
            <a:r>
              <a:rPr lang="en-US" sz="1600" i="1" u="none" dirty="0">
                <a:cs typeface="Arial"/>
              </a:rPr>
              <a:t>Attendees will include patients, families, caregivers, and Health Link providers identified by each of the 14 LHIN’s, along with system partners</a:t>
            </a:r>
            <a:endParaRPr lang="en-US" sz="1600" dirty="0">
              <a:cs typeface="Arial"/>
            </a:endParaRPr>
          </a:p>
          <a:p>
            <a:pPr marL="742950" lvl="1" indent="-285750">
              <a:buFont typeface="Courier New" panose="02070309020205020404" pitchFamily="49" charset="0"/>
              <a:buChar char="o"/>
            </a:pPr>
            <a:endParaRPr lang="en-US" sz="1600" i="1" u="none" dirty="0">
              <a:cs typeface="Arial"/>
            </a:endParaRPr>
          </a:p>
          <a:p>
            <a:pPr marL="742950" lvl="1" indent="-285750">
              <a:buFont typeface="Courier New" panose="02070309020205020404" pitchFamily="49" charset="0"/>
              <a:buChar char="o"/>
            </a:pPr>
            <a:r>
              <a:rPr lang="en-US" sz="1600" i="1" u="none" dirty="0">
                <a:cs typeface="Arial"/>
              </a:rPr>
              <a:t>When planning for the day, Health Quality Ontario will engage system partners from the LHINs and Health Links</a:t>
            </a:r>
            <a:endParaRPr lang="en-US" sz="1600" dirty="0">
              <a:cs typeface="Arial"/>
            </a:endParaRPr>
          </a:p>
          <a:p>
            <a:pPr marL="742950" lvl="1" indent="-285750">
              <a:buFont typeface="Courier New" panose="02070309020205020404" pitchFamily="49" charset="0"/>
              <a:buChar char="o"/>
            </a:pPr>
            <a:endParaRPr lang="en-US" sz="1600" i="1" u="none" dirty="0">
              <a:cs typeface="Arial"/>
            </a:endParaRPr>
          </a:p>
          <a:p>
            <a:pPr marL="742950" lvl="1" indent="-285750">
              <a:buFont typeface="Courier New" panose="02070309020205020404" pitchFamily="49" charset="0"/>
              <a:buChar char="o"/>
            </a:pPr>
            <a:endParaRPr lang="en-US" i="1" u="none" dirty="0"/>
          </a:p>
          <a:p>
            <a:endParaRPr lang="en-US" u="none" dirty="0"/>
          </a:p>
          <a:p>
            <a:pPr lvl="1"/>
            <a:endParaRPr lang="en-US" u="none" dirty="0"/>
          </a:p>
        </p:txBody>
      </p:sp>
    </p:spTree>
    <p:extLst>
      <p:ext uri="{BB962C8B-B14F-4D97-AF65-F5344CB8AC3E}">
        <p14:creationId xmlns:p14="http://schemas.microsoft.com/office/powerpoint/2010/main" val="314994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132"/>
            <a:ext cx="8388848" cy="519877"/>
          </a:xfrm>
        </p:spPr>
        <p:txBody>
          <a:bodyPr/>
          <a:lstStyle/>
          <a:p>
            <a:r>
              <a:rPr lang="en-US" dirty="0"/>
              <a:t>Numbers at a Glance – Q3 Update</a:t>
            </a:r>
          </a:p>
        </p:txBody>
      </p:sp>
      <p:sp>
        <p:nvSpPr>
          <p:cNvPr id="4" name="Content Placeholder 2"/>
          <p:cNvSpPr txBox="1">
            <a:spLocks/>
          </p:cNvSpPr>
          <p:nvPr/>
        </p:nvSpPr>
        <p:spPr>
          <a:xfrm>
            <a:off x="457200" y="1700808"/>
            <a:ext cx="8229600" cy="4248472"/>
          </a:xfrm>
          <a:prstGeom prst="rect">
            <a:avLst/>
          </a:prstGeom>
        </p:spPr>
        <p:txBody>
          <a:bodyPr/>
          <a:lst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endParaRPr lang="en-US" u="none" dirty="0"/>
          </a:p>
        </p:txBody>
      </p:sp>
      <p:graphicFrame>
        <p:nvGraphicFramePr>
          <p:cNvPr id="3" name="Table 2"/>
          <p:cNvGraphicFramePr>
            <a:graphicFrameLocks noGrp="1"/>
          </p:cNvGraphicFramePr>
          <p:nvPr>
            <p:extLst>
              <p:ext uri="{D42A27DB-BD31-4B8C-83A1-F6EECF244321}">
                <p14:modId xmlns:p14="http://schemas.microsoft.com/office/powerpoint/2010/main" val="2702996077"/>
              </p:ext>
            </p:extLst>
          </p:nvPr>
        </p:nvGraphicFramePr>
        <p:xfrm>
          <a:off x="457200" y="969820"/>
          <a:ext cx="8229600" cy="4839854"/>
        </p:xfrm>
        <a:graphic>
          <a:graphicData uri="http://schemas.openxmlformats.org/drawingml/2006/table">
            <a:tbl>
              <a:tblPr firstRow="1" firstCol="1" bandRow="1">
                <a:tableStyleId>{5C22544A-7EE6-4342-B048-85BDC9FD1C3A}</a:tableStyleId>
              </a:tblPr>
              <a:tblGrid>
                <a:gridCol w="2057102">
                  <a:extLst>
                    <a:ext uri="{9D8B030D-6E8A-4147-A177-3AD203B41FA5}">
                      <a16:colId xmlns:a16="http://schemas.microsoft.com/office/drawing/2014/main" val="20000"/>
                    </a:ext>
                  </a:extLst>
                </a:gridCol>
                <a:gridCol w="2057698">
                  <a:extLst>
                    <a:ext uri="{9D8B030D-6E8A-4147-A177-3AD203B41FA5}">
                      <a16:colId xmlns:a16="http://schemas.microsoft.com/office/drawing/2014/main" val="20001"/>
                    </a:ext>
                  </a:extLst>
                </a:gridCol>
                <a:gridCol w="2057102">
                  <a:extLst>
                    <a:ext uri="{9D8B030D-6E8A-4147-A177-3AD203B41FA5}">
                      <a16:colId xmlns:a16="http://schemas.microsoft.com/office/drawing/2014/main" val="20002"/>
                    </a:ext>
                  </a:extLst>
                </a:gridCol>
                <a:gridCol w="2057698">
                  <a:extLst>
                    <a:ext uri="{9D8B030D-6E8A-4147-A177-3AD203B41FA5}">
                      <a16:colId xmlns:a16="http://schemas.microsoft.com/office/drawing/2014/main" val="20003"/>
                    </a:ext>
                  </a:extLst>
                </a:gridCol>
              </a:tblGrid>
              <a:tr h="965534">
                <a:tc>
                  <a:txBody>
                    <a:bodyPr/>
                    <a:lstStyle/>
                    <a:p>
                      <a:pPr algn="ctr"/>
                      <a:r>
                        <a:rPr lang="en-US" sz="1400" dirty="0">
                          <a:effectLst/>
                        </a:rPr>
                        <a:t>Fiscal Year, Quarter</a:t>
                      </a:r>
                      <a:endParaRPr lang="en-US" sz="1400" dirty="0">
                        <a:effectLst/>
                        <a:latin typeface="Calibri" panose="020F0502020204030204" pitchFamily="34" charset="0"/>
                      </a:endParaRPr>
                    </a:p>
                  </a:txBody>
                  <a:tcPr marL="64303" marR="64303" marT="0" marB="0" anchor="ctr">
                    <a:solidFill>
                      <a:srgbClr val="00788A"/>
                    </a:solidFill>
                  </a:tcPr>
                </a:tc>
                <a:tc>
                  <a:txBody>
                    <a:bodyPr/>
                    <a:lstStyle/>
                    <a:p>
                      <a:pPr algn="ctr"/>
                      <a:endParaRPr lang="en-US" sz="1400" dirty="0">
                        <a:effectLst/>
                      </a:endParaRPr>
                    </a:p>
                    <a:p>
                      <a:pPr algn="ctr"/>
                      <a:r>
                        <a:rPr lang="en-US" sz="1400" dirty="0">
                          <a:effectLst/>
                        </a:rPr>
                        <a:t>No. of </a:t>
                      </a:r>
                    </a:p>
                    <a:p>
                      <a:pPr algn="ctr"/>
                      <a:r>
                        <a:rPr lang="en-US" sz="1400" dirty="0">
                          <a:effectLst/>
                        </a:rPr>
                        <a:t>Health Links Actively Recruiting Patients</a:t>
                      </a:r>
                      <a:endParaRPr lang="en-US" sz="1400" dirty="0">
                        <a:effectLst/>
                        <a:latin typeface="Calibri" panose="020F0502020204030204" pitchFamily="34" charset="0"/>
                      </a:endParaRPr>
                    </a:p>
                  </a:txBody>
                  <a:tcPr marL="64303" marR="64303" marT="0" marB="0">
                    <a:solidFill>
                      <a:srgbClr val="00788A"/>
                    </a:solidFill>
                  </a:tcPr>
                </a:tc>
                <a:tc>
                  <a:txBody>
                    <a:bodyPr/>
                    <a:lstStyle/>
                    <a:p>
                      <a:pPr algn="ctr"/>
                      <a:endParaRPr lang="en-US" sz="1400" dirty="0">
                        <a:effectLst/>
                      </a:endParaRPr>
                    </a:p>
                    <a:p>
                      <a:pPr algn="ctr"/>
                      <a:r>
                        <a:rPr lang="en-US" sz="1400" dirty="0">
                          <a:effectLst/>
                        </a:rPr>
                        <a:t>No. of Patients with </a:t>
                      </a:r>
                    </a:p>
                    <a:p>
                      <a:pPr algn="ctr"/>
                      <a:r>
                        <a:rPr lang="en-US" sz="1400" dirty="0">
                          <a:effectLst/>
                        </a:rPr>
                        <a:t>a Completed Coordinated Care Plan</a:t>
                      </a:r>
                      <a:endParaRPr lang="en-US" sz="1400" dirty="0">
                        <a:effectLst/>
                        <a:latin typeface="Calibri" panose="020F0502020204030204" pitchFamily="34" charset="0"/>
                      </a:endParaRPr>
                    </a:p>
                  </a:txBody>
                  <a:tcPr marL="64303" marR="64303" marT="0" marB="0">
                    <a:solidFill>
                      <a:srgbClr val="00788A"/>
                    </a:solidFill>
                  </a:tcPr>
                </a:tc>
                <a:tc>
                  <a:txBody>
                    <a:bodyPr/>
                    <a:lstStyle/>
                    <a:p>
                      <a:pPr algn="ctr"/>
                      <a:endParaRPr lang="en-US" sz="1400" dirty="0">
                        <a:effectLst/>
                      </a:endParaRPr>
                    </a:p>
                    <a:p>
                      <a:pPr algn="ctr"/>
                      <a:r>
                        <a:rPr lang="en-US" sz="1400" dirty="0">
                          <a:effectLst/>
                        </a:rPr>
                        <a:t>No. of Patients Connected to a</a:t>
                      </a:r>
                    </a:p>
                    <a:p>
                      <a:pPr algn="ctr"/>
                      <a:r>
                        <a:rPr lang="en-US" sz="1400" dirty="0">
                          <a:effectLst/>
                        </a:rPr>
                        <a:t>Primary Care Provider </a:t>
                      </a:r>
                      <a:endParaRPr lang="en-US" sz="1400" dirty="0">
                        <a:effectLst/>
                        <a:latin typeface="Calibri" panose="020F0502020204030204" pitchFamily="34" charset="0"/>
                      </a:endParaRPr>
                    </a:p>
                  </a:txBody>
                  <a:tcPr marL="64303" marR="64303" marT="0" marB="0">
                    <a:solidFill>
                      <a:srgbClr val="00788A"/>
                    </a:solidFill>
                  </a:tcPr>
                </a:tc>
                <a:extLst>
                  <a:ext uri="{0D108BD9-81ED-4DB2-BD59-A6C34878D82A}">
                    <a16:rowId xmlns:a16="http://schemas.microsoft.com/office/drawing/2014/main" val="10000"/>
                  </a:ext>
                </a:extLst>
              </a:tr>
              <a:tr h="459602">
                <a:tc>
                  <a:txBody>
                    <a:bodyPr/>
                    <a:lstStyle/>
                    <a:p>
                      <a:pPr algn="ctr"/>
                      <a:r>
                        <a:rPr lang="en-US" sz="1400" dirty="0">
                          <a:effectLst/>
                        </a:rPr>
                        <a:t>2016/17, Q1</a:t>
                      </a:r>
                      <a:endParaRPr lang="en-US" sz="1400" dirty="0">
                        <a:effectLst/>
                        <a:latin typeface="Calibri" panose="020F0502020204030204" pitchFamily="34" charset="0"/>
                      </a:endParaRPr>
                    </a:p>
                  </a:txBody>
                  <a:tcPr marL="64303" marR="64303" marT="0" marB="0" anchor="ctr">
                    <a:solidFill>
                      <a:srgbClr val="00788A"/>
                    </a:solidFill>
                  </a:tcPr>
                </a:tc>
                <a:tc>
                  <a:txBody>
                    <a:bodyPr/>
                    <a:lstStyle/>
                    <a:p>
                      <a:pPr marL="0" marR="0" algn="ctr">
                        <a:spcBef>
                          <a:spcPts val="0"/>
                        </a:spcBef>
                        <a:spcAft>
                          <a:spcPts val="0"/>
                        </a:spcAft>
                      </a:pPr>
                      <a:r>
                        <a:rPr lang="en-US" sz="1400" dirty="0">
                          <a:effectLst/>
                        </a:rPr>
                        <a:t>79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en-US" sz="1400" dirty="0">
                          <a:effectLst/>
                        </a:rPr>
                        <a:t>3,832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en-US" sz="1400" dirty="0">
                          <a:effectLst/>
                        </a:rPr>
                        <a:t>3,697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extLst>
                  <a:ext uri="{0D108BD9-81ED-4DB2-BD59-A6C34878D82A}">
                    <a16:rowId xmlns:a16="http://schemas.microsoft.com/office/drawing/2014/main" val="10001"/>
                  </a:ext>
                </a:extLst>
              </a:tr>
              <a:tr h="459602">
                <a:tc>
                  <a:txBody>
                    <a:bodyPr/>
                    <a:lstStyle/>
                    <a:p>
                      <a:pPr algn="ctr"/>
                      <a:r>
                        <a:rPr lang="en-US" sz="1400" dirty="0">
                          <a:effectLst/>
                        </a:rPr>
                        <a:t>2016/17, Q2</a:t>
                      </a:r>
                      <a:endParaRPr lang="en-US" sz="1400" dirty="0">
                        <a:effectLst/>
                        <a:latin typeface="Calibri" panose="020F0502020204030204" pitchFamily="34" charset="0"/>
                      </a:endParaRPr>
                    </a:p>
                  </a:txBody>
                  <a:tcPr marL="64303" marR="64303" marT="0" marB="0" anchor="ctr">
                    <a:solidFill>
                      <a:srgbClr val="00788A"/>
                    </a:solidFill>
                  </a:tcPr>
                </a:tc>
                <a:tc>
                  <a:txBody>
                    <a:bodyPr/>
                    <a:lstStyle/>
                    <a:p>
                      <a:pPr marL="0" marR="0" algn="ctr">
                        <a:spcBef>
                          <a:spcPts val="0"/>
                        </a:spcBef>
                        <a:spcAft>
                          <a:spcPts val="0"/>
                        </a:spcAft>
                      </a:pPr>
                      <a:r>
                        <a:rPr lang="en-US" sz="1400" dirty="0">
                          <a:effectLst/>
                        </a:rPr>
                        <a:t>79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en-CA" sz="1400" dirty="0">
                          <a:effectLst/>
                        </a:rPr>
                        <a:t>3,723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en-US" sz="1400">
                          <a:effectLst/>
                        </a:rPr>
                        <a:t>3,776</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extLst>
                  <a:ext uri="{0D108BD9-81ED-4DB2-BD59-A6C34878D82A}">
                    <a16:rowId xmlns:a16="http://schemas.microsoft.com/office/drawing/2014/main" val="10002"/>
                  </a:ext>
                </a:extLst>
              </a:tr>
              <a:tr h="459602">
                <a:tc>
                  <a:txBody>
                    <a:bodyPr/>
                    <a:lstStyle/>
                    <a:p>
                      <a:pPr algn="ctr"/>
                      <a:r>
                        <a:rPr lang="en-US" sz="1400" dirty="0">
                          <a:effectLst/>
                        </a:rPr>
                        <a:t>2016/17, Q3</a:t>
                      </a:r>
                      <a:endParaRPr lang="en-US" sz="1400" dirty="0">
                        <a:effectLst/>
                        <a:latin typeface="Calibri" panose="020F0502020204030204" pitchFamily="34" charset="0"/>
                      </a:endParaRPr>
                    </a:p>
                  </a:txBody>
                  <a:tcPr marL="64303" marR="64303" marT="0" marB="0" anchor="ctr">
                    <a:solidFill>
                      <a:srgbClr val="00788A"/>
                    </a:solidFill>
                  </a:tcPr>
                </a:tc>
                <a:tc>
                  <a:txBody>
                    <a:bodyPr/>
                    <a:lstStyle/>
                    <a:p>
                      <a:pPr marL="0" marR="0" algn="ctr">
                        <a:spcBef>
                          <a:spcPts val="0"/>
                        </a:spcBef>
                        <a:spcAft>
                          <a:spcPts val="0"/>
                        </a:spcAft>
                      </a:pPr>
                      <a:r>
                        <a:rPr lang="en-US" sz="1400">
                          <a:effectLst/>
                        </a:rPr>
                        <a:t>78</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en-CA" sz="1400" dirty="0">
                          <a:effectLst/>
                        </a:rPr>
                        <a:t>4,180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en-US" sz="1400">
                          <a:effectLst/>
                        </a:rPr>
                        <a:t>3,925</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extLst>
                  <a:ext uri="{0D108BD9-81ED-4DB2-BD59-A6C34878D82A}">
                    <a16:rowId xmlns:a16="http://schemas.microsoft.com/office/drawing/2014/main" val="10003"/>
                  </a:ext>
                </a:extLst>
              </a:tr>
              <a:tr h="503492">
                <a:tc>
                  <a:txBody>
                    <a:bodyPr/>
                    <a:lstStyle/>
                    <a:p>
                      <a:pPr algn="ctr"/>
                      <a:r>
                        <a:rPr lang="en-US" sz="1400" dirty="0">
                          <a:effectLst/>
                        </a:rPr>
                        <a:t>2016/17, Q4</a:t>
                      </a:r>
                      <a:endParaRPr lang="en-US" sz="1400" dirty="0">
                        <a:effectLst/>
                        <a:latin typeface="Calibri" panose="020F0502020204030204" pitchFamily="34" charset="0"/>
                      </a:endParaRPr>
                    </a:p>
                  </a:txBody>
                  <a:tcPr marL="64303" marR="64303" marT="0" marB="0" anchor="ctr">
                    <a:solidFill>
                      <a:srgbClr val="00788A"/>
                    </a:solidFill>
                  </a:tcPr>
                </a:tc>
                <a:tc>
                  <a:txBody>
                    <a:bodyPr/>
                    <a:lstStyle/>
                    <a:p>
                      <a:pPr marL="0" marR="0" algn="ctr">
                        <a:spcBef>
                          <a:spcPts val="0"/>
                        </a:spcBef>
                        <a:spcAft>
                          <a:spcPts val="0"/>
                        </a:spcAft>
                      </a:pPr>
                      <a:r>
                        <a:rPr lang="en-US" sz="1400">
                          <a:effectLst/>
                        </a:rPr>
                        <a:t>84</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algn="ctr"/>
                      <a:r>
                        <a:rPr lang="en-CA" sz="1400" dirty="0">
                          <a:effectLst/>
                        </a:rPr>
                        <a:t>6,035</a:t>
                      </a:r>
                      <a:endParaRPr lang="en-US" sz="1400" dirty="0">
                        <a:effectLst/>
                        <a:latin typeface="Calibri" panose="020F0502020204030204" pitchFamily="34" charset="0"/>
                      </a:endParaRPr>
                    </a:p>
                  </a:txBody>
                  <a:tcPr marL="64303" marR="64303" marT="0" marB="0" anchor="ctr"/>
                </a:tc>
                <a:tc>
                  <a:txBody>
                    <a:bodyPr/>
                    <a:lstStyle/>
                    <a:p>
                      <a:pPr marL="0" marR="0" algn="ctr">
                        <a:spcBef>
                          <a:spcPts val="0"/>
                        </a:spcBef>
                        <a:spcAft>
                          <a:spcPts val="0"/>
                        </a:spcAft>
                      </a:pPr>
                      <a:r>
                        <a:rPr lang="en-US" sz="1400" dirty="0">
                          <a:effectLst/>
                        </a:rPr>
                        <a:t>6,023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extLst>
                  <a:ext uri="{0D108BD9-81ED-4DB2-BD59-A6C34878D82A}">
                    <a16:rowId xmlns:a16="http://schemas.microsoft.com/office/drawing/2014/main" val="10004"/>
                  </a:ext>
                </a:extLst>
              </a:tr>
              <a:tr h="503492">
                <a:tc>
                  <a:txBody>
                    <a:bodyPr/>
                    <a:lstStyle/>
                    <a:p>
                      <a:pPr algn="ctr"/>
                      <a:r>
                        <a:rPr lang="en-US" sz="1400" dirty="0">
                          <a:effectLst/>
                        </a:rPr>
                        <a:t>2017/18, Q1</a:t>
                      </a:r>
                      <a:endParaRPr lang="en-US" sz="1400" dirty="0">
                        <a:effectLst/>
                        <a:latin typeface="Calibri" panose="020F0502020204030204" pitchFamily="34" charset="0"/>
                      </a:endParaRPr>
                    </a:p>
                  </a:txBody>
                  <a:tcPr marL="64303" marR="64303" marT="0" marB="0" anchor="ctr">
                    <a:solidFill>
                      <a:srgbClr val="00788A"/>
                    </a:solidFill>
                  </a:tcPr>
                </a:tc>
                <a:tc>
                  <a:txBody>
                    <a:bodyPr/>
                    <a:lstStyle/>
                    <a:p>
                      <a:pPr marL="0" marR="0" algn="ctr">
                        <a:spcBef>
                          <a:spcPts val="0"/>
                        </a:spcBef>
                        <a:spcAft>
                          <a:spcPts val="0"/>
                        </a:spcAft>
                      </a:pPr>
                      <a:r>
                        <a:rPr lang="en-US" sz="1400">
                          <a:effectLst/>
                        </a:rPr>
                        <a:t>79</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algn="ctr"/>
                      <a:r>
                        <a:rPr lang="en-CA" sz="1400" dirty="0">
                          <a:effectLst/>
                        </a:rPr>
                        <a:t>6,469</a:t>
                      </a:r>
                      <a:endParaRPr lang="en-US" sz="1400" dirty="0">
                        <a:effectLst/>
                        <a:latin typeface="Calibri" panose="020F0502020204030204" pitchFamily="34" charset="0"/>
                      </a:endParaRPr>
                    </a:p>
                  </a:txBody>
                  <a:tcPr marL="64303" marR="64303" marT="0" marB="0" anchor="ctr"/>
                </a:tc>
                <a:tc>
                  <a:txBody>
                    <a:bodyPr/>
                    <a:lstStyle/>
                    <a:p>
                      <a:pPr marL="0" marR="0" algn="ctr">
                        <a:spcBef>
                          <a:spcPts val="0"/>
                        </a:spcBef>
                        <a:spcAft>
                          <a:spcPts val="0"/>
                        </a:spcAft>
                      </a:pPr>
                      <a:r>
                        <a:rPr lang="en-US" sz="1400">
                          <a:effectLst/>
                        </a:rPr>
                        <a:t>6,443</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extLst>
                  <a:ext uri="{0D108BD9-81ED-4DB2-BD59-A6C34878D82A}">
                    <a16:rowId xmlns:a16="http://schemas.microsoft.com/office/drawing/2014/main" val="10005"/>
                  </a:ext>
                </a:extLst>
              </a:tr>
              <a:tr h="503492">
                <a:tc>
                  <a:txBody>
                    <a:bodyPr/>
                    <a:lstStyle/>
                    <a:p>
                      <a:pPr algn="ctr"/>
                      <a:r>
                        <a:rPr lang="en-US" sz="1400" dirty="0">
                          <a:effectLst/>
                        </a:rPr>
                        <a:t>2017/18, Q2</a:t>
                      </a:r>
                      <a:endParaRPr lang="en-US" sz="1400" dirty="0">
                        <a:effectLst/>
                        <a:latin typeface="Calibri" panose="020F0502020204030204" pitchFamily="34" charset="0"/>
                      </a:endParaRPr>
                    </a:p>
                  </a:txBody>
                  <a:tcPr marL="64303" marR="64303" marT="0" marB="0" anchor="ctr">
                    <a:solidFill>
                      <a:srgbClr val="00788A"/>
                    </a:solidFill>
                  </a:tcPr>
                </a:tc>
                <a:tc>
                  <a:txBody>
                    <a:bodyPr/>
                    <a:lstStyle/>
                    <a:p>
                      <a:pPr marL="0" marR="0" algn="ctr">
                        <a:spcBef>
                          <a:spcPts val="0"/>
                        </a:spcBef>
                        <a:spcAft>
                          <a:spcPts val="0"/>
                        </a:spcAft>
                      </a:pPr>
                      <a:r>
                        <a:rPr lang="en-US" sz="1400">
                          <a:effectLst/>
                        </a:rPr>
                        <a:t>86</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algn="ctr"/>
                      <a:r>
                        <a:rPr lang="en-CA" sz="1400" dirty="0">
                          <a:effectLst/>
                        </a:rPr>
                        <a:t>5,650</a:t>
                      </a:r>
                      <a:endParaRPr lang="en-US" sz="1400" dirty="0">
                        <a:effectLst/>
                        <a:latin typeface="Calibri" panose="020F0502020204030204" pitchFamily="34" charset="0"/>
                      </a:endParaRPr>
                    </a:p>
                  </a:txBody>
                  <a:tcPr marL="64303" marR="64303" marT="0" marB="0" anchor="ctr"/>
                </a:tc>
                <a:tc>
                  <a:txBody>
                    <a:bodyPr/>
                    <a:lstStyle/>
                    <a:p>
                      <a:pPr algn="ctr"/>
                      <a:r>
                        <a:rPr lang="en-US" sz="1400" dirty="0">
                          <a:effectLst/>
                        </a:rPr>
                        <a:t>5,959</a:t>
                      </a:r>
                      <a:endParaRPr lang="en-US" sz="1400" dirty="0">
                        <a:effectLst/>
                        <a:latin typeface="Calibri" panose="020F0502020204030204" pitchFamily="34" charset="0"/>
                      </a:endParaRPr>
                    </a:p>
                  </a:txBody>
                  <a:tcPr marL="64303" marR="64303" marT="0" marB="0" anchor="ctr"/>
                </a:tc>
                <a:extLst>
                  <a:ext uri="{0D108BD9-81ED-4DB2-BD59-A6C34878D82A}">
                    <a16:rowId xmlns:a16="http://schemas.microsoft.com/office/drawing/2014/main" val="10006"/>
                  </a:ext>
                </a:extLst>
              </a:tr>
              <a:tr h="503492">
                <a:tc>
                  <a:txBody>
                    <a:bodyPr/>
                    <a:lstStyle/>
                    <a:p>
                      <a:pPr algn="ctr"/>
                      <a:r>
                        <a:rPr lang="en-US" sz="1400" dirty="0">
                          <a:effectLst/>
                        </a:rPr>
                        <a:t>2017/18 Q3</a:t>
                      </a:r>
                      <a:endParaRPr lang="en-US" sz="1400" dirty="0">
                        <a:effectLst/>
                        <a:latin typeface="Calibri" panose="020F0502020204030204" pitchFamily="34" charset="0"/>
                      </a:endParaRPr>
                    </a:p>
                  </a:txBody>
                  <a:tcPr marL="64303" marR="64303" marT="0" marB="0" anchor="ctr">
                    <a:solidFill>
                      <a:srgbClr val="00788A"/>
                    </a:solidFill>
                  </a:tcPr>
                </a:tc>
                <a:tc>
                  <a:txBody>
                    <a:bodyPr/>
                    <a:lstStyle/>
                    <a:p>
                      <a:pPr marL="0" marR="0" algn="ctr">
                        <a:spcBef>
                          <a:spcPts val="0"/>
                        </a:spcBef>
                        <a:spcAft>
                          <a:spcPts val="0"/>
                        </a:spcAft>
                      </a:pPr>
                      <a:r>
                        <a:rPr lang="en-US" sz="1400">
                          <a:effectLst/>
                        </a:rPr>
                        <a:t>86</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algn="ctr"/>
                      <a:r>
                        <a:rPr lang="en-CA" sz="1400" dirty="0">
                          <a:effectLst/>
                        </a:rPr>
                        <a:t>6,129</a:t>
                      </a:r>
                      <a:endParaRPr lang="en-US" sz="1400" dirty="0">
                        <a:effectLst/>
                        <a:latin typeface="Calibri" panose="020F0502020204030204" pitchFamily="34" charset="0"/>
                      </a:endParaRPr>
                    </a:p>
                  </a:txBody>
                  <a:tcPr marL="64303" marR="64303" marT="0" marB="0" anchor="ctr"/>
                </a:tc>
                <a:tc>
                  <a:txBody>
                    <a:bodyPr/>
                    <a:lstStyle/>
                    <a:p>
                      <a:pPr algn="ctr"/>
                      <a:r>
                        <a:rPr lang="en-US" sz="1400" dirty="0">
                          <a:effectLst/>
                        </a:rPr>
                        <a:t>6,523</a:t>
                      </a:r>
                      <a:endParaRPr lang="en-US" sz="1400" dirty="0">
                        <a:effectLst/>
                        <a:latin typeface="Calibri" panose="020F0502020204030204" pitchFamily="34" charset="0"/>
                      </a:endParaRPr>
                    </a:p>
                  </a:txBody>
                  <a:tcPr marL="64303" marR="64303" marT="0" marB="0" anchor="ctr"/>
                </a:tc>
                <a:extLst>
                  <a:ext uri="{0D108BD9-81ED-4DB2-BD59-A6C34878D82A}">
                    <a16:rowId xmlns:a16="http://schemas.microsoft.com/office/drawing/2014/main" val="10007"/>
                  </a:ext>
                </a:extLst>
              </a:tr>
              <a:tr h="481546">
                <a:tc>
                  <a:txBody>
                    <a:bodyPr/>
                    <a:lstStyle/>
                    <a:p>
                      <a:pPr algn="ctr"/>
                      <a:r>
                        <a:rPr lang="en-US" sz="1400" dirty="0">
                          <a:effectLst/>
                        </a:rPr>
                        <a:t>Cumulative Total to Date</a:t>
                      </a:r>
                      <a:endParaRPr lang="en-US" sz="1400" dirty="0">
                        <a:effectLst/>
                        <a:latin typeface="Calibri" panose="020F0502020204030204" pitchFamily="34" charset="0"/>
                      </a:endParaRPr>
                    </a:p>
                  </a:txBody>
                  <a:tcPr marL="64303" marR="64303" marT="0" marB="0" anchor="ctr">
                    <a:solidFill>
                      <a:srgbClr val="00788A"/>
                    </a:solidFill>
                  </a:tcPr>
                </a:tc>
                <a:tc>
                  <a:txBody>
                    <a:bodyPr/>
                    <a:lstStyle/>
                    <a:p>
                      <a:pPr marL="0" marR="0" algn="ctr">
                        <a:spcBef>
                          <a:spcPts val="0"/>
                        </a:spcBef>
                        <a:spcAft>
                          <a:spcPts val="0"/>
                        </a:spcAft>
                      </a:pPr>
                      <a:r>
                        <a:rPr lang="en-US" sz="1400" b="1" dirty="0">
                          <a:effectLst/>
                        </a:rPr>
                        <a:t>86</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en-US" sz="1400" b="1" dirty="0">
                          <a:effectLst/>
                        </a:rPr>
                        <a:t>54,940</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en-US" sz="1400" b="1" dirty="0">
                          <a:effectLst/>
                        </a:rPr>
                        <a:t>63,333</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51057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91" y="295132"/>
            <a:ext cx="8388848" cy="519877"/>
          </a:xfrm>
        </p:spPr>
        <p:txBody>
          <a:bodyPr/>
          <a:lstStyle/>
          <a:p>
            <a:r>
              <a:rPr lang="en-US" dirty="0"/>
              <a:t>Patient Story: Mary</a:t>
            </a:r>
          </a:p>
        </p:txBody>
      </p:sp>
      <p:sp>
        <p:nvSpPr>
          <p:cNvPr id="3" name="TextBox 2"/>
          <p:cNvSpPr txBox="1"/>
          <p:nvPr/>
        </p:nvSpPr>
        <p:spPr>
          <a:xfrm>
            <a:off x="378691" y="815009"/>
            <a:ext cx="8247708" cy="5047536"/>
          </a:xfrm>
          <a:prstGeom prst="rect">
            <a:avLst/>
          </a:prstGeom>
          <a:noFill/>
        </p:spPr>
        <p:txBody>
          <a:bodyPr wrap="square" rtlCol="0" anchor="t">
            <a:spAutoFit/>
          </a:bodyPr>
          <a:lstStyle/>
          <a:p>
            <a:r>
              <a:rPr lang="en-US" i="1" u="none" dirty="0"/>
              <a:t>Thank you to the Hamilton Niagara </a:t>
            </a:r>
            <a:r>
              <a:rPr lang="en-US" i="1" u="none" dirty="0" err="1"/>
              <a:t>Haldimand</a:t>
            </a:r>
            <a:r>
              <a:rPr lang="en-US" i="1" u="none" dirty="0"/>
              <a:t> Brant LHIN for sharing this story</a:t>
            </a:r>
          </a:p>
          <a:p>
            <a:endParaRPr lang="en-US" u="none" dirty="0"/>
          </a:p>
          <a:p>
            <a:r>
              <a:rPr lang="en-CA" b="1" u="none" dirty="0"/>
              <a:t>Background</a:t>
            </a:r>
          </a:p>
          <a:p>
            <a:endParaRPr lang="en-CA" u="none" dirty="0"/>
          </a:p>
          <a:p>
            <a:r>
              <a:rPr lang="en-US" u="none" dirty="0">
                <a:cs typeface="Arial"/>
              </a:rPr>
              <a:t>Mary* started to work with her local Health Link, she had polysubstance abuse, high emergency department and admissions to acute care for serious infections related to drug use. Mary had been homeless for the past 2 years after being evicted from an apartment. Prior legal involvement included a jail sentence and probation period, and the 2 years she was given to complete a court-ordered anger management class or return to custody was coming to a close.</a:t>
            </a:r>
            <a:endParaRPr lang="en-US" dirty="0"/>
          </a:p>
          <a:p>
            <a:endParaRPr lang="en-US" dirty="0"/>
          </a:p>
          <a:p>
            <a:r>
              <a:rPr lang="en-US" u="none" dirty="0">
                <a:cs typeface="Arial"/>
              </a:rPr>
              <a:t>Trust is a challenge for Mary and as we worked with Mary and developed a trusting relationship with her, we were able to engage providers and develop a care plan that addressed her needs.</a:t>
            </a:r>
            <a:endParaRPr lang="en-US" dirty="0"/>
          </a:p>
          <a:p>
            <a:r>
              <a:rPr lang="en-US" u="none" dirty="0">
                <a:cs typeface="Arial"/>
              </a:rPr>
              <a:t>With respect to her drug use, the critical role of </a:t>
            </a:r>
            <a:r>
              <a:rPr lang="en-US" u="none" dirty="0">
                <a:cs typeface="Arial"/>
                <a:hlinkClick r:id="rId3"/>
              </a:rPr>
              <a:t>inviting and engaging the patient</a:t>
            </a:r>
            <a:r>
              <a:rPr lang="en-US" u="none" baseline="30000" dirty="0">
                <a:cs typeface="Arial"/>
              </a:rPr>
              <a:t>†</a:t>
            </a:r>
            <a:r>
              <a:rPr lang="en-US" u="none" dirty="0">
                <a:cs typeface="Arial"/>
              </a:rPr>
              <a:t> and gathering information—</a:t>
            </a:r>
            <a:r>
              <a:rPr lang="en-US" i="1" u="none" dirty="0">
                <a:cs typeface="Arial"/>
              </a:rPr>
              <a:t>meeting the patient where they are at</a:t>
            </a:r>
            <a:r>
              <a:rPr lang="en-US" u="none" dirty="0">
                <a:cs typeface="Arial"/>
              </a:rPr>
              <a:t>— before initiating the care plan was particularly important to consider. The Health Link stepped in to ensure and facilitate communication with her care providers by conferring with them about Mary’s wishes for her care.</a:t>
            </a:r>
            <a:endParaRPr lang="en-US" dirty="0"/>
          </a:p>
          <a:p>
            <a:endParaRPr lang="en-US" u="none" dirty="0">
              <a:cs typeface="Arial"/>
            </a:endParaRPr>
          </a:p>
          <a:p>
            <a:endParaRPr lang="en-US" u="none" dirty="0">
              <a:cs typeface="Arial"/>
            </a:endParaRPr>
          </a:p>
          <a:p>
            <a:r>
              <a:rPr lang="en-US" u="none" dirty="0">
                <a:cs typeface="Arial"/>
              </a:rPr>
              <a:t>_________________</a:t>
            </a:r>
            <a:endParaRPr lang="en-US" u="none" dirty="0"/>
          </a:p>
          <a:p>
            <a:endParaRPr lang="en-US" u="none" dirty="0"/>
          </a:p>
          <a:p>
            <a:r>
              <a:rPr lang="en-US" i="1" u="none" dirty="0"/>
              <a:t>*Not her real name.</a:t>
            </a:r>
          </a:p>
          <a:p>
            <a:r>
              <a:rPr lang="en-US" u="none" baseline="30000" dirty="0"/>
              <a:t>†</a:t>
            </a:r>
            <a:r>
              <a:rPr lang="en-US" i="1" u="none" dirty="0"/>
              <a:t>For further information, see the</a:t>
            </a:r>
            <a:r>
              <a:rPr lang="en-US" i="1" u="none" dirty="0">
                <a:hlinkClick r:id="rId4"/>
              </a:rPr>
              <a:t> innovative practices on coordinated care management</a:t>
            </a:r>
            <a:r>
              <a:rPr lang="en-US" i="1" u="none" dirty="0"/>
              <a:t>.</a:t>
            </a:r>
          </a:p>
          <a:p>
            <a:endParaRPr lang="en-US" i="1" u="none" dirty="0"/>
          </a:p>
        </p:txBody>
      </p:sp>
    </p:spTree>
    <p:extLst>
      <p:ext uri="{BB962C8B-B14F-4D97-AF65-F5344CB8AC3E}">
        <p14:creationId xmlns:p14="http://schemas.microsoft.com/office/powerpoint/2010/main" val="265534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91" y="295132"/>
            <a:ext cx="8388848" cy="519877"/>
          </a:xfrm>
        </p:spPr>
        <p:txBody>
          <a:bodyPr/>
          <a:lstStyle/>
          <a:p>
            <a:r>
              <a:rPr lang="en-US" dirty="0"/>
              <a:t>Patient Story (continued)</a:t>
            </a:r>
          </a:p>
        </p:txBody>
      </p:sp>
      <p:sp>
        <p:nvSpPr>
          <p:cNvPr id="3" name="TextBox 2"/>
          <p:cNvSpPr txBox="1"/>
          <p:nvPr/>
        </p:nvSpPr>
        <p:spPr>
          <a:xfrm>
            <a:off x="378691" y="815009"/>
            <a:ext cx="8247708" cy="5909310"/>
          </a:xfrm>
          <a:prstGeom prst="rect">
            <a:avLst/>
          </a:prstGeom>
          <a:noFill/>
        </p:spPr>
        <p:txBody>
          <a:bodyPr wrap="square" rtlCol="0" anchor="t">
            <a:spAutoFit/>
          </a:bodyPr>
          <a:lstStyle/>
          <a:p>
            <a:endParaRPr lang="en-US" i="1" u="none" dirty="0"/>
          </a:p>
          <a:p>
            <a:r>
              <a:rPr lang="en-US" b="1" u="none" dirty="0"/>
              <a:t>Health Links Support</a:t>
            </a:r>
          </a:p>
          <a:p>
            <a:endParaRPr lang="en-US" dirty="0"/>
          </a:p>
          <a:p>
            <a:r>
              <a:rPr lang="en-US" u="none" dirty="0"/>
              <a:t>Mary has stopped taking </a:t>
            </a:r>
            <a:r>
              <a:rPr lang="en-US" u="none" dirty="0" err="1"/>
              <a:t>Dilaudid</a:t>
            </a:r>
            <a:r>
              <a:rPr lang="en-US" u="none" dirty="0"/>
              <a:t> and now takes methadone responsibly. </a:t>
            </a:r>
            <a:r>
              <a:rPr lang="en-US" u="none" dirty="0">
                <a:cs typeface="Arial"/>
              </a:rPr>
              <a:t>She has reduced her other drug use to once weekly rather than multiple times daily, and more recently she has been abstinent and is working towards this as a new goal. </a:t>
            </a:r>
            <a:endParaRPr lang="en-US" dirty="0"/>
          </a:p>
          <a:p>
            <a:endParaRPr lang="en-US" u="none" dirty="0">
              <a:cs typeface="Arial"/>
            </a:endParaRPr>
          </a:p>
          <a:p>
            <a:r>
              <a:rPr lang="en-US" u="none" dirty="0">
                <a:cs typeface="Arial"/>
              </a:rPr>
              <a:t>Mary has a great sense of humor, and increasingly those around her are impressed by her ability to handle challenging situations.</a:t>
            </a:r>
            <a:endParaRPr lang="en-US" dirty="0"/>
          </a:p>
          <a:p>
            <a:endParaRPr lang="en-US" u="none" dirty="0">
              <a:cs typeface="Arial"/>
            </a:endParaRPr>
          </a:p>
          <a:p>
            <a:r>
              <a:rPr lang="en-US" u="none" dirty="0">
                <a:cs typeface="Arial"/>
              </a:rPr>
              <a:t>She has expressed that she is starting to make something of her life and that the Health Link has helped in this process: “The Health Link showed me how to first accept and love myself as a person.” </a:t>
            </a:r>
          </a:p>
          <a:p>
            <a:endParaRPr lang="en-US" u="none" dirty="0">
              <a:cs typeface="Arial"/>
            </a:endParaRPr>
          </a:p>
          <a:p>
            <a:r>
              <a:rPr lang="en-US" u="none" dirty="0">
                <a:cs typeface="Arial"/>
              </a:rPr>
              <a:t>We truly all benefit from Mary’s discovery.</a:t>
            </a:r>
            <a:endParaRPr lang="en-US" dirty="0"/>
          </a:p>
          <a:p>
            <a:endParaRPr lang="en-US" u="none" dirty="0">
              <a:cs typeface="Arial"/>
            </a:endParaRPr>
          </a:p>
          <a:p>
            <a:endParaRPr lang="en-US" u="none" dirty="0">
              <a:cs typeface="Arial"/>
            </a:endParaRPr>
          </a:p>
          <a:p>
            <a:endParaRPr lang="en-US" u="none" dirty="0">
              <a:cs typeface="Arial"/>
            </a:endParaRPr>
          </a:p>
          <a:p>
            <a:endParaRPr lang="en-US" u="none" dirty="0">
              <a:cs typeface="Arial"/>
            </a:endParaRPr>
          </a:p>
          <a:p>
            <a:endParaRPr lang="en-US" u="none" dirty="0">
              <a:cs typeface="Arial"/>
            </a:endParaRPr>
          </a:p>
          <a:p>
            <a:endParaRPr lang="en-US" u="none" dirty="0">
              <a:cs typeface="Arial"/>
            </a:endParaRPr>
          </a:p>
          <a:p>
            <a:endParaRPr lang="en-US" u="none" dirty="0">
              <a:cs typeface="Arial"/>
            </a:endParaRPr>
          </a:p>
          <a:p>
            <a:endParaRPr lang="en-US" i="1" u="none" dirty="0">
              <a:solidFill>
                <a:srgbClr val="FF0000"/>
              </a:solidFill>
              <a:cs typeface="Arial"/>
            </a:endParaRPr>
          </a:p>
          <a:p>
            <a:r>
              <a:rPr lang="en-US" i="1" u="none" dirty="0">
                <a:solidFill>
                  <a:srgbClr val="FF0000"/>
                </a:solidFill>
                <a:cs typeface="Arial"/>
              </a:rPr>
              <a:t>To read the </a:t>
            </a:r>
            <a:r>
              <a:rPr lang="en-US" i="1" u="none" dirty="0">
                <a:solidFill>
                  <a:srgbClr val="FF0000"/>
                </a:solidFill>
                <a:cs typeface="Arial"/>
                <a:hlinkClick r:id="rId3"/>
              </a:rPr>
              <a:t>full patient story</a:t>
            </a:r>
            <a:r>
              <a:rPr lang="en-US" i="1" u="none" dirty="0">
                <a:solidFill>
                  <a:srgbClr val="FF0000"/>
                </a:solidFill>
                <a:cs typeface="Arial"/>
              </a:rPr>
              <a:t>, visit the Health Links Community of Practice on Quorum.</a:t>
            </a:r>
            <a:endParaRPr lang="en-US" i="1" dirty="0">
              <a:solidFill>
                <a:srgbClr val="FF0000"/>
              </a:solidFill>
            </a:endParaRPr>
          </a:p>
          <a:p>
            <a:endParaRPr lang="en-US" u="none" dirty="0">
              <a:cs typeface="Arial"/>
            </a:endParaRPr>
          </a:p>
          <a:p>
            <a:endParaRPr lang="en-US" u="none" dirty="0"/>
          </a:p>
          <a:p>
            <a:endParaRPr lang="en-US" u="none" dirty="0"/>
          </a:p>
          <a:p>
            <a:endParaRPr lang="en-US" i="1" u="none" dirty="0"/>
          </a:p>
        </p:txBody>
      </p:sp>
    </p:spTree>
    <p:extLst>
      <p:ext uri="{BB962C8B-B14F-4D97-AF65-F5344CB8AC3E}">
        <p14:creationId xmlns:p14="http://schemas.microsoft.com/office/powerpoint/2010/main" val="359395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90315"/>
            <a:ext cx="8301201" cy="706437"/>
          </a:xfrm>
        </p:spPr>
        <p:txBody>
          <a:bodyPr/>
          <a:lstStyle/>
          <a:p>
            <a:r>
              <a:rPr lang="en-US" dirty="0"/>
              <a:t>Impact of Health Links – Q3 Update</a:t>
            </a:r>
          </a:p>
        </p:txBody>
      </p:sp>
      <p:graphicFrame>
        <p:nvGraphicFramePr>
          <p:cNvPr id="7" name="Table 6"/>
          <p:cNvGraphicFramePr>
            <a:graphicFrameLocks noGrp="1"/>
          </p:cNvGraphicFramePr>
          <p:nvPr>
            <p:extLst>
              <p:ext uri="{D42A27DB-BD31-4B8C-83A1-F6EECF244321}">
                <p14:modId xmlns:p14="http://schemas.microsoft.com/office/powerpoint/2010/main" val="2660581401"/>
              </p:ext>
            </p:extLst>
          </p:nvPr>
        </p:nvGraphicFramePr>
        <p:xfrm>
          <a:off x="446743" y="1251058"/>
          <a:ext cx="4020401" cy="457200"/>
        </p:xfrm>
        <a:graphic>
          <a:graphicData uri="http://schemas.openxmlformats.org/drawingml/2006/table">
            <a:tbl>
              <a:tblPr firstRow="1" bandRow="1">
                <a:tableStyleId>{5C22544A-7EE6-4342-B048-85BDC9FD1C3A}</a:tableStyleId>
              </a:tblPr>
              <a:tblGrid>
                <a:gridCol w="4020401">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u="none" baseline="0" dirty="0">
                          <a:solidFill>
                            <a:srgbClr val="000000"/>
                          </a:solidFill>
                        </a:rPr>
                        <a:t>Cumulative Total Number of Coordinated Care Plans Completed </a:t>
                      </a:r>
                      <a:endParaRPr lang="en-CA" sz="1200" b="1" u="none" dirty="0">
                        <a:solidFill>
                          <a:srgbClr val="000000"/>
                        </a:solidFill>
                      </a:endParaRP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41085576"/>
              </p:ext>
            </p:extLst>
          </p:nvPr>
        </p:nvGraphicFramePr>
        <p:xfrm>
          <a:off x="4753707" y="1240843"/>
          <a:ext cx="4020401" cy="457200"/>
        </p:xfrm>
        <a:graphic>
          <a:graphicData uri="http://schemas.openxmlformats.org/drawingml/2006/table">
            <a:tbl>
              <a:tblPr firstRow="1" bandRow="1">
                <a:tableStyleId>{5C22544A-7EE6-4342-B048-85BDC9FD1C3A}</a:tableStyleId>
              </a:tblPr>
              <a:tblGrid>
                <a:gridCol w="4020401">
                  <a:extLst>
                    <a:ext uri="{9D8B030D-6E8A-4147-A177-3AD203B41FA5}">
                      <a16:colId xmlns:a16="http://schemas.microsoft.com/office/drawing/2014/main" val="200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u="none" kern="1200" dirty="0">
                          <a:solidFill>
                            <a:srgbClr val="000000"/>
                          </a:solidFill>
                          <a:latin typeface="+mn-lt"/>
                          <a:ea typeface="+mn-ea"/>
                          <a:cs typeface="+mn-cs"/>
                        </a:rPr>
                        <a:t>Cumulative Total Number of Patients with Access to Primary Care Providers</a:t>
                      </a:r>
                      <a:endParaRPr lang="en-US" sz="1200" b="1" u="none" kern="1200" dirty="0">
                        <a:solidFill>
                          <a:srgbClr val="000000"/>
                        </a:solidFill>
                        <a:latin typeface="+mn-lt"/>
                        <a:ea typeface="+mn-ea"/>
                        <a:cs typeface="+mn-cs"/>
                      </a:endParaRP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9" name="Rectangle 8"/>
          <p:cNvSpPr/>
          <p:nvPr/>
        </p:nvSpPr>
        <p:spPr>
          <a:xfrm>
            <a:off x="4753707" y="4937887"/>
            <a:ext cx="4426091" cy="523220"/>
          </a:xfrm>
          <a:prstGeom prst="rect">
            <a:avLst/>
          </a:prstGeom>
        </p:spPr>
        <p:txBody>
          <a:bodyPr wrap="square">
            <a:spAutoFit/>
          </a:bodyPr>
          <a:lstStyle/>
          <a:p>
            <a:pPr marL="0" indent="0">
              <a:buNone/>
            </a:pPr>
            <a:r>
              <a:rPr lang="en-CA" b="1" u="none" dirty="0">
                <a:solidFill>
                  <a:srgbClr val="0C6577"/>
                </a:solidFill>
              </a:rPr>
              <a:t>63,333 </a:t>
            </a:r>
            <a:r>
              <a:rPr lang="en-CA" u="none" dirty="0"/>
              <a:t>complex patients have been connected to regular and timely access to primary care to date.</a:t>
            </a:r>
          </a:p>
        </p:txBody>
      </p:sp>
      <p:sp>
        <p:nvSpPr>
          <p:cNvPr id="10" name="Rectangle 9"/>
          <p:cNvSpPr/>
          <p:nvPr/>
        </p:nvSpPr>
        <p:spPr>
          <a:xfrm>
            <a:off x="457199" y="4937887"/>
            <a:ext cx="4051510" cy="738664"/>
          </a:xfrm>
          <a:prstGeom prst="rect">
            <a:avLst/>
          </a:prstGeom>
        </p:spPr>
        <p:txBody>
          <a:bodyPr wrap="square">
            <a:spAutoFit/>
          </a:bodyPr>
          <a:lstStyle/>
          <a:p>
            <a:pPr marL="0" indent="0">
              <a:buNone/>
            </a:pPr>
            <a:r>
              <a:rPr lang="en-CA" b="1" u="none" dirty="0">
                <a:solidFill>
                  <a:srgbClr val="0C6577"/>
                </a:solidFill>
              </a:rPr>
              <a:t>54,940 </a:t>
            </a:r>
            <a:r>
              <a:rPr lang="en-CA" u="none" dirty="0"/>
              <a:t>complex patients have been provided with coordinated care plans through Health Links to date.</a:t>
            </a:r>
          </a:p>
        </p:txBody>
      </p:sp>
      <p:sp>
        <p:nvSpPr>
          <p:cNvPr id="11" name="Rectangle 3"/>
          <p:cNvSpPr>
            <a:spLocks noChangeArrowheads="1"/>
          </p:cNvSpPr>
          <p:nvPr/>
        </p:nvSpPr>
        <p:spPr bwMode="auto">
          <a:xfrm>
            <a:off x="457200" y="6029990"/>
            <a:ext cx="638347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CA" altLang="en-US" sz="900" i="1" u="none" dirty="0">
                <a:latin typeface="Calibri" panose="020F0502020204030204" pitchFamily="34" charset="0"/>
                <a:ea typeface="Calibri" panose="020F0502020204030204" pitchFamily="34" charset="0"/>
                <a:cs typeface="Times New Roman" panose="02020603050405020304" pitchFamily="18" charset="0"/>
              </a:rPr>
              <a:t>Data Source:  Health Quality Ontario’s Quality Improvement Reporting and Analysis Platform (QIRAP) – self-reported by Health Links.</a:t>
            </a:r>
          </a:p>
        </p:txBody>
      </p:sp>
      <p:pic>
        <p:nvPicPr>
          <p:cNvPr id="14" name="picture"/>
          <p:cNvPicPr/>
          <p:nvPr/>
        </p:nvPicPr>
        <p:blipFill>
          <a:blip r:embed="rId3">
            <a:extLst>
              <a:ext uri="{28A0092B-C50C-407E-A947-70E740481C1C}">
                <a14:useLocalDpi xmlns:a14="http://schemas.microsoft.com/office/drawing/2010/main" val="0"/>
              </a:ext>
            </a:extLst>
          </a:blip>
          <a:stretch>
            <a:fillRect/>
          </a:stretch>
        </p:blipFill>
        <p:spPr>
          <a:xfrm>
            <a:off x="450424" y="1992699"/>
            <a:ext cx="4058285" cy="2501900"/>
          </a:xfrm>
          <a:prstGeom prst="rect">
            <a:avLst/>
          </a:prstGeom>
        </p:spPr>
      </p:pic>
      <p:pic>
        <p:nvPicPr>
          <p:cNvPr id="15" name="picture"/>
          <p:cNvPicPr/>
          <p:nvPr/>
        </p:nvPicPr>
        <p:blipFill>
          <a:blip r:embed="rId4">
            <a:extLst>
              <a:ext uri="{28A0092B-C50C-407E-A947-70E740481C1C}">
                <a14:useLocalDpi xmlns:a14="http://schemas.microsoft.com/office/drawing/2010/main" val="0"/>
              </a:ext>
            </a:extLst>
          </a:blip>
          <a:stretch>
            <a:fillRect/>
          </a:stretch>
        </p:blipFill>
        <p:spPr>
          <a:xfrm>
            <a:off x="4753707" y="1992699"/>
            <a:ext cx="4314825" cy="2600325"/>
          </a:xfrm>
          <a:prstGeom prst="rect">
            <a:avLst/>
          </a:prstGeom>
        </p:spPr>
      </p:pic>
    </p:spTree>
    <p:extLst>
      <p:ext uri="{BB962C8B-B14F-4D97-AF65-F5344CB8AC3E}">
        <p14:creationId xmlns:p14="http://schemas.microsoft.com/office/powerpoint/2010/main" val="1324548044"/>
      </p:ext>
    </p:extLst>
  </p:cSld>
  <p:clrMapOvr>
    <a:masterClrMapping/>
  </p:clrMapOvr>
</p:sld>
</file>

<file path=ppt/theme/theme1.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32E61DC5063849A0971395976CD092" ma:contentTypeVersion="" ma:contentTypeDescription="Create a new document." ma:contentTypeScope="" ma:versionID="9d5b5679a0822e55915e25f157eebb2c">
  <xsd:schema xmlns:xsd="http://www.w3.org/2001/XMLSchema" xmlns:xs="http://www.w3.org/2001/XMLSchema" xmlns:p="http://schemas.microsoft.com/office/2006/metadata/properties" xmlns:ns2="ebe53f78-f5b5-491f-adc9-7a5b9ee8709d" xmlns:ns3="94271ad5-0403-452e-ae26-3be5d9c0b771" targetNamespace="http://schemas.microsoft.com/office/2006/metadata/properties" ma:root="true" ma:fieldsID="995544c6cb43e7ff2e9a1366893aabf9" ns2:_="" ns3:_="">
    <xsd:import namespace="ebe53f78-f5b5-491f-adc9-7a5b9ee8709d"/>
    <xsd:import namespace="94271ad5-0403-452e-ae26-3be5d9c0b77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e53f78-f5b5-491f-adc9-7a5b9ee8709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271ad5-0403-452e-ae26-3be5d9c0b77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7211F7-2DF1-4B68-8B60-CC913EB92E3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94271ad5-0403-452e-ae26-3be5d9c0b771"/>
    <ds:schemaRef ds:uri="ebe53f78-f5b5-491f-adc9-7a5b9ee8709d"/>
    <ds:schemaRef ds:uri="http://www.w3.org/XML/1998/namespace"/>
    <ds:schemaRef ds:uri="http://purl.org/dc/dcmitype/"/>
  </ds:schemaRefs>
</ds:datastoreItem>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94D70B91-94CC-4EF6-B188-227DCB5AA8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e53f78-f5b5-491f-adc9-7a5b9ee8709d"/>
    <ds:schemaRef ds:uri="94271ad5-0403-452e-ae26-3be5d9c0b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2226</TotalTime>
  <Words>1043</Words>
  <Application>Microsoft Office PowerPoint</Application>
  <PresentationFormat>On-screen Show (4:3)</PresentationFormat>
  <Paragraphs>170</Paragraphs>
  <Slides>12</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ＭＳ Ｐゴシック</vt:lpstr>
      <vt:lpstr>ＭＳ Ｐゴシック</vt:lpstr>
      <vt:lpstr>Arial</vt:lpstr>
      <vt:lpstr>Arial Narrow</vt:lpstr>
      <vt:lpstr>Calibri</vt:lpstr>
      <vt:lpstr>Courier New</vt:lpstr>
      <vt:lpstr>Helvetica Neue</vt:lpstr>
      <vt:lpstr>Helvetica Neue Light</vt:lpstr>
      <vt:lpstr>ITC Century Std Book</vt:lpstr>
      <vt:lpstr>Times New Roman</vt:lpstr>
      <vt:lpstr>HQO_Slide</vt:lpstr>
      <vt:lpstr>PowerPoint Presentation</vt:lpstr>
      <vt:lpstr> Health Links:   Improving Integrated Care for Patients with Multiple Chronic Conditions and Complex Needs</vt:lpstr>
      <vt:lpstr>The Health Links Quarterly Report</vt:lpstr>
      <vt:lpstr>Highlights from this Quarter</vt:lpstr>
      <vt:lpstr>Highlights from this Quarter</vt:lpstr>
      <vt:lpstr>Numbers at a Glance – Q3 Update</vt:lpstr>
      <vt:lpstr>Patient Story: Mary</vt:lpstr>
      <vt:lpstr>Patient Story (continued)</vt:lpstr>
      <vt:lpstr>Impact of Health Links – Q3 Update</vt:lpstr>
      <vt:lpstr>Quarterly and Cumulative Data – Q3 Update</vt:lpstr>
      <vt:lpstr>Supporting the Health Links Approach to Care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Moore, Carol</dc:creator>
  <cp:lastModifiedBy>Maragh, Christopher</cp:lastModifiedBy>
  <cp:revision>264</cp:revision>
  <cp:lastPrinted>2017-11-27T19:46:01Z</cp:lastPrinted>
  <dcterms:modified xsi:type="dcterms:W3CDTF">2018-03-07T19:31:30Z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0x010100B032E61DC5063849A0971395976CD092</vt:lpwstr>
  </property>
</Properties>
</file>