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769" r:id="rId4"/>
  </p:sldMasterIdLst>
  <p:notesMasterIdLst>
    <p:notesMasterId r:id="rId18"/>
  </p:notesMasterIdLst>
  <p:handoutMasterIdLst>
    <p:handoutMasterId r:id="rId19"/>
  </p:handoutMasterIdLst>
  <p:sldIdLst>
    <p:sldId id="357" r:id="rId5"/>
    <p:sldId id="370" r:id="rId6"/>
    <p:sldId id="377" r:id="rId7"/>
    <p:sldId id="376" r:id="rId8"/>
    <p:sldId id="378" r:id="rId9"/>
    <p:sldId id="379" r:id="rId10"/>
    <p:sldId id="365" r:id="rId11"/>
    <p:sldId id="366" r:id="rId12"/>
    <p:sldId id="373" r:id="rId13"/>
    <p:sldId id="355" r:id="rId14"/>
    <p:sldId id="369" r:id="rId15"/>
    <p:sldId id="372" r:id="rId16"/>
    <p:sldId id="351" r:id="rId17"/>
  </p:sldIdLst>
  <p:sldSz cx="9144000" cy="6858000" type="screen4x3"/>
  <p:notesSz cx="9309100" cy="7023100"/>
  <p:defaultTex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70">
          <p15:clr>
            <a:srgbClr val="A4A3A4"/>
          </p15:clr>
        </p15:guide>
        <p15:guide id="2" orient="horz" pos="469">
          <p15:clr>
            <a:srgbClr val="A4A3A4"/>
          </p15:clr>
        </p15:guide>
        <p15:guide id="3" orient="horz" pos="349">
          <p15:clr>
            <a:srgbClr val="A4A3A4"/>
          </p15:clr>
        </p15:guide>
        <p15:guide id="4" pos="2835">
          <p15:clr>
            <a:srgbClr val="A4A3A4"/>
          </p15:clr>
        </p15:guide>
      </p15:sldGuideLst>
    </p:ext>
    <p:ext uri="{2D200454-40CA-4A62-9FC3-DE9A4176ACB9}">
      <p15:notesGuideLst xmlns:p15="http://schemas.microsoft.com/office/powerpoint/2012/main">
        <p15:guide id="1" orient="horz" pos="2212" userDrawn="1">
          <p15:clr>
            <a:srgbClr val="A4A3A4"/>
          </p15:clr>
        </p15:guide>
        <p15:guide id="2" pos="293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ipper, Jennifer" initials="SJ" lastIdx="11" clrIdx="0"/>
  <p:cmAuthor id="1" name="Loren Aytona" initials="" lastIdx="37" clrIdx="1"/>
  <p:cmAuthor id="2" name="Adatia, Tasleen" initials="AT" lastIdx="5" clrIdx="2">
    <p:extLst>
      <p:ext uri="{19B8F6BF-5375-455C-9EA6-DF929625EA0E}">
        <p15:presenceInfo xmlns:p15="http://schemas.microsoft.com/office/powerpoint/2012/main" userId="S-1-5-21-535683054-4239906057-3132855710-34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8A"/>
    <a:srgbClr val="22A8B4"/>
    <a:srgbClr val="D2492A"/>
    <a:srgbClr val="00A0AF"/>
    <a:srgbClr val="EDFDFF"/>
    <a:srgbClr val="EEDACF"/>
    <a:srgbClr val="F7F7F7"/>
    <a:srgbClr val="000000"/>
    <a:srgbClr val="C86205"/>
    <a:srgbClr val="8B91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552" autoAdjust="0"/>
  </p:normalViewPr>
  <p:slideViewPr>
    <p:cSldViewPr snapToGrid="0">
      <p:cViewPr varScale="1">
        <p:scale>
          <a:sx n="51" d="100"/>
          <a:sy n="51" d="100"/>
        </p:scale>
        <p:origin x="804" y="72"/>
      </p:cViewPr>
      <p:guideLst>
        <p:guide orient="horz" pos="470"/>
        <p:guide orient="horz" pos="469"/>
        <p:guide orient="horz" pos="349"/>
        <p:guide pos="2835"/>
      </p:guideLst>
    </p:cSldViewPr>
  </p:slideViewPr>
  <p:notesTextViewPr>
    <p:cViewPr>
      <p:scale>
        <a:sx n="100" d="100"/>
        <a:sy n="100" d="100"/>
      </p:scale>
      <p:origin x="0" y="0"/>
    </p:cViewPr>
  </p:notesTextViewPr>
  <p:notesViewPr>
    <p:cSldViewPr snapToGrid="0">
      <p:cViewPr>
        <p:scale>
          <a:sx n="1" d="2"/>
          <a:sy n="1" d="2"/>
        </p:scale>
        <p:origin x="0" y="0"/>
      </p:cViewPr>
      <p:guideLst>
        <p:guide orient="horz" pos="2212"/>
        <p:guide pos="29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1" y="0"/>
            <a:ext cx="4034475" cy="351155"/>
          </a:xfrm>
          <a:prstGeom prst="rect">
            <a:avLst/>
          </a:prstGeom>
          <a:noFill/>
          <a:ln w="9525">
            <a:noFill/>
            <a:miter lim="800000"/>
            <a:headEnd/>
            <a:tailEnd/>
          </a:ln>
          <a:effectLst/>
        </p:spPr>
        <p:txBody>
          <a:bodyPr vert="horz" wrap="square" lIns="91861" tIns="45930" rIns="91861" bIns="45930" numCol="1" anchor="t" anchorCtr="0" compatLnSpc="1">
            <a:prstTxWarp prst="textNoShape">
              <a:avLst/>
            </a:prstTxWarp>
          </a:bodyPr>
          <a:lstStyle>
            <a:lvl1pPr eaLnBrk="0" hangingPunct="0">
              <a:spcBef>
                <a:spcPct val="0"/>
              </a:spcBef>
              <a:defRPr sz="1100" u="none">
                <a:latin typeface="Arial Narrow" pitchFamily="34" charset="0"/>
                <a:ea typeface="ＭＳ Ｐゴシック" pitchFamily="68" charset="-128"/>
                <a:cs typeface="+mn-cs"/>
              </a:defRPr>
            </a:lvl1pPr>
          </a:lstStyle>
          <a:p>
            <a:pPr>
              <a:defRPr/>
            </a:pPr>
            <a:r>
              <a:rPr lang="en-CA"/>
              <a:t>Health Quality Ontario</a:t>
            </a:r>
          </a:p>
        </p:txBody>
      </p:sp>
      <p:sp>
        <p:nvSpPr>
          <p:cNvPr id="234500" name="Rectangle 4"/>
          <p:cNvSpPr>
            <a:spLocks noGrp="1" noChangeArrowheads="1"/>
          </p:cNvSpPr>
          <p:nvPr>
            <p:ph type="ftr" sz="quarter" idx="2"/>
          </p:nvPr>
        </p:nvSpPr>
        <p:spPr bwMode="auto">
          <a:xfrm>
            <a:off x="0" y="6670349"/>
            <a:ext cx="5998313" cy="351155"/>
          </a:xfrm>
          <a:prstGeom prst="rect">
            <a:avLst/>
          </a:prstGeom>
          <a:noFill/>
          <a:ln w="9525">
            <a:noFill/>
            <a:miter lim="800000"/>
            <a:headEnd/>
            <a:tailEnd/>
          </a:ln>
          <a:effectLst/>
        </p:spPr>
        <p:txBody>
          <a:bodyPr vert="horz" wrap="square" lIns="91861" tIns="45930" rIns="91861" bIns="45930" numCol="1" anchor="b" anchorCtr="0" compatLnSpc="1">
            <a:prstTxWarp prst="textNoShape">
              <a:avLst/>
            </a:prstTxWarp>
          </a:bodyPr>
          <a:lstStyle>
            <a:lvl1pPr eaLnBrk="0" hangingPunct="0">
              <a:spcBef>
                <a:spcPct val="0"/>
              </a:spcBef>
              <a:defRPr sz="900" u="none">
                <a:latin typeface="Arial Narrow" pitchFamily="34" charset="0"/>
                <a:ea typeface="ＭＳ Ｐゴシック" pitchFamily="68" charset="-128"/>
                <a:cs typeface="+mn-cs"/>
              </a:defRPr>
            </a:lvl1pPr>
          </a:lstStyle>
          <a:p>
            <a:pPr>
              <a:defRPr/>
            </a:pPr>
            <a:endParaRPr lang="en-CA"/>
          </a:p>
        </p:txBody>
      </p:sp>
      <p:sp>
        <p:nvSpPr>
          <p:cNvPr id="234501" name="Rectangle 5"/>
          <p:cNvSpPr>
            <a:spLocks noGrp="1" noChangeArrowheads="1"/>
          </p:cNvSpPr>
          <p:nvPr>
            <p:ph type="sldNum" sz="quarter" idx="3"/>
          </p:nvPr>
        </p:nvSpPr>
        <p:spPr bwMode="auto">
          <a:xfrm>
            <a:off x="8301677" y="6670349"/>
            <a:ext cx="1005830" cy="351155"/>
          </a:xfrm>
          <a:prstGeom prst="rect">
            <a:avLst/>
          </a:prstGeom>
          <a:noFill/>
          <a:ln w="9525">
            <a:noFill/>
            <a:miter lim="800000"/>
            <a:headEnd/>
            <a:tailEnd/>
          </a:ln>
          <a:effectLst/>
        </p:spPr>
        <p:txBody>
          <a:bodyPr vert="horz" wrap="square" lIns="91861" tIns="45930" rIns="91861" bIns="45930" numCol="1" anchor="b" anchorCtr="0" compatLnSpc="1">
            <a:prstTxWarp prst="textNoShape">
              <a:avLst/>
            </a:prstTxWarp>
          </a:bodyPr>
          <a:lstStyle>
            <a:lvl1pPr algn="r" eaLnBrk="0" hangingPunct="0">
              <a:defRPr sz="1200" u="none"/>
            </a:lvl1pPr>
          </a:lstStyle>
          <a:p>
            <a:fld id="{7E981981-9D94-4DEE-BB6F-8340CF993D55}" type="slidenum">
              <a:rPr lang="en-CA" altLang="en-US"/>
              <a:pPr/>
              <a:t>‹#›</a:t>
            </a:fld>
            <a:endParaRPr lang="en-CA" alt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1" y="0"/>
            <a:ext cx="4034475" cy="351155"/>
          </a:xfrm>
          <a:prstGeom prst="rect">
            <a:avLst/>
          </a:prstGeom>
          <a:noFill/>
          <a:ln w="9525">
            <a:noFill/>
            <a:miter lim="800000"/>
            <a:headEnd/>
            <a:tailEnd/>
          </a:ln>
        </p:spPr>
        <p:txBody>
          <a:bodyPr vert="horz" wrap="square" lIns="93306" tIns="46654" rIns="93306" bIns="46654" numCol="1" anchor="t" anchorCtr="0" compatLnSpc="1">
            <a:prstTxWarp prst="textNoShape">
              <a:avLst/>
            </a:prstTxWarp>
          </a:bodyPr>
          <a:lstStyle>
            <a:lvl1pPr defTabSz="465682"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1" name="Rectangle 3"/>
          <p:cNvSpPr>
            <a:spLocks noGrp="1" noChangeArrowheads="1"/>
          </p:cNvSpPr>
          <p:nvPr>
            <p:ph type="dt" idx="1"/>
          </p:nvPr>
        </p:nvSpPr>
        <p:spPr bwMode="auto">
          <a:xfrm>
            <a:off x="5273032" y="0"/>
            <a:ext cx="4034475" cy="351155"/>
          </a:xfrm>
          <a:prstGeom prst="rect">
            <a:avLst/>
          </a:prstGeom>
          <a:noFill/>
          <a:ln w="9525">
            <a:noFill/>
            <a:miter lim="800000"/>
            <a:headEnd/>
            <a:tailEnd/>
          </a:ln>
        </p:spPr>
        <p:txBody>
          <a:bodyPr vert="horz" wrap="square" lIns="93306" tIns="46654" rIns="93306" bIns="46654" numCol="1" anchor="t" anchorCtr="0" compatLnSpc="1">
            <a:prstTxWarp prst="textNoShape">
              <a:avLst/>
            </a:prstTxWarp>
          </a:bodyPr>
          <a:lstStyle>
            <a:lvl1pPr algn="r" defTabSz="465682" eaLnBrk="0" hangingPunct="0">
              <a:defRPr sz="1200" u="none"/>
            </a:lvl1pPr>
          </a:lstStyle>
          <a:p>
            <a:fld id="{24F56CF2-DCFE-4A13-AF35-E1D99AC3E997}" type="datetime1">
              <a:rPr lang="en-CA" altLang="en-US"/>
              <a:pPr/>
              <a:t>2018-03-07</a:t>
            </a:fld>
            <a:endParaRPr lang="en-CA" altLang="en-US"/>
          </a:p>
        </p:txBody>
      </p:sp>
      <p:sp>
        <p:nvSpPr>
          <p:cNvPr id="32772" name="Rectangle 4"/>
          <p:cNvSpPr>
            <a:spLocks noGrp="1" noRot="1" noChangeAspect="1" noChangeArrowheads="1" noTextEdit="1"/>
          </p:cNvSpPr>
          <p:nvPr>
            <p:ph type="sldImg" idx="2"/>
          </p:nvPr>
        </p:nvSpPr>
        <p:spPr bwMode="auto">
          <a:xfrm>
            <a:off x="2898775" y="527050"/>
            <a:ext cx="3511550" cy="2633663"/>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3" name="Rectangle 5"/>
          <p:cNvSpPr>
            <a:spLocks noGrp="1" noChangeArrowheads="1"/>
          </p:cNvSpPr>
          <p:nvPr>
            <p:ph type="body" sz="quarter" idx="3"/>
          </p:nvPr>
        </p:nvSpPr>
        <p:spPr bwMode="auto">
          <a:xfrm>
            <a:off x="930910" y="3335973"/>
            <a:ext cx="7447280" cy="3160395"/>
          </a:xfrm>
          <a:prstGeom prst="rect">
            <a:avLst/>
          </a:prstGeom>
          <a:noFill/>
          <a:ln w="9525">
            <a:noFill/>
            <a:miter lim="800000"/>
            <a:headEnd/>
            <a:tailEnd/>
          </a:ln>
        </p:spPr>
        <p:txBody>
          <a:bodyPr vert="horz" wrap="square" lIns="93306" tIns="46654" rIns="93306" bIns="46654"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8374" name="Rectangle 6"/>
          <p:cNvSpPr>
            <a:spLocks noGrp="1" noChangeArrowheads="1"/>
          </p:cNvSpPr>
          <p:nvPr>
            <p:ph type="ftr" sz="quarter" idx="4"/>
          </p:nvPr>
        </p:nvSpPr>
        <p:spPr bwMode="auto">
          <a:xfrm>
            <a:off x="1" y="6670349"/>
            <a:ext cx="4034475" cy="351155"/>
          </a:xfrm>
          <a:prstGeom prst="rect">
            <a:avLst/>
          </a:prstGeom>
          <a:noFill/>
          <a:ln w="9525">
            <a:noFill/>
            <a:miter lim="800000"/>
            <a:headEnd/>
            <a:tailEnd/>
          </a:ln>
        </p:spPr>
        <p:txBody>
          <a:bodyPr vert="horz" wrap="square" lIns="93306" tIns="46654" rIns="93306" bIns="46654" numCol="1" anchor="b" anchorCtr="0" compatLnSpc="1">
            <a:prstTxWarp prst="textNoShape">
              <a:avLst/>
            </a:prstTxWarp>
          </a:bodyPr>
          <a:lstStyle>
            <a:lvl1pPr defTabSz="465682"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5" name="Rectangle 7"/>
          <p:cNvSpPr>
            <a:spLocks noGrp="1" noChangeArrowheads="1"/>
          </p:cNvSpPr>
          <p:nvPr>
            <p:ph type="sldNum" sz="quarter" idx="5"/>
          </p:nvPr>
        </p:nvSpPr>
        <p:spPr bwMode="auto">
          <a:xfrm>
            <a:off x="5273032" y="6670349"/>
            <a:ext cx="4034475" cy="351155"/>
          </a:xfrm>
          <a:prstGeom prst="rect">
            <a:avLst/>
          </a:prstGeom>
          <a:noFill/>
          <a:ln w="9525">
            <a:noFill/>
            <a:miter lim="800000"/>
            <a:headEnd/>
            <a:tailEnd/>
          </a:ln>
        </p:spPr>
        <p:txBody>
          <a:bodyPr vert="horz" wrap="square" lIns="93306" tIns="46654" rIns="93306" bIns="46654" numCol="1" anchor="b" anchorCtr="0" compatLnSpc="1">
            <a:prstTxWarp prst="textNoShape">
              <a:avLst/>
            </a:prstTxWarp>
          </a:bodyPr>
          <a:lstStyle>
            <a:lvl1pPr algn="r" defTabSz="465682" eaLnBrk="0" hangingPunct="0">
              <a:defRPr sz="1200" u="none"/>
            </a:lvl1pPr>
          </a:lstStyle>
          <a:p>
            <a:fld id="{0597D704-995A-451A-AAA2-B9462F0B3A37}" type="slidenum">
              <a:rPr lang="en-CA" altLang="en-US"/>
              <a:pPr/>
              <a:t>‹#›</a:t>
            </a:fld>
            <a:endParaRPr lang="en-CA"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ＭＳ Ｐゴシック" pitchFamily="68" charset="-128"/>
      </a:defRPr>
    </a:lvl1pPr>
    <a:lvl2pPr marL="4572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a:pPr/>
              <a:t>0</a:t>
            </a:fld>
            <a:endParaRPr lang="en-CA" altLang="en-US"/>
          </a:p>
        </p:txBody>
      </p:sp>
    </p:spTree>
    <p:extLst>
      <p:ext uri="{BB962C8B-B14F-4D97-AF65-F5344CB8AC3E}">
        <p14:creationId xmlns:p14="http://schemas.microsoft.com/office/powerpoint/2010/main" val="3965980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6</a:t>
            </a:fld>
            <a:endParaRPr lang="en-CA" altLang="en-US"/>
          </a:p>
        </p:txBody>
      </p:sp>
    </p:spTree>
    <p:extLst>
      <p:ext uri="{BB962C8B-B14F-4D97-AF65-F5344CB8AC3E}">
        <p14:creationId xmlns:p14="http://schemas.microsoft.com/office/powerpoint/2010/main" val="832887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7</a:t>
            </a:fld>
            <a:endParaRPr lang="en-CA" altLang="en-US"/>
          </a:p>
        </p:txBody>
      </p:sp>
    </p:spTree>
    <p:extLst>
      <p:ext uri="{BB962C8B-B14F-4D97-AF65-F5344CB8AC3E}">
        <p14:creationId xmlns:p14="http://schemas.microsoft.com/office/powerpoint/2010/main" val="1759928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8</a:t>
            </a:fld>
            <a:endParaRPr lang="en-CA" altLang="en-US"/>
          </a:p>
        </p:txBody>
      </p:sp>
    </p:spTree>
    <p:extLst>
      <p:ext uri="{BB962C8B-B14F-4D97-AF65-F5344CB8AC3E}">
        <p14:creationId xmlns:p14="http://schemas.microsoft.com/office/powerpoint/2010/main" val="3495181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9</a:t>
            </a:fld>
            <a:endParaRPr lang="en-CA" altLang="en-US"/>
          </a:p>
        </p:txBody>
      </p:sp>
    </p:spTree>
    <p:extLst>
      <p:ext uri="{BB962C8B-B14F-4D97-AF65-F5344CB8AC3E}">
        <p14:creationId xmlns:p14="http://schemas.microsoft.com/office/powerpoint/2010/main" val="2851084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10</a:t>
            </a:fld>
            <a:endParaRPr lang="en-CA" altLang="en-US"/>
          </a:p>
        </p:txBody>
      </p:sp>
    </p:spTree>
    <p:extLst>
      <p:ext uri="{BB962C8B-B14F-4D97-AF65-F5344CB8AC3E}">
        <p14:creationId xmlns:p14="http://schemas.microsoft.com/office/powerpoint/2010/main" val="2924544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CAAFC39-66EA-4D9F-B69D-A596BC388A64}" type="slidenum">
              <a:rPr lang="en-CA" altLang="en-US" smtClean="0">
                <a:solidFill>
                  <a:srgbClr val="000000"/>
                </a:solidFill>
              </a:rPr>
              <a:pPr/>
              <a:t>11</a:t>
            </a:fld>
            <a:endParaRPr lang="en-CA" altLang="en-US">
              <a:solidFill>
                <a:srgbClr val="000000"/>
              </a:solidFill>
            </a:endParaRPr>
          </a:p>
        </p:txBody>
      </p:sp>
    </p:spTree>
    <p:extLst>
      <p:ext uri="{BB962C8B-B14F-4D97-AF65-F5344CB8AC3E}">
        <p14:creationId xmlns:p14="http://schemas.microsoft.com/office/powerpoint/2010/main" val="415981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a:pPr/>
              <a:t>12</a:t>
            </a:fld>
            <a:endParaRPr lang="en-CA" altLang="en-US"/>
          </a:p>
        </p:txBody>
      </p:sp>
    </p:spTree>
    <p:extLst>
      <p:ext uri="{BB962C8B-B14F-4D97-AF65-F5344CB8AC3E}">
        <p14:creationId xmlns:p14="http://schemas.microsoft.com/office/powerpoint/2010/main" val="33233164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6163" t="6163" b="6163"/>
          <a:stretch/>
        </p:blipFill>
        <p:spPr>
          <a:xfrm>
            <a:off x="-1" y="-1"/>
            <a:ext cx="4864129" cy="6858001"/>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6" y="5013484"/>
            <a:ext cx="2787565" cy="1437461"/>
          </a:xfrm>
          <a:prstGeom prst="rect">
            <a:avLst/>
          </a:prstGeom>
        </p:spPr>
      </p:pic>
    </p:spTree>
    <p:extLst>
      <p:ext uri="{BB962C8B-B14F-4D97-AF65-F5344CB8AC3E}">
        <p14:creationId xmlns:p14="http://schemas.microsoft.com/office/powerpoint/2010/main" val="2645767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2" y="0"/>
            <a:ext cx="9175334" cy="6920640"/>
          </a:xfrm>
          <a:prstGeom prst="rect">
            <a:avLst/>
          </a:prstGeom>
        </p:spPr>
      </p:pic>
    </p:spTree>
    <p:extLst>
      <p:ext uri="{BB962C8B-B14F-4D97-AF65-F5344CB8AC3E}">
        <p14:creationId xmlns:p14="http://schemas.microsoft.com/office/powerpoint/2010/main" val="3795549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3999" cy="6897005"/>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1434770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rgbClr val="00788A"/>
                </a:solidFill>
              </a:defRPr>
            </a:lvl1pPr>
          </a:lstStyle>
          <a:p>
            <a:r>
              <a:rPr lang="en-US"/>
              <a:t>Click to edit Master title style</a:t>
            </a:r>
            <a:endParaRPr lang="en-CA"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0A0A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tx1"/>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00A0A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chemeClr val="tx1"/>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7" name="Footer Placeholder 7"/>
          <p:cNvSpPr>
            <a:spLocks noGrp="1" noChangeArrowheads="1"/>
          </p:cNvSpPr>
          <p:nvPr>
            <p:ph type="ftr" sz="quarter" idx="10"/>
          </p:nvPr>
        </p:nvSpPr>
        <p:spPr/>
        <p:txBody>
          <a:bodyPr/>
          <a:lstStyle>
            <a:lvl1pPr>
              <a:defRPr/>
            </a:lvl1pPr>
          </a:lstStyle>
          <a:p>
            <a:pPr>
              <a:defRPr/>
            </a:pPr>
            <a:r>
              <a:rPr lang="en-US" dirty="0">
                <a:solidFill>
                  <a:srgbClr val="FFFFFF"/>
                </a:solidFill>
              </a:rPr>
              <a:t>www.HQOntario.ca</a:t>
            </a:r>
            <a:endParaRPr lang="en-CA" dirty="0">
              <a:solidFill>
                <a:srgbClr val="FFFFFF"/>
              </a:solidFill>
            </a:endParaRPr>
          </a:p>
        </p:txBody>
      </p:sp>
      <p:sp>
        <p:nvSpPr>
          <p:cNvPr id="8" name="Slide Number Placeholder 6"/>
          <p:cNvSpPr>
            <a:spLocks noGrp="1"/>
          </p:cNvSpPr>
          <p:nvPr>
            <p:ph type="sldNum" sz="quarter" idx="11"/>
          </p:nvPr>
        </p:nvSpPr>
        <p:spPr/>
        <p:txBody>
          <a:bodyPr/>
          <a:lstStyle>
            <a:lvl1pPr>
              <a:defRPr/>
            </a:lvl1pPr>
          </a:lstStyle>
          <a:p>
            <a:fld id="{F2A2E6B8-0383-49C9-8156-47AC77A980AE}" type="slidenum">
              <a:rPr lang="en-US" altLang="en-US">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val="291341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a:off x="50264" y="0"/>
            <a:ext cx="9093736" cy="6858000"/>
          </a:xfrm>
          <a:prstGeom prst="rect">
            <a:avLst/>
          </a:prstGeom>
        </p:spPr>
      </p:pic>
    </p:spTree>
    <p:extLst>
      <p:ext uri="{BB962C8B-B14F-4D97-AF65-F5344CB8AC3E}">
        <p14:creationId xmlns:p14="http://schemas.microsoft.com/office/powerpoint/2010/main" val="2198613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pic>
        <p:nvPicPr>
          <p:cNvPr id="5" name="Picture 4"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dirty="0">
              <a:solidFill>
                <a:srgbClr val="00788A"/>
              </a:solidFill>
              <a:latin typeface="Arial"/>
              <a:cs typeface="Arial"/>
            </a:endParaRPr>
          </a:p>
        </p:txBody>
      </p:sp>
      <p:sp>
        <p:nvSpPr>
          <p:cNvPr id="2" name="Title 1"/>
          <p:cNvSpPr>
            <a:spLocks noGrp="1"/>
          </p:cNvSpPr>
          <p:nvPr>
            <p:ph type="title"/>
          </p:nvPr>
        </p:nvSpPr>
        <p:spPr>
          <a:xfrm>
            <a:off x="457200" y="274638"/>
            <a:ext cx="7139136" cy="1165909"/>
          </a:xfrm>
        </p:spPr>
        <p:txBody>
          <a:bodyPr anchor="b"/>
          <a:lstStyle>
            <a:lvl1pPr>
              <a:defRPr>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955607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pic>
        <p:nvPicPr>
          <p:cNvPr id="6" name="Picture 5"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2" name="Title 1"/>
          <p:cNvSpPr>
            <a:spLocks noGrp="1"/>
          </p:cNvSpPr>
          <p:nvPr>
            <p:ph type="title"/>
          </p:nvPr>
        </p:nvSpPr>
        <p:spPr>
          <a:xfrm>
            <a:off x="474544" y="2074491"/>
            <a:ext cx="7139136" cy="706437"/>
          </a:xfrm>
        </p:spPr>
        <p:txBody>
          <a:bodyPr anchor="b"/>
          <a:lstStyle>
            <a:lvl1pPr>
              <a:lnSpc>
                <a:spcPts val="4680"/>
              </a:lnSpc>
              <a:defRPr sz="4400">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dirty="0">
              <a:solidFill>
                <a:srgbClr val="00788A"/>
              </a:solidFill>
              <a:latin typeface="Arial"/>
              <a:cs typeface="Arial"/>
            </a:endParaRPr>
          </a:p>
        </p:txBody>
      </p:sp>
    </p:spTree>
    <p:extLst>
      <p:ext uri="{BB962C8B-B14F-4D97-AF65-F5344CB8AC3E}">
        <p14:creationId xmlns:p14="http://schemas.microsoft.com/office/powerpoint/2010/main" val="453525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pic>
        <p:nvPicPr>
          <p:cNvPr id="5" name="Picture 4"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2" name="Title 1"/>
          <p:cNvSpPr>
            <a:spLocks noGrp="1"/>
          </p:cNvSpPr>
          <p:nvPr>
            <p:ph type="title"/>
          </p:nvPr>
        </p:nvSpPr>
        <p:spPr>
          <a:xfrm>
            <a:off x="457200" y="490315"/>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dirty="0">
              <a:solidFill>
                <a:srgbClr val="00788A"/>
              </a:solidFill>
              <a:latin typeface="Arial"/>
              <a:cs typeface="Arial"/>
            </a:endParaRPr>
          </a:p>
        </p:txBody>
      </p:sp>
    </p:spTree>
    <p:extLst>
      <p:ext uri="{BB962C8B-B14F-4D97-AF65-F5344CB8AC3E}">
        <p14:creationId xmlns:p14="http://schemas.microsoft.com/office/powerpoint/2010/main" val="2434114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_graphs">
    <p:spTree>
      <p:nvGrpSpPr>
        <p:cNvPr id="1" name=""/>
        <p:cNvGrpSpPr/>
        <p:nvPr/>
      </p:nvGrpSpPr>
      <p:grpSpPr>
        <a:xfrm>
          <a:off x="0" y="0"/>
          <a:ext cx="0" cy="0"/>
          <a:chOff x="0" y="0"/>
          <a:chExt cx="0" cy="0"/>
        </a:xfrm>
      </p:grpSpPr>
      <p:sp>
        <p:nvSpPr>
          <p:cNvPr id="2" name="Title 1"/>
          <p:cNvSpPr>
            <a:spLocks noGrp="1"/>
          </p:cNvSpPr>
          <p:nvPr>
            <p:ph type="title"/>
          </p:nvPr>
        </p:nvSpPr>
        <p:spPr>
          <a:xfrm>
            <a:off x="457200" y="490315"/>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7" name="TextBox 6"/>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dirty="0">
              <a:solidFill>
                <a:srgbClr val="00788A"/>
              </a:solidFill>
              <a:latin typeface="Arial"/>
              <a:cs typeface="Arial"/>
            </a:endParaRPr>
          </a:p>
        </p:txBody>
      </p:sp>
    </p:spTree>
    <p:extLst>
      <p:ext uri="{BB962C8B-B14F-4D97-AF65-F5344CB8AC3E}">
        <p14:creationId xmlns:p14="http://schemas.microsoft.com/office/powerpoint/2010/main" val="3942003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rgbClr val="00A0AF"/>
          </a:solidFill>
        </p:spPr>
        <p:txBody>
          <a:bodyPr lIns="360000" anchor="ctr"/>
          <a:lstStyle>
            <a:lvl1pPr>
              <a:lnSpc>
                <a:spcPts val="3220"/>
              </a:lnSpc>
              <a:defRPr sz="2400">
                <a:solidFill>
                  <a:schemeClr val="bg1"/>
                </a:solidFill>
              </a:defRPr>
            </a:lvl1pPr>
          </a:lstStyle>
          <a:p>
            <a:r>
              <a:rPr lang="en-US" dirty="0"/>
              <a:t>Click to edit Master title style</a:t>
            </a:r>
            <a:endParaRPr lang="en-CA" dirty="0"/>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1174678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665" y="-81344"/>
            <a:ext cx="9198665" cy="6937130"/>
          </a:xfrm>
          <a:prstGeom prst="rect">
            <a:avLst/>
          </a:prstGeom>
        </p:spPr>
      </p:pic>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FFFFFF"/>
                </a:solidFill>
                <a:latin typeface="Arial"/>
                <a:cs typeface="Arial"/>
              </a:rPr>
              <a:pPr algn="r" eaLnBrk="1" hangingPunct="1">
                <a:spcBef>
                  <a:spcPct val="50000"/>
                </a:spcBef>
              </a:pPr>
              <a:t>‹#›</a:t>
            </a:fld>
            <a:endParaRPr lang="en-US" altLang="en-US" sz="1100" b="0" u="none" dirty="0">
              <a:solidFill>
                <a:srgbClr val="FFFFFF"/>
              </a:solidFill>
              <a:latin typeface="Arial"/>
              <a:cs typeface="Arial"/>
            </a:endParaRPr>
          </a:p>
        </p:txBody>
      </p:sp>
    </p:spTree>
    <p:extLst>
      <p:ext uri="{BB962C8B-B14F-4D97-AF65-F5344CB8AC3E}">
        <p14:creationId xmlns:p14="http://schemas.microsoft.com/office/powerpoint/2010/main" val="3862329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3" name="Picture 2"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0"/>
            <a:ext cx="7066380"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118995"/>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dirty="0">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dirty="0">
                <a:solidFill>
                  <a:srgbClr val="00A0AF"/>
                </a:solidFill>
                <a:latin typeface="ITC Century Std Book"/>
                <a:cs typeface="ITC Century Std Book"/>
              </a:rPr>
              <a:t>”</a:t>
            </a:r>
          </a:p>
        </p:txBody>
      </p:sp>
    </p:spTree>
    <p:extLst>
      <p:ext uri="{BB962C8B-B14F-4D97-AF65-F5344CB8AC3E}">
        <p14:creationId xmlns:p14="http://schemas.microsoft.com/office/powerpoint/2010/main" val="2388294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7139136"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CA" altLang="en-US" dirty="0"/>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cSld>
  <p:clrMap bg1="lt1" tx1="dk1" bg2="lt2" tx2="dk2" accent1="accent1" accent2="accent2" accent3="accent3" accent4="accent4" accent5="accent5" accent6="accent6" hlink="hlink" folHlink="folHlink"/>
  <p:sldLayoutIdLst>
    <p:sldLayoutId id="2147484581" r:id="rId1"/>
    <p:sldLayoutId id="2147484576" r:id="rId2"/>
    <p:sldLayoutId id="2147484557" r:id="rId3"/>
    <p:sldLayoutId id="2147484567" r:id="rId4"/>
    <p:sldLayoutId id="2147484563" r:id="rId5"/>
    <p:sldLayoutId id="2147484574" r:id="rId6"/>
    <p:sldLayoutId id="2147484577" r:id="rId7"/>
    <p:sldLayoutId id="2147484572" r:id="rId8"/>
    <p:sldLayoutId id="2147484562" r:id="rId9"/>
    <p:sldLayoutId id="2147484573" r:id="rId10"/>
    <p:sldLayoutId id="2147484579" r:id="rId11"/>
    <p:sldLayoutId id="2147484582" r:id="rId12"/>
  </p:sldLayoutIdLst>
  <p:hf sldNum="0" hdr="0" ftr="0" dt="0"/>
  <p:txStyles>
    <p:title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www.hqontario.ca/Portals/0/documents/qi/health-links/ccm-invite-and-engage-communications-fr.pdf"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www.hqontario.ca/Am%C3%A9lioration-de-la-qualit%C3%A9/Am%C3%A9lioration-de-la-qualit%C3%A9-%C3%A0-l%C5%93uvre/Maillons-sant%C3%A9/Ressources-des-maillons-sant%C3%A9/Gestion-des-soins-coordonn%C3%A9s-pour-les-patients-pr%C3%A9sentant-des-probl%C3%A8mes-de-sant%C3%A9-mentale-et-ou-de-lutte-contre-les-d%C3%A9pendance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quorum.hqontario.ca/LinkClick.aspx?fileticket=G_nllIcZfh0%3d&amp;portalid=0&amp;timestamp=1520361755040"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1"/>
          <p:cNvSpPr txBox="1">
            <a:spLocks noChangeArrowheads="1"/>
          </p:cNvSpPr>
          <p:nvPr/>
        </p:nvSpPr>
        <p:spPr bwMode="auto">
          <a:xfrm>
            <a:off x="1724025" y="5721350"/>
            <a:ext cx="18573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3796" name="Rectangle 2"/>
          <p:cNvSpPr txBox="1">
            <a:spLocks noChangeArrowheads="1"/>
          </p:cNvSpPr>
          <p:nvPr/>
        </p:nvSpPr>
        <p:spPr bwMode="auto">
          <a:xfrm>
            <a:off x="554492" y="707332"/>
            <a:ext cx="6258684" cy="29791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nSpc>
                <a:spcPts val="3880"/>
              </a:lnSpc>
              <a:spcAft>
                <a:spcPts val="600"/>
              </a:spcAft>
            </a:pPr>
            <a:r>
              <a:rPr lang="fr-CA" sz="3600" b="1" u="none" dirty="0">
                <a:solidFill>
                  <a:srgbClr val="00A0AF"/>
                </a:solidFill>
              </a:rPr>
              <a:t>Maillons santé : Extraits du rapport du T3 2017/18 </a:t>
            </a:r>
          </a:p>
          <a:p>
            <a:pPr>
              <a:lnSpc>
                <a:spcPts val="2580"/>
              </a:lnSpc>
              <a:spcAft>
                <a:spcPts val="600"/>
              </a:spcAft>
            </a:pPr>
            <a:endParaRPr lang="en-US" altLang="en-US" sz="2000" b="1" u="none" dirty="0">
              <a:solidFill>
                <a:srgbClr val="000000"/>
              </a:solidFill>
            </a:endParaRPr>
          </a:p>
          <a:p>
            <a:pPr>
              <a:lnSpc>
                <a:spcPts val="1980"/>
              </a:lnSpc>
              <a:spcAft>
                <a:spcPts val="600"/>
              </a:spcAft>
            </a:pPr>
            <a:r>
              <a:rPr lang="fr-CA" u="none" cap="all" dirty="0">
                <a:solidFill>
                  <a:srgbClr val="000000"/>
                </a:solidFill>
              </a:rPr>
              <a:t>MARS 2018</a:t>
            </a:r>
          </a:p>
        </p:txBody>
      </p:sp>
      <p:pic>
        <p:nvPicPr>
          <p:cNvPr id="1026" name="Picture 2" descr="Qualité des services de santé Ontario_Améliorons notre système de sant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0763" y="5602713"/>
            <a:ext cx="3043237"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0370" y="5602713"/>
            <a:ext cx="2860386" cy="597028"/>
          </a:xfrm>
          <a:prstGeom prst="rect">
            <a:avLst/>
          </a:prstGeom>
        </p:spPr>
      </p:pic>
    </p:spTree>
    <p:extLst>
      <p:ext uri="{BB962C8B-B14F-4D97-AF65-F5344CB8AC3E}">
        <p14:creationId xmlns:p14="http://schemas.microsoft.com/office/powerpoint/2010/main" val="2940051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82883"/>
            <a:ext cx="8301201" cy="706437"/>
          </a:xfrm>
        </p:spPr>
        <p:txBody>
          <a:bodyPr/>
          <a:lstStyle/>
          <a:p>
            <a:r>
              <a:rPr lang="fr-CA" dirty="0"/>
              <a:t>Répercussions des maillons santé – mise à jour du T3</a:t>
            </a:r>
          </a:p>
        </p:txBody>
      </p:sp>
      <p:graphicFrame>
        <p:nvGraphicFramePr>
          <p:cNvPr id="7" name="Table 6"/>
          <p:cNvGraphicFramePr>
            <a:graphicFrameLocks noGrp="1"/>
          </p:cNvGraphicFramePr>
          <p:nvPr>
            <p:extLst>
              <p:ext uri="{D42A27DB-BD31-4B8C-83A1-F6EECF244321}">
                <p14:modId xmlns:p14="http://schemas.microsoft.com/office/powerpoint/2010/main" val="2388786560"/>
              </p:ext>
            </p:extLst>
          </p:nvPr>
        </p:nvGraphicFramePr>
        <p:xfrm>
          <a:off x="488308" y="1253632"/>
          <a:ext cx="4020401" cy="457200"/>
        </p:xfrm>
        <a:graphic>
          <a:graphicData uri="http://schemas.openxmlformats.org/drawingml/2006/table">
            <a:tbl>
              <a:tblPr firstRow="1" bandRow="1">
                <a:tableStyleId>{5C22544A-7EE6-4342-B048-85BDC9FD1C3A}</a:tableStyleId>
              </a:tblPr>
              <a:tblGrid>
                <a:gridCol w="4020401">
                  <a:extLst>
                    <a:ext uri="{9D8B030D-6E8A-4147-A177-3AD203B41FA5}">
                      <a16:colId xmlns:a16="http://schemas.microsoft.com/office/drawing/2014/main" val="2000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b="1" u="none" baseline="0">
                          <a:solidFill>
                            <a:srgbClr val="000000"/>
                          </a:solidFill>
                        </a:rPr>
                        <a:t>Total cumulatif de plans de soins coordonnés développés </a:t>
                      </a:r>
                    </a:p>
                  </a:txBody>
                  <a:tcPr anchor="ct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450511227"/>
              </p:ext>
            </p:extLst>
          </p:nvPr>
        </p:nvGraphicFramePr>
        <p:xfrm>
          <a:off x="4878433" y="1253632"/>
          <a:ext cx="4020401" cy="457200"/>
        </p:xfrm>
        <a:graphic>
          <a:graphicData uri="http://schemas.openxmlformats.org/drawingml/2006/table">
            <a:tbl>
              <a:tblPr firstRow="1" bandRow="1">
                <a:tableStyleId>{5C22544A-7EE6-4342-B048-85BDC9FD1C3A}</a:tableStyleId>
              </a:tblPr>
              <a:tblGrid>
                <a:gridCol w="4020401">
                  <a:extLst>
                    <a:ext uri="{9D8B030D-6E8A-4147-A177-3AD203B41FA5}">
                      <a16:colId xmlns:a16="http://schemas.microsoft.com/office/drawing/2014/main" val="2000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u="none">
                          <a:solidFill>
                            <a:srgbClr val="000000"/>
                          </a:solidFill>
                          <a:latin typeface="+mn-lt"/>
                          <a:ea typeface="+mn-ea"/>
                          <a:cs typeface="+mn-cs"/>
                        </a:rPr>
                        <a:t>Total cumulatif de patients avec accès à des fournisseurs de soins primaires</a:t>
                      </a:r>
                    </a:p>
                  </a:txBody>
                  <a:tcPr anchor="ct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bl>
          </a:graphicData>
        </a:graphic>
      </p:graphicFrame>
      <p:sp>
        <p:nvSpPr>
          <p:cNvPr id="9" name="Rectangle 8"/>
          <p:cNvSpPr/>
          <p:nvPr/>
        </p:nvSpPr>
        <p:spPr>
          <a:xfrm>
            <a:off x="4753707" y="4937887"/>
            <a:ext cx="4426091" cy="738664"/>
          </a:xfrm>
          <a:prstGeom prst="rect">
            <a:avLst/>
          </a:prstGeom>
        </p:spPr>
        <p:txBody>
          <a:bodyPr wrap="square">
            <a:spAutoFit/>
          </a:bodyPr>
          <a:lstStyle/>
          <a:p>
            <a:pPr marL="0" indent="0">
              <a:buNone/>
            </a:pPr>
            <a:r>
              <a:rPr lang="fr-CA" b="1" u="none" dirty="0">
                <a:solidFill>
                  <a:srgbClr val="0C6577"/>
                </a:solidFill>
              </a:rPr>
              <a:t>63 333</a:t>
            </a:r>
            <a:r>
              <a:rPr lang="fr-CA" u="none" dirty="0"/>
              <a:t> patients complexes de maillons santé ont eu accès à des soins primaires périodiquement et rapidement à ce jour</a:t>
            </a:r>
          </a:p>
        </p:txBody>
      </p:sp>
      <p:sp>
        <p:nvSpPr>
          <p:cNvPr id="10" name="Rectangle 9"/>
          <p:cNvSpPr/>
          <p:nvPr/>
        </p:nvSpPr>
        <p:spPr>
          <a:xfrm>
            <a:off x="450424" y="4937887"/>
            <a:ext cx="4051510" cy="738664"/>
          </a:xfrm>
          <a:prstGeom prst="rect">
            <a:avLst/>
          </a:prstGeom>
        </p:spPr>
        <p:txBody>
          <a:bodyPr wrap="square">
            <a:spAutoFit/>
          </a:bodyPr>
          <a:lstStyle/>
          <a:p>
            <a:pPr marL="0" indent="0">
              <a:buNone/>
            </a:pPr>
            <a:r>
              <a:rPr lang="fr-CA" b="1" u="none" dirty="0">
                <a:solidFill>
                  <a:srgbClr val="0C6577"/>
                </a:solidFill>
              </a:rPr>
              <a:t>54 940 </a:t>
            </a:r>
            <a:r>
              <a:rPr lang="fr-CA" u="none" dirty="0"/>
              <a:t>patients aux besoins complexes ont reçu des plans de soins coordonnés par l'entremise de maillons santé à ce jour.</a:t>
            </a:r>
          </a:p>
        </p:txBody>
      </p:sp>
      <p:sp>
        <p:nvSpPr>
          <p:cNvPr id="11" name="Rectangle 3"/>
          <p:cNvSpPr>
            <a:spLocks noChangeArrowheads="1"/>
          </p:cNvSpPr>
          <p:nvPr/>
        </p:nvSpPr>
        <p:spPr bwMode="auto">
          <a:xfrm>
            <a:off x="457200" y="6029990"/>
            <a:ext cx="765466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fr-CA" sz="900" i="1" u="none" dirty="0">
                <a:latin typeface="Calibri" panose="020F0502020204030204" pitchFamily="34" charset="0"/>
                <a:ea typeface="Calibri" panose="020F0502020204030204" pitchFamily="34" charset="0"/>
                <a:cs typeface="Times New Roman" panose="02020603050405020304" pitchFamily="18" charset="0"/>
              </a:rPr>
              <a:t>Source de données :  Plateforme de rapports et d'analyse d'amélioration de la qualité de Qualité des services de santé Ontario - présentée par les maillons santé.</a:t>
            </a:r>
          </a:p>
        </p:txBody>
      </p:sp>
      <p:pic>
        <p:nvPicPr>
          <p:cNvPr id="12" name="Picture 11"/>
          <p:cNvPicPr/>
          <p:nvPr/>
        </p:nvPicPr>
        <p:blipFill>
          <a:blip r:embed="rId3">
            <a:extLst>
              <a:ext uri="{28A0092B-C50C-407E-A947-70E740481C1C}">
                <a14:useLocalDpi xmlns:a14="http://schemas.microsoft.com/office/drawing/2010/main" val="0"/>
              </a:ext>
            </a:extLst>
          </a:blip>
          <a:srcRect/>
          <a:stretch>
            <a:fillRect/>
          </a:stretch>
        </p:blipFill>
        <p:spPr bwMode="auto">
          <a:xfrm>
            <a:off x="500798" y="2160843"/>
            <a:ext cx="3995420" cy="2496185"/>
          </a:xfrm>
          <a:prstGeom prst="rect">
            <a:avLst/>
          </a:prstGeom>
          <a:noFill/>
        </p:spPr>
      </p:pic>
      <p:pic>
        <p:nvPicPr>
          <p:cNvPr id="13" name="Picture 12"/>
          <p:cNvPicPr/>
          <p:nvPr/>
        </p:nvPicPr>
        <p:blipFill>
          <a:blip r:embed="rId4">
            <a:extLst>
              <a:ext uri="{28A0092B-C50C-407E-A947-70E740481C1C}">
                <a14:useLocalDpi xmlns:a14="http://schemas.microsoft.com/office/drawing/2010/main" val="0"/>
              </a:ext>
            </a:extLst>
          </a:blip>
          <a:srcRect/>
          <a:stretch>
            <a:fillRect/>
          </a:stretch>
        </p:blipFill>
        <p:spPr bwMode="auto">
          <a:xfrm>
            <a:off x="4878432" y="2160843"/>
            <a:ext cx="4020401" cy="2496185"/>
          </a:xfrm>
          <a:prstGeom prst="rect">
            <a:avLst/>
          </a:prstGeom>
          <a:noFill/>
        </p:spPr>
      </p:pic>
    </p:spTree>
    <p:extLst>
      <p:ext uri="{BB962C8B-B14F-4D97-AF65-F5344CB8AC3E}">
        <p14:creationId xmlns:p14="http://schemas.microsoft.com/office/powerpoint/2010/main" val="1324548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585" y="182928"/>
            <a:ext cx="8836428" cy="706437"/>
          </a:xfrm>
        </p:spPr>
        <p:txBody>
          <a:bodyPr/>
          <a:lstStyle/>
          <a:p>
            <a:r>
              <a:rPr lang="fr-CA" sz="3200" dirty="0"/>
              <a:t>Données trimestrielles et cumulatives – </a:t>
            </a:r>
            <a:br>
              <a:rPr lang="fr-CA" sz="3200" dirty="0"/>
            </a:br>
            <a:r>
              <a:rPr lang="fr-CA" sz="3200" dirty="0"/>
              <a:t>mise à jour du T3</a:t>
            </a:r>
          </a:p>
        </p:txBody>
      </p:sp>
      <p:sp>
        <p:nvSpPr>
          <p:cNvPr id="3" name="TextBox 2"/>
          <p:cNvSpPr txBox="1"/>
          <p:nvPr/>
        </p:nvSpPr>
        <p:spPr>
          <a:xfrm>
            <a:off x="94792" y="5636201"/>
            <a:ext cx="9026013" cy="815608"/>
          </a:xfrm>
          <a:prstGeom prst="rect">
            <a:avLst/>
          </a:prstGeom>
          <a:noFill/>
        </p:spPr>
        <p:txBody>
          <a:bodyPr wrap="square" rtlCol="0">
            <a:spAutoFit/>
          </a:bodyPr>
          <a:lstStyle/>
          <a:p>
            <a:r>
              <a:rPr lang="fr-CA" sz="1100" i="1" u="none" dirty="0"/>
              <a:t>*</a:t>
            </a:r>
            <a:r>
              <a:rPr lang="fr-CA" sz="900" i="1" u="none" dirty="0"/>
              <a:t>Les RLISS du SO, de l’ESC, du NE et du CE ont modifié leurs populations cibles selon les données des sous-régions publiées par le MSSLD en octobre 2017, alors que d'autres ont conservé les données de mai 2016. Un maillon santé du RLISS du NE n'a pas encore établi une population cible. On doit noter que la « population cible » indiquée, si l'on tient compte des patients souffrant de quatre affections chroniques ou plus, se rapporte au nombre de patients pouvant bénéficier d'une approche de maillon santé pour les soins, et elle est généralement considérée comme représentant environ 5 % de la population de chaque RLISS. Les RLISS déterminent et entrent des objectifs trimestriels dans la plateforme QI-RAP, afin qu'ils soient utilisés comme points de référence.</a:t>
            </a:r>
            <a:endParaRPr lang="en-US" sz="900" u="none"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87960" y="1185862"/>
            <a:ext cx="8768080" cy="4486275"/>
          </a:xfrm>
          <a:prstGeom prst="rect">
            <a:avLst/>
          </a:prstGeom>
          <a:noFill/>
          <a:ln>
            <a:noFill/>
          </a:ln>
        </p:spPr>
      </p:pic>
    </p:spTree>
    <p:extLst>
      <p:ext uri="{BB962C8B-B14F-4D97-AF65-F5344CB8AC3E}">
        <p14:creationId xmlns:p14="http://schemas.microsoft.com/office/powerpoint/2010/main" val="333635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86" y="21950"/>
            <a:ext cx="8229600" cy="812757"/>
          </a:xfrm>
        </p:spPr>
        <p:txBody>
          <a:bodyPr/>
          <a:lstStyle/>
          <a:p>
            <a:r>
              <a:rPr lang="fr-CA" sz="2600" dirty="0"/>
              <a:t>Appuyer l'approche aux soins des maillons santé</a:t>
            </a:r>
          </a:p>
        </p:txBody>
      </p:sp>
      <p:sp>
        <p:nvSpPr>
          <p:cNvPr id="5" name="Footer Placeholder 4"/>
          <p:cNvSpPr>
            <a:spLocks noGrp="1"/>
          </p:cNvSpPr>
          <p:nvPr>
            <p:ph type="ftr" sz="quarter" idx="10"/>
          </p:nvPr>
        </p:nvSpPr>
        <p:spPr/>
        <p:txBody>
          <a:bodyPr/>
          <a:lstStyle/>
          <a:p>
            <a:pPr>
              <a:defRPr/>
            </a:pPr>
            <a:r>
              <a:rPr lang="fr-CA">
                <a:solidFill>
                  <a:srgbClr val="FFFFFF"/>
                </a:solidFill>
              </a:rPr>
              <a:t>www.HQOntario.ca</a:t>
            </a:r>
          </a:p>
        </p:txBody>
      </p:sp>
      <p:graphicFrame>
        <p:nvGraphicFramePr>
          <p:cNvPr id="3" name="Table 2"/>
          <p:cNvGraphicFramePr>
            <a:graphicFrameLocks noGrp="1"/>
          </p:cNvGraphicFramePr>
          <p:nvPr>
            <p:extLst>
              <p:ext uri="{D42A27DB-BD31-4B8C-83A1-F6EECF244321}">
                <p14:modId xmlns:p14="http://schemas.microsoft.com/office/powerpoint/2010/main" val="3429828424"/>
              </p:ext>
            </p:extLst>
          </p:nvPr>
        </p:nvGraphicFramePr>
        <p:xfrm>
          <a:off x="250886" y="834707"/>
          <a:ext cx="8660818" cy="5329122"/>
        </p:xfrm>
        <a:graphic>
          <a:graphicData uri="http://schemas.openxmlformats.org/drawingml/2006/table">
            <a:tbl>
              <a:tblPr firstRow="1" bandRow="1">
                <a:tableStyleId>{5C22544A-7EE6-4342-B048-85BDC9FD1C3A}</a:tableStyleId>
              </a:tblPr>
              <a:tblGrid>
                <a:gridCol w="3471369">
                  <a:extLst>
                    <a:ext uri="{9D8B030D-6E8A-4147-A177-3AD203B41FA5}">
                      <a16:colId xmlns:a16="http://schemas.microsoft.com/office/drawing/2014/main" val="20000"/>
                    </a:ext>
                  </a:extLst>
                </a:gridCol>
                <a:gridCol w="5189449">
                  <a:extLst>
                    <a:ext uri="{9D8B030D-6E8A-4147-A177-3AD203B41FA5}">
                      <a16:colId xmlns:a16="http://schemas.microsoft.com/office/drawing/2014/main" val="20001"/>
                    </a:ext>
                  </a:extLst>
                </a:gridCol>
              </a:tblGrid>
              <a:tr h="766395">
                <a:tc gridSpan="2">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fr-CA" sz="1800" b="1" dirty="0">
                          <a:solidFill>
                            <a:schemeClr val="bg1"/>
                          </a:solidFill>
                        </a:rPr>
                        <a:t>Maillons santé :</a:t>
                      </a:r>
                    </a:p>
                    <a:p>
                      <a:pPr marL="0" marR="0" indent="0" algn="ctr" defTabSz="914400" rtl="0" eaLnBrk="1" fontAlgn="auto" latinLnBrk="0" hangingPunct="1">
                        <a:lnSpc>
                          <a:spcPct val="120000"/>
                        </a:lnSpc>
                        <a:spcBef>
                          <a:spcPts val="0"/>
                        </a:spcBef>
                        <a:spcAft>
                          <a:spcPts val="0"/>
                        </a:spcAft>
                        <a:buClrTx/>
                        <a:buSzTx/>
                        <a:buFontTx/>
                        <a:buNone/>
                        <a:tabLst/>
                        <a:defRPr/>
                      </a:pPr>
                      <a:r>
                        <a:rPr lang="fr-CA" sz="1500" b="0" i="0" dirty="0">
                          <a:solidFill>
                            <a:schemeClr val="bg1"/>
                          </a:solidFill>
                        </a:rPr>
                        <a:t>Améliorer les soins intégrés pour les patients ayant plusieurs affections et des besoins complexes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99908"/>
                    </a:solidFill>
                  </a:tcPr>
                </a:tc>
                <a:tc hMerge="1">
                  <a:txBody>
                    <a:bodyPr/>
                    <a:lstStyle/>
                    <a:p>
                      <a:pPr marL="0" marR="0" indent="0" algn="l" defTabSz="914400" rtl="0" eaLnBrk="1" fontAlgn="auto" latinLnBrk="0" hangingPunct="1">
                        <a:lnSpc>
                          <a:spcPct val="120000"/>
                        </a:lnSpc>
                        <a:spcBef>
                          <a:spcPts val="0"/>
                        </a:spcBef>
                        <a:spcAft>
                          <a:spcPts val="0"/>
                        </a:spcAft>
                        <a:buClrTx/>
                        <a:buSzTx/>
                        <a:buFontTx/>
                        <a:buNone/>
                        <a:tabLst/>
                        <a:defRPr/>
                      </a:pPr>
                      <a:endParaRPr lang="en-CA" sz="20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88A"/>
                    </a:solidFill>
                  </a:tcPr>
                </a:tc>
                <a:extLst>
                  <a:ext uri="{0D108BD9-81ED-4DB2-BD59-A6C34878D82A}">
                    <a16:rowId xmlns:a16="http://schemas.microsoft.com/office/drawing/2014/main" val="10004"/>
                  </a:ext>
                </a:extLst>
              </a:tr>
              <a:tr h="445579">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fr-CA" sz="1800" b="1">
                          <a:solidFill>
                            <a:schemeClr val="bg1"/>
                          </a:solidFill>
                        </a:rPr>
                        <a:t>MSSLD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88A"/>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fr-CA" sz="1800" b="1" dirty="0">
                          <a:solidFill>
                            <a:schemeClr val="bg1"/>
                          </a:solidFill>
                        </a:rPr>
                        <a:t>RLISS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88A"/>
                    </a:solidFill>
                  </a:tcPr>
                </a:tc>
                <a:extLst>
                  <a:ext uri="{0D108BD9-81ED-4DB2-BD59-A6C34878D82A}">
                    <a16:rowId xmlns:a16="http://schemas.microsoft.com/office/drawing/2014/main" val="10000"/>
                  </a:ext>
                </a:extLst>
              </a:tr>
              <a:tr h="2334833">
                <a:tc>
                  <a:txBody>
                    <a:bodyPr/>
                    <a:lstStyle/>
                    <a:p>
                      <a:pPr marL="285750" indent="-285750">
                        <a:lnSpc>
                          <a:spcPct val="120000"/>
                        </a:lnSpc>
                        <a:buFont typeface="Arial" panose="020B0604020202020204" pitchFamily="34" charset="0"/>
                        <a:buChar char="•"/>
                      </a:pPr>
                      <a:r>
                        <a:rPr lang="fr-CA" sz="1200"/>
                        <a:t>Établit l'</a:t>
                      </a:r>
                      <a:r>
                        <a:rPr lang="fr-CA" sz="1200" b="1"/>
                        <a:t>orientation stratégique </a:t>
                      </a:r>
                      <a:r>
                        <a:rPr lang="fr-CA" sz="1200"/>
                        <a:t>pour les maillons santé </a:t>
                      </a:r>
                    </a:p>
                    <a:p>
                      <a:pPr marL="285750" indent="-285750">
                        <a:lnSpc>
                          <a:spcPct val="120000"/>
                        </a:lnSpc>
                        <a:buFont typeface="Arial" panose="020B0604020202020204" pitchFamily="34" charset="0"/>
                        <a:buChar char="•"/>
                      </a:pPr>
                      <a:r>
                        <a:rPr lang="fr-CA" sz="1200"/>
                        <a:t>Fournit le financement global pour les RLISS </a:t>
                      </a:r>
                    </a:p>
                    <a:p>
                      <a:pPr marL="285750" indent="-285750">
                        <a:lnSpc>
                          <a:spcPct val="120000"/>
                        </a:lnSpc>
                        <a:buFont typeface="Arial" panose="020B0604020202020204" pitchFamily="34" charset="0"/>
                        <a:buChar char="•"/>
                      </a:pPr>
                      <a:r>
                        <a:rPr lang="fr-CA" sz="1200"/>
                        <a:t>Supervise le </a:t>
                      </a:r>
                      <a:r>
                        <a:rPr lang="fr-CA" sz="1200" b="1"/>
                        <a:t>rendement </a:t>
                      </a:r>
                      <a:r>
                        <a:rPr lang="fr-CA" sz="1200"/>
                        <a:t>global de l'initiative des maillons santé pour orienter la stratégie </a:t>
                      </a:r>
                    </a:p>
                    <a:p>
                      <a:pPr marL="285750" indent="-285750">
                        <a:lnSpc>
                          <a:spcPct val="120000"/>
                        </a:lnSpc>
                        <a:buFont typeface="Arial" panose="020B0604020202020204" pitchFamily="34" charset="0"/>
                        <a:buChar char="•"/>
                      </a:pPr>
                      <a:r>
                        <a:rPr lang="fr-CA" sz="1200"/>
                        <a:t>Contribue au </a:t>
                      </a:r>
                      <a:r>
                        <a:rPr lang="fr-CA" sz="1200" b="1"/>
                        <a:t>succès opérationnel </a:t>
                      </a:r>
                      <a:r>
                        <a:rPr lang="fr-CA" sz="1200"/>
                        <a:t>en intégrant des outils et des mesures de soutien au niveau provincial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nSpc>
                          <a:spcPct val="120000"/>
                        </a:lnSpc>
                        <a:buFont typeface="Arial" panose="020B0604020202020204" pitchFamily="34" charset="0"/>
                        <a:buChar char="•"/>
                      </a:pPr>
                      <a:r>
                        <a:rPr lang="fr-CA" sz="1200"/>
                        <a:t>Établit des </a:t>
                      </a:r>
                      <a:r>
                        <a:rPr lang="fr-CA" sz="1200" b="1"/>
                        <a:t>priorités régionales </a:t>
                      </a:r>
                      <a:r>
                        <a:rPr lang="fr-CA" sz="1200"/>
                        <a:t>pour les maillons santé et s'assure de leur harmonisation avec les priorités provinciales </a:t>
                      </a:r>
                    </a:p>
                    <a:p>
                      <a:pPr marL="285750" indent="-285750">
                        <a:lnSpc>
                          <a:spcPct val="120000"/>
                        </a:lnSpc>
                        <a:buFont typeface="Arial" panose="020B0604020202020204" pitchFamily="34" charset="0"/>
                        <a:buChar char="•"/>
                      </a:pPr>
                      <a:r>
                        <a:rPr lang="fr-CA" sz="1200" b="1"/>
                        <a:t>Finance</a:t>
                      </a:r>
                      <a:r>
                        <a:rPr lang="fr-CA" sz="1200"/>
                        <a:t> les maillons santé conformément aux priorités </a:t>
                      </a:r>
                    </a:p>
                    <a:p>
                      <a:pPr marL="285750" indent="-285750">
                        <a:lnSpc>
                          <a:spcPct val="120000"/>
                        </a:lnSpc>
                        <a:buFont typeface="Arial" panose="020B0604020202020204" pitchFamily="34" charset="0"/>
                        <a:buChar char="•"/>
                      </a:pPr>
                      <a:r>
                        <a:rPr lang="fr-CA" sz="1200"/>
                        <a:t>Maintient la </a:t>
                      </a:r>
                      <a:r>
                        <a:rPr lang="fr-CA" sz="1200" b="1"/>
                        <a:t>responsabilité globale </a:t>
                      </a:r>
                      <a:r>
                        <a:rPr lang="fr-CA" sz="1200"/>
                        <a:t>pour le rendement des maillons santé</a:t>
                      </a:r>
                    </a:p>
                    <a:p>
                      <a:pPr marL="285750" indent="-285750">
                        <a:lnSpc>
                          <a:spcPct val="120000"/>
                        </a:lnSpc>
                        <a:buFont typeface="Arial" panose="020B0604020202020204" pitchFamily="34" charset="0"/>
                        <a:buChar char="•"/>
                      </a:pPr>
                      <a:r>
                        <a:rPr lang="fr-CA" sz="1200" b="1"/>
                        <a:t>Dirige les opérations </a:t>
                      </a:r>
                      <a:r>
                        <a:rPr lang="fr-CA" sz="1200"/>
                        <a:t>par la mise en œuvre de plans d'intégration et d'appui</a:t>
                      </a:r>
                      <a:r>
                        <a:rPr lang="fr-CA" sz="1200" baseline="0"/>
                        <a:t> </a:t>
                      </a:r>
                      <a:r>
                        <a:rPr lang="fr-CA" sz="1200"/>
                        <a:t>pour l'adoption des outils provinciaux </a:t>
                      </a:r>
                    </a:p>
                    <a:p>
                      <a:pPr marL="285750" indent="-285750">
                        <a:lnSpc>
                          <a:spcPct val="120000"/>
                        </a:lnSpc>
                        <a:buFont typeface="Arial" panose="020B0604020202020204" pitchFamily="34" charset="0"/>
                        <a:buChar char="•"/>
                      </a:pPr>
                      <a:r>
                        <a:rPr lang="fr-CA" sz="1200"/>
                        <a:t>Identifie et </a:t>
                      </a:r>
                      <a:r>
                        <a:rPr lang="fr-CA" sz="1200" b="1"/>
                        <a:t>intègre</a:t>
                      </a:r>
                      <a:r>
                        <a:rPr lang="fr-CA" sz="1200"/>
                        <a:t> des mesures de soutien et des outils régionaux, selon les besoins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45579">
                <a:tc gridSpan="2">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fr-CA" sz="1800" b="1">
                          <a:solidFill>
                            <a:schemeClr val="bg1"/>
                          </a:solidFill>
                        </a:rPr>
                        <a:t>Qualité des services de santé Ontario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88A"/>
                    </a:solidFill>
                  </a:tcPr>
                </a:tc>
                <a:tc hMerge="1">
                  <a:txBody>
                    <a:bodyPr/>
                    <a:lstStyle/>
                    <a:p>
                      <a:endParaRPr lang="en-CA" dirty="0"/>
                    </a:p>
                  </a:txBody>
                  <a:tcPr/>
                </a:tc>
                <a:extLst>
                  <a:ext uri="{0D108BD9-81ED-4DB2-BD59-A6C34878D82A}">
                    <a16:rowId xmlns:a16="http://schemas.microsoft.com/office/drawing/2014/main" val="10002"/>
                  </a:ext>
                </a:extLst>
              </a:tr>
              <a:tr h="1336736">
                <a:tc gridSpan="2">
                  <a:txBody>
                    <a:bodyPr/>
                    <a:lstStyle/>
                    <a:p>
                      <a:pPr marL="285750" indent="-285750">
                        <a:lnSpc>
                          <a:spcPct val="120000"/>
                        </a:lnSpc>
                        <a:buFont typeface="Arial" panose="020B0604020202020204" pitchFamily="34" charset="0"/>
                        <a:buChar char="•"/>
                      </a:pPr>
                      <a:r>
                        <a:rPr lang="fr-CA" sz="1200" dirty="0"/>
                        <a:t>Appuie la collecte de données et les rapports et analyses en temps opportun</a:t>
                      </a:r>
                    </a:p>
                    <a:p>
                      <a:pPr marL="285750" indent="-285750">
                        <a:lnSpc>
                          <a:spcPct val="120000"/>
                        </a:lnSpc>
                        <a:buFont typeface="Arial" panose="020B0604020202020204" pitchFamily="34" charset="0"/>
                        <a:buChar char="•"/>
                      </a:pPr>
                      <a:r>
                        <a:rPr lang="fr-CA" sz="1200" dirty="0"/>
                        <a:t>Dirige l'identification systématique des innovations émergentes et des meilleures pratiques </a:t>
                      </a:r>
                    </a:p>
                    <a:p>
                      <a:pPr marL="285750" indent="-285750">
                        <a:lnSpc>
                          <a:spcPct val="120000"/>
                        </a:lnSpc>
                        <a:buFont typeface="Arial" panose="020B0604020202020204" pitchFamily="34" charset="0"/>
                        <a:buChar char="•"/>
                      </a:pPr>
                      <a:r>
                        <a:rPr lang="fr-CA" sz="1200" dirty="0"/>
                        <a:t>Augmente le taux de progrès à l'aide de la normalisation des meilleures pratiques dans les maillons santé</a:t>
                      </a:r>
                    </a:p>
                    <a:p>
                      <a:pPr marL="285750" indent="-285750">
                        <a:lnSpc>
                          <a:spcPct val="120000"/>
                        </a:lnSpc>
                        <a:buFont typeface="Arial" panose="020B0604020202020204" pitchFamily="34" charset="0"/>
                        <a:buChar char="•"/>
                      </a:pPr>
                      <a:r>
                        <a:rPr lang="fr-CA" sz="1200" dirty="0">
                          <a:cs typeface="ＭＳ Ｐゴシック" charset="-128"/>
                        </a:rPr>
                        <a:t>Appuie le partage de leçons entre les maillons santé au niveau régional</a:t>
                      </a:r>
                      <a:r>
                        <a:rPr lang="fr-CA" sz="1200" baseline="0" dirty="0">
                          <a:cs typeface="ＭＳ Ｐゴシック" charset="-128"/>
                        </a:rPr>
                        <a:t> </a:t>
                      </a:r>
                      <a:r>
                        <a:rPr lang="fr-CA" sz="1200" dirty="0">
                          <a:cs typeface="ＭＳ Ｐゴシック" charset="-128"/>
                        </a:rPr>
                        <a:t>et/ou provincial</a:t>
                      </a:r>
                    </a:p>
                    <a:p>
                      <a:pPr marL="285750" indent="-285750">
                        <a:lnSpc>
                          <a:spcPct val="120000"/>
                        </a:lnSpc>
                        <a:buFont typeface="Arial" panose="020B0604020202020204" pitchFamily="34" charset="0"/>
                        <a:buChar char="•"/>
                      </a:pPr>
                      <a:r>
                        <a:rPr lang="fr-CA" sz="1200" dirty="0">
                          <a:cs typeface="ＭＳ Ｐゴシック" charset="-128"/>
                        </a:rPr>
                        <a:t>Présente les initiatives provinciales liées à la qualité pertinentes aux responsables des maillons santé et de RLISS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CA" dirty="0"/>
                    </a:p>
                  </a:txBody>
                  <a:tcPr/>
                </a:tc>
                <a:extLst>
                  <a:ext uri="{0D108BD9-81ED-4DB2-BD59-A6C34878D82A}">
                    <a16:rowId xmlns:a16="http://schemas.microsoft.com/office/drawing/2014/main" val="10003"/>
                  </a:ext>
                </a:extLst>
              </a:tr>
            </a:tbl>
          </a:graphicData>
        </a:graphic>
      </p:graphicFrame>
      <p:sp>
        <p:nvSpPr>
          <p:cNvPr id="6" name="Rectangle 3"/>
          <p:cNvSpPr>
            <a:spLocks noChangeArrowheads="1"/>
          </p:cNvSpPr>
          <p:nvPr/>
        </p:nvSpPr>
        <p:spPr bwMode="auto">
          <a:xfrm>
            <a:off x="250886" y="6373340"/>
            <a:ext cx="68852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fr-CA" sz="900" i="1" u="none">
                <a:latin typeface="+mn-lt"/>
                <a:ea typeface="Calibri" panose="020F0502020204030204" pitchFamily="34" charset="0"/>
                <a:cs typeface="Times New Roman" panose="02020603050405020304" pitchFamily="18" charset="0"/>
              </a:rPr>
              <a:t>Source : Adaptation du « Guide sur le modèle évolué de maillons santé », ministère de la Santé et des Soins de longue durée, 12 novembre 2015.</a:t>
            </a:r>
          </a:p>
          <a:p>
            <a:r>
              <a:rPr lang="fr-CA" sz="900" i="1" u="none">
                <a:latin typeface="+mn-lt"/>
              </a:rPr>
              <a:t>RLISS – Réseau local d'intégration des soins de santé, MSSLD – Ministère de la Santé et des Soins de longue durée.</a:t>
            </a:r>
          </a:p>
        </p:txBody>
      </p:sp>
    </p:spTree>
    <p:extLst>
      <p:ext uri="{BB962C8B-B14F-4D97-AF65-F5344CB8AC3E}">
        <p14:creationId xmlns:p14="http://schemas.microsoft.com/office/powerpoint/2010/main" val="97900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2449" y="1806529"/>
            <a:ext cx="4501441" cy="307777"/>
          </a:xfrm>
          <a:prstGeom prst="rect">
            <a:avLst/>
          </a:prstGeom>
          <a:solidFill>
            <a:srgbClr val="22A8B4"/>
          </a:solidFill>
        </p:spPr>
        <p:txBody>
          <a:bodyPr wrap="square">
            <a:spAutoFit/>
          </a:bodyPr>
          <a:lstStyle/>
          <a:p>
            <a:pPr>
              <a:spcAft>
                <a:spcPts val="0"/>
              </a:spcAft>
            </a:pPr>
            <a:r>
              <a:rPr lang="fr-CA" u="none" kern="1500" spc="200" dirty="0">
                <a:solidFill>
                  <a:schemeClr val="bg1"/>
                </a:solidFill>
                <a:latin typeface="Calibri" panose="020F0502020204030204" pitchFamily="34" charset="0"/>
                <a:ea typeface="Calibri" panose="020F0502020204030204" pitchFamily="34" charset="0"/>
              </a:rPr>
              <a:t>POURSUIVONS LA CONVERSATION.</a:t>
            </a:r>
            <a:endParaRPr lang="fr-CA" u="none" kern="1500" spc="200" dirty="0">
              <a:solidFill>
                <a:schemeClr val="bg1"/>
              </a:solidFill>
              <a:effectLst/>
              <a:latin typeface="Calibri" panose="020F0502020204030204" pitchFamily="34" charset="0"/>
              <a:ea typeface="Calibri" panose="020F0502020204030204" pitchFamily="34" charset="0"/>
            </a:endParaRPr>
          </a:p>
        </p:txBody>
      </p:sp>
      <p:sp>
        <p:nvSpPr>
          <p:cNvPr id="3" name="Rectangle 2"/>
          <p:cNvSpPr/>
          <p:nvPr/>
        </p:nvSpPr>
        <p:spPr>
          <a:xfrm>
            <a:off x="652449" y="759212"/>
            <a:ext cx="4501441" cy="769441"/>
          </a:xfrm>
          <a:prstGeom prst="rect">
            <a:avLst/>
          </a:prstGeom>
          <a:solidFill>
            <a:srgbClr val="22A8B4"/>
          </a:solidFill>
        </p:spPr>
        <p:txBody>
          <a:bodyPr wrap="square">
            <a:spAutoFit/>
          </a:bodyPr>
          <a:lstStyle/>
          <a:p>
            <a:pPr>
              <a:spcAft>
                <a:spcPts val="0"/>
              </a:spcAft>
            </a:pPr>
            <a:r>
              <a:rPr lang="fr-CA" sz="4400" i="1" u="none" dirty="0">
                <a:solidFill>
                  <a:schemeClr val="bg1"/>
                </a:solidFill>
                <a:latin typeface="Calibri" panose="020F0502020204030204" pitchFamily="34" charset="0"/>
                <a:ea typeface="Calibri" panose="020F0502020204030204" pitchFamily="34" charset="0"/>
              </a:rPr>
              <a:t>Merci.</a:t>
            </a:r>
            <a:endParaRPr lang="fr-CA" sz="4400" i="1" u="none" dirty="0">
              <a:solidFill>
                <a:schemeClr val="bg1"/>
              </a:solidFill>
              <a:effectLst/>
              <a:latin typeface="Calibri" panose="020F0502020204030204" pitchFamily="34" charset="0"/>
              <a:ea typeface="Calibri" panose="020F0502020204030204" pitchFamily="34" charset="0"/>
            </a:endParaRPr>
          </a:p>
        </p:txBody>
      </p:sp>
      <p:pic>
        <p:nvPicPr>
          <p:cNvPr id="4" name="Picture 2" descr="Qualité des services de santé Ontario_Améliorons notre système de sant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6270" y="5196313"/>
            <a:ext cx="3733906" cy="1075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1767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1EE9A1F-27C1-462A-A94C-F48CDDE9F7AE}"/>
              </a:ext>
            </a:extLst>
          </p:cNvPr>
          <p:cNvSpPr>
            <a:spLocks noGrp="1"/>
          </p:cNvSpPr>
          <p:nvPr>
            <p:ph type="title"/>
          </p:nvPr>
        </p:nvSpPr>
        <p:spPr>
          <a:xfrm>
            <a:off x="703840" y="1434079"/>
            <a:ext cx="7368742" cy="1362075"/>
          </a:xfrm>
        </p:spPr>
        <p:txBody>
          <a:bodyPr/>
          <a:lstStyle/>
          <a:p>
            <a:br>
              <a:rPr lang="fr-CA" i="1" dirty="0"/>
            </a:br>
            <a:r>
              <a:rPr lang="fr-CA" dirty="0"/>
              <a:t>Maillons santé : </a:t>
            </a:r>
            <a:br>
              <a:rPr lang="fr-CA" dirty="0"/>
            </a:br>
            <a:br>
              <a:rPr lang="fr-CA" b="0" dirty="0"/>
            </a:br>
            <a:r>
              <a:rPr lang="fr-CA" sz="3200" b="0" dirty="0"/>
              <a:t>Améliorer les soins intégrés pour les patients </a:t>
            </a:r>
            <a:r>
              <a:rPr lang="fr-FR" sz="3200" b="0" dirty="0"/>
              <a:t>souffrant d'affections chroniques multiples et ayant des besoins complexes</a:t>
            </a:r>
            <a:endParaRPr lang="fr-CA" sz="3200" b="0" dirty="0"/>
          </a:p>
        </p:txBody>
      </p:sp>
    </p:spTree>
    <p:extLst>
      <p:ext uri="{BB962C8B-B14F-4D97-AF65-F5344CB8AC3E}">
        <p14:creationId xmlns:p14="http://schemas.microsoft.com/office/powerpoint/2010/main" val="2180643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90315"/>
            <a:ext cx="8058727" cy="706437"/>
          </a:xfrm>
        </p:spPr>
        <p:txBody>
          <a:bodyPr/>
          <a:lstStyle/>
          <a:p>
            <a:r>
              <a:rPr lang="fr-CA" dirty="0"/>
              <a:t>Le rapport trimestriel sur les maillons santé</a:t>
            </a:r>
          </a:p>
        </p:txBody>
      </p:sp>
      <p:sp>
        <p:nvSpPr>
          <p:cNvPr id="4" name="TextBox 3"/>
          <p:cNvSpPr txBox="1"/>
          <p:nvPr/>
        </p:nvSpPr>
        <p:spPr>
          <a:xfrm>
            <a:off x="457199" y="1620701"/>
            <a:ext cx="7712364" cy="4893647"/>
          </a:xfrm>
          <a:prstGeom prst="rect">
            <a:avLst/>
          </a:prstGeom>
          <a:noFill/>
        </p:spPr>
        <p:txBody>
          <a:bodyPr wrap="square" rtlCol="0">
            <a:spAutoFit/>
          </a:bodyPr>
          <a:lstStyle/>
          <a:p>
            <a:pPr marL="285750" indent="-285750">
              <a:buFont typeface="Arial" panose="020B0604020202020204" pitchFamily="34" charset="0"/>
              <a:buChar char="•"/>
            </a:pPr>
            <a:r>
              <a:rPr lang="fr-CA" sz="1600" u="none" dirty="0"/>
              <a:t>Fournit un sommaire des données des rapports soumis par les maillons santé lors de chaque trimestre</a:t>
            </a:r>
          </a:p>
          <a:p>
            <a:pPr marL="285750" indent="-285750">
              <a:buFont typeface="Arial" panose="020B0604020202020204" pitchFamily="34" charset="0"/>
              <a:buChar char="•"/>
            </a:pPr>
            <a:endParaRPr lang="en-US" sz="1200" u="none" dirty="0"/>
          </a:p>
          <a:p>
            <a:pPr marL="742950" lvl="1" indent="-285750">
              <a:buFont typeface="Courier New" panose="02070309020205020404" pitchFamily="49" charset="0"/>
              <a:buChar char="o"/>
            </a:pPr>
            <a:r>
              <a:rPr lang="fr-CA" sz="1600" i="1" u="none" dirty="0"/>
              <a:t>Deux indicateurs de qualité mesurés : nombre de patients de maillons santé avec un plan de soins coordonnés et nombre de patients de maillons santé connectés à un fournisseur de soins primaires.</a:t>
            </a:r>
          </a:p>
          <a:p>
            <a:pPr marL="285750" indent="-285750">
              <a:buFont typeface="Arial" panose="020B0604020202020204" pitchFamily="34" charset="0"/>
              <a:buChar char="•"/>
            </a:pPr>
            <a:endParaRPr lang="en-US" sz="1200" u="none" dirty="0"/>
          </a:p>
          <a:p>
            <a:pPr marL="285750" indent="-285750">
              <a:buFont typeface="Arial" panose="020B0604020202020204" pitchFamily="34" charset="0"/>
              <a:buChar char="•"/>
            </a:pPr>
            <a:r>
              <a:rPr lang="fr-CA" sz="1600" u="none" dirty="0"/>
              <a:t>Il permet de mieux comprendre les pratiques des maillons santé de la province, ainsi que leurs progrès à ce jour.</a:t>
            </a:r>
          </a:p>
          <a:p>
            <a:pPr marL="285750" indent="-285750">
              <a:buFont typeface="Arial" panose="020B0604020202020204" pitchFamily="34" charset="0"/>
              <a:buChar char="•"/>
            </a:pPr>
            <a:endParaRPr lang="en-US" sz="1200" u="none" dirty="0"/>
          </a:p>
          <a:p>
            <a:pPr marL="285750" indent="-285750">
              <a:buFont typeface="Arial" panose="020B0604020202020204" pitchFamily="34" charset="0"/>
              <a:buChar char="•"/>
            </a:pPr>
            <a:r>
              <a:rPr lang="fr-CA" sz="1600" u="none" dirty="0"/>
              <a:t>Présente des patients qui bénéficient de l'approche aux soins des maillons santé.</a:t>
            </a:r>
          </a:p>
          <a:p>
            <a:pPr marL="285750" indent="-285750">
              <a:buFont typeface="Arial" panose="020B0604020202020204" pitchFamily="34" charset="0"/>
              <a:buChar char="•"/>
            </a:pPr>
            <a:endParaRPr lang="en-US" sz="1200" u="none" dirty="0"/>
          </a:p>
          <a:p>
            <a:pPr marL="285750" indent="-285750">
              <a:buFont typeface="Arial" panose="020B0604020202020204" pitchFamily="34" charset="0"/>
              <a:buChar char="•"/>
            </a:pPr>
            <a:r>
              <a:rPr lang="fr-CA" sz="1600" u="none" dirty="0"/>
              <a:t>Révisé par les chefs des maillons santé des 14 RLISS et les spécialistes régionaux en amélioration de la qualité de Qualité des services de santé Ontario </a:t>
            </a:r>
          </a:p>
          <a:p>
            <a:pPr marL="285750" indent="-285750">
              <a:buFont typeface="Arial" panose="020B0604020202020204" pitchFamily="34" charset="0"/>
              <a:buChar char="•"/>
            </a:pPr>
            <a:endParaRPr lang="en-US" sz="1200" u="none" dirty="0"/>
          </a:p>
          <a:p>
            <a:pPr marL="285750" indent="-285750">
              <a:buFont typeface="Arial" panose="020B0604020202020204" pitchFamily="34" charset="0"/>
              <a:buChar char="•"/>
            </a:pPr>
            <a:r>
              <a:rPr lang="fr-CA" sz="1600" u="none" dirty="0"/>
              <a:t>Transmis aux équipes des maillons santé, aux RLISS, à Qualité des services de santé Ontario et au ministère de la Santé et des Soins de longue durée.</a:t>
            </a:r>
          </a:p>
          <a:p>
            <a:pPr marL="285750" indent="-285750">
              <a:buFont typeface="Arial" panose="020B0604020202020204" pitchFamily="34" charset="0"/>
              <a:buChar char="•"/>
            </a:pPr>
            <a:endParaRPr lang="en-US" sz="1200" u="none" dirty="0"/>
          </a:p>
          <a:p>
            <a:pPr marL="285750" indent="-285750">
              <a:buFont typeface="Arial" panose="020B0604020202020204" pitchFamily="34" charset="0"/>
              <a:buChar char="•"/>
            </a:pPr>
            <a:r>
              <a:rPr lang="fr-CA" sz="1600" u="none" dirty="0"/>
              <a:t>Utilisé pour partager les observations, identifier les secteurs d'intervention et orienter les conversations et la planification</a:t>
            </a:r>
            <a:endParaRPr lang="en-US" u="none" dirty="0"/>
          </a:p>
        </p:txBody>
      </p:sp>
    </p:spTree>
    <p:extLst>
      <p:ext uri="{BB962C8B-B14F-4D97-AF65-F5344CB8AC3E}">
        <p14:creationId xmlns:p14="http://schemas.microsoft.com/office/powerpoint/2010/main" val="533183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90315"/>
            <a:ext cx="8058727" cy="706437"/>
          </a:xfrm>
        </p:spPr>
        <p:txBody>
          <a:bodyPr/>
          <a:lstStyle/>
          <a:p>
            <a:r>
              <a:rPr lang="fr-CA"/>
              <a:t>Points saillants du trimestre</a:t>
            </a:r>
          </a:p>
        </p:txBody>
      </p:sp>
      <p:sp>
        <p:nvSpPr>
          <p:cNvPr id="5" name="TextBox 4"/>
          <p:cNvSpPr txBox="1"/>
          <p:nvPr/>
        </p:nvSpPr>
        <p:spPr>
          <a:xfrm>
            <a:off x="457199" y="1279879"/>
            <a:ext cx="7712364" cy="6093976"/>
          </a:xfrm>
          <a:prstGeom prst="rect">
            <a:avLst/>
          </a:prstGeom>
          <a:noFill/>
        </p:spPr>
        <p:txBody>
          <a:bodyPr wrap="square" rtlCol="0" anchor="t">
            <a:spAutoFit/>
          </a:bodyPr>
          <a:lstStyle/>
          <a:p>
            <a:pPr marL="285750" indent="-285750">
              <a:buFont typeface="Arial" panose="020B0604020202020204" pitchFamily="34" charset="0"/>
              <a:buChar char="•"/>
            </a:pPr>
            <a:r>
              <a:rPr lang="fr-CA" sz="1800" u="none" dirty="0">
                <a:cs typeface="Arial"/>
              </a:rPr>
              <a:t>Comparées aux données du 3</a:t>
            </a:r>
            <a:r>
              <a:rPr lang="fr-CA" sz="1800" u="none" baseline="30000" dirty="0">
                <a:cs typeface="Arial"/>
              </a:rPr>
              <a:t>e</a:t>
            </a:r>
            <a:r>
              <a:rPr lang="fr-CA" sz="1800" u="none" dirty="0">
                <a:cs typeface="Arial"/>
              </a:rPr>
              <a:t> trimestre de l’an passé, il y a eu une augmentation de 47 % du nombre de PSC (de 5650 à 6126) et une augmentation de 66 % de patients des maillons santé rattachés à un FSP (de 3925 à 6523), montrant un progrès important par rapport à l’année dernière au plan de l’expansion et du renforcement.</a:t>
            </a:r>
          </a:p>
          <a:p>
            <a:pPr marL="285750" indent="-285750">
              <a:buFont typeface="Arial" panose="020B0604020202020204" pitchFamily="34" charset="0"/>
              <a:buChar char="•"/>
            </a:pPr>
            <a:endParaRPr lang="en-US" sz="1800" u="none" dirty="0"/>
          </a:p>
          <a:p>
            <a:pPr marL="285750" indent="-285750">
              <a:buFont typeface="Arial" panose="020B0604020202020204" pitchFamily="34" charset="0"/>
              <a:buChar char="•"/>
            </a:pPr>
            <a:r>
              <a:rPr lang="fr-CA" sz="1800" u="none" dirty="0"/>
              <a:t>Un Groupe de travail sur les mesures des maillons santé a été créé pour établir des paramètres pour les </a:t>
            </a:r>
            <a:r>
              <a:rPr lang="fr-CA" sz="1800" b="1" u="none" dirty="0"/>
              <a:t>nouveaux indicateurs </a:t>
            </a:r>
            <a:r>
              <a:rPr lang="fr-CA" sz="1800" u="none" dirty="0"/>
              <a:t>et fournir des recommandations sur les mesures et la collecte de données.</a:t>
            </a:r>
          </a:p>
          <a:p>
            <a:pPr lvl="1"/>
            <a:endParaRPr lang="en-US" sz="1800" u="none" dirty="0">
              <a:cs typeface="Arial"/>
            </a:endParaRPr>
          </a:p>
          <a:p>
            <a:pPr marL="742950" lvl="1" indent="-285750">
              <a:buFont typeface="Courier New" panose="02070309020205020404" pitchFamily="49" charset="0"/>
              <a:buChar char="o"/>
            </a:pPr>
            <a:r>
              <a:rPr lang="fr-CA" sz="1800" i="1" u="none" dirty="0"/>
              <a:t>Une ébauche de spécifications techniques sur les nouvelles mesures a été soumise au RLISS et à d’autres intervenants afin  d’obtenir leurs commentaires et leurs recommandations.</a:t>
            </a:r>
          </a:p>
          <a:p>
            <a:pPr marL="742950" lvl="1" indent="-285750">
              <a:buFont typeface="Courier New" panose="02070309020205020404" pitchFamily="49" charset="0"/>
              <a:buChar char="o"/>
            </a:pPr>
            <a:endParaRPr lang="en-US" sz="1800" i="1" u="none" dirty="0"/>
          </a:p>
          <a:p>
            <a:pPr marL="742950" lvl="1" indent="-285750">
              <a:buFont typeface="Courier New" panose="02070309020205020404" pitchFamily="49" charset="0"/>
              <a:buChar char="o"/>
            </a:pPr>
            <a:r>
              <a:rPr lang="fr-CA" sz="1800" i="1" u="none" dirty="0"/>
              <a:t>Les mesures devraient être approuvées d’ici mars 2018, puis la mise en œuvre des nouveaux indicateurs, à compter du T1 de 2018/19.</a:t>
            </a:r>
          </a:p>
          <a:p>
            <a:pPr lvl="1"/>
            <a:endParaRPr lang="en-US" u="none" dirty="0"/>
          </a:p>
          <a:p>
            <a:pPr marL="742950" lvl="1" indent="-285750">
              <a:buFont typeface="Courier New" panose="02070309020205020404" pitchFamily="49" charset="0"/>
              <a:buChar char="o"/>
            </a:pPr>
            <a:endParaRPr lang="en-US" i="1" u="none" dirty="0">
              <a:cs typeface="Arial"/>
            </a:endParaRPr>
          </a:p>
          <a:p>
            <a:pPr marL="742950" lvl="1" indent="-285750">
              <a:buFont typeface="Courier New" panose="02070309020205020404" pitchFamily="49" charset="0"/>
              <a:buChar char="o"/>
            </a:pPr>
            <a:endParaRPr lang="en-US" i="1" u="none" dirty="0">
              <a:cs typeface="Arial"/>
            </a:endParaRPr>
          </a:p>
          <a:p>
            <a:pPr marL="742950" lvl="1" indent="-285750">
              <a:buFont typeface="Courier New" panose="02070309020205020404" pitchFamily="49" charset="0"/>
              <a:buChar char="o"/>
            </a:pPr>
            <a:endParaRPr lang="en-US" i="1" u="none" dirty="0"/>
          </a:p>
          <a:p>
            <a:endParaRPr lang="en-US" u="none" dirty="0"/>
          </a:p>
          <a:p>
            <a:pPr lvl="1"/>
            <a:endParaRPr lang="en-US" u="none" dirty="0"/>
          </a:p>
        </p:txBody>
      </p:sp>
    </p:spTree>
    <p:extLst>
      <p:ext uri="{BB962C8B-B14F-4D97-AF65-F5344CB8AC3E}">
        <p14:creationId xmlns:p14="http://schemas.microsoft.com/office/powerpoint/2010/main" val="253688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90315"/>
            <a:ext cx="8058727" cy="706437"/>
          </a:xfrm>
        </p:spPr>
        <p:txBody>
          <a:bodyPr/>
          <a:lstStyle/>
          <a:p>
            <a:r>
              <a:rPr lang="fr-CA"/>
              <a:t>Points saillants du trimestre</a:t>
            </a:r>
          </a:p>
        </p:txBody>
      </p:sp>
      <p:sp>
        <p:nvSpPr>
          <p:cNvPr id="4" name="TextBox 3"/>
          <p:cNvSpPr txBox="1"/>
          <p:nvPr/>
        </p:nvSpPr>
        <p:spPr>
          <a:xfrm>
            <a:off x="445475" y="1358821"/>
            <a:ext cx="7712364" cy="4770537"/>
          </a:xfrm>
          <a:prstGeom prst="rect">
            <a:avLst/>
          </a:prstGeom>
          <a:noFill/>
        </p:spPr>
        <p:txBody>
          <a:bodyPr wrap="square" rtlCol="0" anchor="t">
            <a:spAutoFit/>
          </a:bodyPr>
          <a:lstStyle/>
          <a:p>
            <a:pPr marL="285750" indent="-285750">
              <a:buFont typeface="Arial" panose="020B0604020202020204" pitchFamily="34" charset="0"/>
              <a:buChar char="•"/>
            </a:pPr>
            <a:r>
              <a:rPr lang="fr-CA" sz="1800" u="none" dirty="0"/>
              <a:t>Les maillons santé sont à élaborer des stratégies pour surmonter les obstacles auxquels font face les populations marginalisées qui contribuent à leurs mauvais résultats en santé. Ces stratégies s’attachent à :  </a:t>
            </a:r>
          </a:p>
          <a:p>
            <a:pPr marL="285750" indent="-285750">
              <a:buFont typeface="Arial" panose="020B0604020202020204" pitchFamily="34" charset="0"/>
              <a:buChar char="•"/>
            </a:pPr>
            <a:endParaRPr lang="en-US" sz="1800" u="none" dirty="0">
              <a:cs typeface="Arial"/>
            </a:endParaRPr>
          </a:p>
          <a:p>
            <a:pPr marL="742950" lvl="1" indent="-285750">
              <a:buFont typeface="Courier New" panose="02070309020205020404" pitchFamily="49" charset="0"/>
              <a:buChar char="o"/>
            </a:pPr>
            <a:r>
              <a:rPr lang="fr-CA" sz="1800" i="1" u="none" dirty="0"/>
              <a:t>Créer des plans de soins avec les patients des populations marginalisées, identifier les personnes à risque, établir un lien de confiance et des relations.</a:t>
            </a:r>
          </a:p>
          <a:p>
            <a:pPr marL="742950" lvl="1" indent="-285750">
              <a:buFont typeface="Courier New" panose="02070309020205020404" pitchFamily="49" charset="0"/>
              <a:buChar char="o"/>
            </a:pPr>
            <a:endParaRPr lang="en-US" sz="1800" i="1" u="none" dirty="0">
              <a:cs typeface="Arial"/>
            </a:endParaRPr>
          </a:p>
          <a:p>
            <a:pPr marL="742950" lvl="1" indent="-285750">
              <a:buFont typeface="Courier New" panose="02070309020205020404" pitchFamily="49" charset="0"/>
              <a:buChar char="o"/>
            </a:pPr>
            <a:r>
              <a:rPr lang="fr-CA" sz="1800" i="1" u="none" dirty="0"/>
              <a:t>Recueillir, analyser et utiliser les données touchant l’équité, la disparité et les déterminants sociaux de la santé pour formuler les processus clés.</a:t>
            </a:r>
          </a:p>
          <a:p>
            <a:pPr marL="742950" lvl="1" indent="-285750">
              <a:buFont typeface="Courier New" panose="02070309020205020404" pitchFamily="49" charset="0"/>
              <a:buChar char="o"/>
            </a:pPr>
            <a:endParaRPr lang="en-US" sz="1800" i="1" u="none" dirty="0">
              <a:cs typeface="Arial"/>
            </a:endParaRPr>
          </a:p>
          <a:p>
            <a:pPr marL="742950" lvl="1" indent="-285750">
              <a:buFont typeface="Courier New" panose="02070309020205020404" pitchFamily="49" charset="0"/>
              <a:buChar char="o"/>
            </a:pPr>
            <a:r>
              <a:rPr lang="fr-CA" sz="1800" i="1" u="none" dirty="0"/>
              <a:t>Établir des points centraux de ressources qui regroupent le matériel touchant les services et la formation pour favoriser l’autogestion, le partage de renseignements et un meilleur accès.</a:t>
            </a:r>
          </a:p>
          <a:p>
            <a:pPr lvl="1"/>
            <a:endParaRPr lang="en-US" sz="1600" i="1" u="none" dirty="0">
              <a:cs typeface="Arial"/>
            </a:endParaRPr>
          </a:p>
        </p:txBody>
      </p:sp>
    </p:spTree>
    <p:extLst>
      <p:ext uri="{BB962C8B-B14F-4D97-AF65-F5344CB8AC3E}">
        <p14:creationId xmlns:p14="http://schemas.microsoft.com/office/powerpoint/2010/main" val="1604628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90315"/>
            <a:ext cx="8058727" cy="706437"/>
          </a:xfrm>
        </p:spPr>
        <p:txBody>
          <a:bodyPr/>
          <a:lstStyle/>
          <a:p>
            <a:r>
              <a:rPr lang="fr-CA"/>
              <a:t>Points saillants du trimestre</a:t>
            </a:r>
          </a:p>
        </p:txBody>
      </p:sp>
      <p:sp>
        <p:nvSpPr>
          <p:cNvPr id="4" name="TextBox 3"/>
          <p:cNvSpPr txBox="1"/>
          <p:nvPr/>
        </p:nvSpPr>
        <p:spPr>
          <a:xfrm>
            <a:off x="445475" y="1358821"/>
            <a:ext cx="7712364" cy="3477875"/>
          </a:xfrm>
          <a:prstGeom prst="rect">
            <a:avLst/>
          </a:prstGeom>
          <a:noFill/>
        </p:spPr>
        <p:txBody>
          <a:bodyPr wrap="square" rtlCol="0" anchor="t">
            <a:spAutoFit/>
          </a:bodyPr>
          <a:lstStyle/>
          <a:p>
            <a:pPr marL="285750" indent="-285750">
              <a:buFont typeface="Arial" panose="020B0604020202020204" pitchFamily="34" charset="0"/>
              <a:buChar char="•"/>
            </a:pPr>
            <a:r>
              <a:rPr lang="fr-CA" sz="1800" u="none" dirty="0"/>
              <a:t>La planification du Sommet sur le leadership 2018 est en cours.</a:t>
            </a:r>
          </a:p>
          <a:p>
            <a:pPr marL="742950" lvl="1" indent="-285750">
              <a:buFont typeface="Courier New" panose="02070309020205020404" pitchFamily="49" charset="0"/>
              <a:buChar char="o"/>
            </a:pPr>
            <a:endParaRPr lang="en-US" sz="1800" u="none" dirty="0">
              <a:cs typeface="Arial"/>
            </a:endParaRPr>
          </a:p>
          <a:p>
            <a:pPr marL="742950" lvl="1" indent="-285750">
              <a:buFont typeface="Courier New" panose="02070309020205020404" pitchFamily="49" charset="0"/>
              <a:buChar char="o"/>
            </a:pPr>
            <a:r>
              <a:rPr lang="fr-CA" sz="1800" i="1" u="none" dirty="0">
                <a:cs typeface="Arial"/>
              </a:rPr>
              <a:t>Parmi les participants, notons les patients, les familles, les fournisseurs de soins et les fournisseurs des maillons santé de chacun des 14 RLISS, ainsi que les partenaires du système.</a:t>
            </a:r>
          </a:p>
          <a:p>
            <a:pPr marL="742950" lvl="1" indent="-285750">
              <a:buFont typeface="Courier New" panose="02070309020205020404" pitchFamily="49" charset="0"/>
              <a:buChar char="o"/>
            </a:pPr>
            <a:endParaRPr lang="en-US" sz="1800" i="1" u="none" dirty="0">
              <a:cs typeface="Arial"/>
            </a:endParaRPr>
          </a:p>
          <a:p>
            <a:pPr marL="742950" lvl="1" indent="-285750">
              <a:buFont typeface="Courier New" panose="02070309020205020404" pitchFamily="49" charset="0"/>
              <a:buChar char="o"/>
            </a:pPr>
            <a:r>
              <a:rPr lang="fr-CA" sz="1800" i="1" u="none" dirty="0">
                <a:cs typeface="Arial"/>
              </a:rPr>
              <a:t>Lors de la planification de la journée, Qualité des services de santé Ontario engagera des partenaires du système des RLISS et des maillons santé.</a:t>
            </a:r>
          </a:p>
          <a:p>
            <a:pPr marL="742950" lvl="1" indent="-285750">
              <a:buFont typeface="Courier New" panose="02070309020205020404" pitchFamily="49" charset="0"/>
              <a:buChar char="o"/>
            </a:pPr>
            <a:endParaRPr lang="en-US" sz="1600" i="1" u="none" dirty="0">
              <a:cs typeface="Arial"/>
            </a:endParaRPr>
          </a:p>
          <a:p>
            <a:pPr marL="742950" lvl="1" indent="-285750">
              <a:buFont typeface="Courier New" panose="02070309020205020404" pitchFamily="49" charset="0"/>
              <a:buChar char="o"/>
            </a:pPr>
            <a:endParaRPr lang="en-US" i="1" u="none" dirty="0"/>
          </a:p>
          <a:p>
            <a:endParaRPr lang="en-US" u="none" dirty="0"/>
          </a:p>
          <a:p>
            <a:pPr lvl="1"/>
            <a:endParaRPr lang="en-US" u="none" dirty="0"/>
          </a:p>
        </p:txBody>
      </p:sp>
    </p:spTree>
    <p:extLst>
      <p:ext uri="{BB962C8B-B14F-4D97-AF65-F5344CB8AC3E}">
        <p14:creationId xmlns:p14="http://schemas.microsoft.com/office/powerpoint/2010/main" val="111314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5132"/>
            <a:ext cx="8388848" cy="519877"/>
          </a:xfrm>
        </p:spPr>
        <p:txBody>
          <a:bodyPr/>
          <a:lstStyle/>
          <a:p>
            <a:r>
              <a:rPr lang="fr-CA" sz="3200" dirty="0"/>
              <a:t>Aperçu des données – mise à jour du T3</a:t>
            </a:r>
          </a:p>
        </p:txBody>
      </p:sp>
      <p:sp>
        <p:nvSpPr>
          <p:cNvPr id="4" name="Content Placeholder 2"/>
          <p:cNvSpPr txBox="1">
            <a:spLocks/>
          </p:cNvSpPr>
          <p:nvPr/>
        </p:nvSpPr>
        <p:spPr>
          <a:xfrm>
            <a:off x="457200" y="1700808"/>
            <a:ext cx="8229600" cy="4248472"/>
          </a:xfrm>
          <a:prstGeom prst="rect">
            <a:avLst/>
          </a:prstGeom>
        </p:spPr>
        <p:txBody>
          <a:bodyPr/>
          <a:lstStyle>
            <a:lvl1pPr marL="342900" indent="-342900" algn="l" rtl="0" eaLnBrk="0" fontAlgn="base" hangingPunct="0">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endParaRPr lang="en-US" u="none" dirty="0"/>
          </a:p>
        </p:txBody>
      </p:sp>
      <p:graphicFrame>
        <p:nvGraphicFramePr>
          <p:cNvPr id="3" name="Table 2"/>
          <p:cNvGraphicFramePr>
            <a:graphicFrameLocks noGrp="1"/>
          </p:cNvGraphicFramePr>
          <p:nvPr>
            <p:extLst>
              <p:ext uri="{D42A27DB-BD31-4B8C-83A1-F6EECF244321}">
                <p14:modId xmlns:p14="http://schemas.microsoft.com/office/powerpoint/2010/main" val="1580358450"/>
              </p:ext>
            </p:extLst>
          </p:nvPr>
        </p:nvGraphicFramePr>
        <p:xfrm>
          <a:off x="457200" y="1090247"/>
          <a:ext cx="8388848" cy="5146431"/>
        </p:xfrm>
        <a:graphic>
          <a:graphicData uri="http://schemas.openxmlformats.org/drawingml/2006/table">
            <a:tbl>
              <a:tblPr firstRow="1" firstCol="1" bandRow="1">
                <a:tableStyleId>{5C22544A-7EE6-4342-B048-85BDC9FD1C3A}</a:tableStyleId>
              </a:tblPr>
              <a:tblGrid>
                <a:gridCol w="2096908">
                  <a:extLst>
                    <a:ext uri="{9D8B030D-6E8A-4147-A177-3AD203B41FA5}">
                      <a16:colId xmlns:a16="http://schemas.microsoft.com/office/drawing/2014/main" val="20000"/>
                    </a:ext>
                  </a:extLst>
                </a:gridCol>
                <a:gridCol w="2097516">
                  <a:extLst>
                    <a:ext uri="{9D8B030D-6E8A-4147-A177-3AD203B41FA5}">
                      <a16:colId xmlns:a16="http://schemas.microsoft.com/office/drawing/2014/main" val="20001"/>
                    </a:ext>
                  </a:extLst>
                </a:gridCol>
                <a:gridCol w="2096908">
                  <a:extLst>
                    <a:ext uri="{9D8B030D-6E8A-4147-A177-3AD203B41FA5}">
                      <a16:colId xmlns:a16="http://schemas.microsoft.com/office/drawing/2014/main" val="20002"/>
                    </a:ext>
                  </a:extLst>
                </a:gridCol>
                <a:gridCol w="2097516">
                  <a:extLst>
                    <a:ext uri="{9D8B030D-6E8A-4147-A177-3AD203B41FA5}">
                      <a16:colId xmlns:a16="http://schemas.microsoft.com/office/drawing/2014/main" val="20003"/>
                    </a:ext>
                  </a:extLst>
                </a:gridCol>
              </a:tblGrid>
              <a:tr h="1026694">
                <a:tc>
                  <a:txBody>
                    <a:bodyPr/>
                    <a:lstStyle/>
                    <a:p>
                      <a:pPr algn="ctr"/>
                      <a:r>
                        <a:rPr lang="fr-CA" sz="1200" dirty="0">
                          <a:effectLst/>
                        </a:rPr>
                        <a:t>Exercice, trimestre</a:t>
                      </a:r>
                      <a:endParaRPr lang="en-US" sz="1200" dirty="0">
                        <a:effectLst/>
                        <a:latin typeface="Calibri" panose="020F0502020204030204" pitchFamily="34" charset="0"/>
                      </a:endParaRPr>
                    </a:p>
                  </a:txBody>
                  <a:tcPr marL="64303" marR="64303" marT="0" marB="0" anchor="ctr">
                    <a:solidFill>
                      <a:srgbClr val="00788A"/>
                    </a:solidFill>
                  </a:tcPr>
                </a:tc>
                <a:tc>
                  <a:txBody>
                    <a:bodyPr/>
                    <a:lstStyle/>
                    <a:p>
                      <a:pPr algn="ctr"/>
                      <a:endParaRPr lang="fr-CA" sz="1200" dirty="0">
                        <a:effectLst/>
                      </a:endParaRPr>
                    </a:p>
                    <a:p>
                      <a:pPr algn="ctr"/>
                      <a:r>
                        <a:rPr lang="fr-CA" sz="1200" dirty="0">
                          <a:effectLst/>
                        </a:rPr>
                        <a:t>Nombre de </a:t>
                      </a:r>
                      <a:endParaRPr lang="en-US" sz="1200" dirty="0">
                        <a:effectLst/>
                      </a:endParaRPr>
                    </a:p>
                    <a:p>
                      <a:pPr algn="ctr"/>
                      <a:r>
                        <a:rPr lang="fr-CA" sz="1200" dirty="0">
                          <a:effectLst/>
                        </a:rPr>
                        <a:t>maillons santé recrutant activement des patients</a:t>
                      </a:r>
                      <a:endParaRPr lang="en-US" sz="1200" dirty="0">
                        <a:effectLst/>
                        <a:latin typeface="Calibri" panose="020F0502020204030204" pitchFamily="34" charset="0"/>
                      </a:endParaRPr>
                    </a:p>
                  </a:txBody>
                  <a:tcPr marL="64303" marR="64303" marT="0" marB="0">
                    <a:solidFill>
                      <a:srgbClr val="00788A"/>
                    </a:solidFill>
                  </a:tcPr>
                </a:tc>
                <a:tc>
                  <a:txBody>
                    <a:bodyPr/>
                    <a:lstStyle/>
                    <a:p>
                      <a:pPr algn="ctr"/>
                      <a:endParaRPr lang="fr-CA" sz="1200" dirty="0">
                        <a:effectLst/>
                      </a:endParaRPr>
                    </a:p>
                    <a:p>
                      <a:pPr algn="ctr"/>
                      <a:r>
                        <a:rPr lang="fr-CA" sz="1200" dirty="0">
                          <a:effectLst/>
                        </a:rPr>
                        <a:t>Nombre de patients avec </a:t>
                      </a:r>
                      <a:endParaRPr lang="en-US" sz="1200" dirty="0">
                        <a:effectLst/>
                      </a:endParaRPr>
                    </a:p>
                    <a:p>
                      <a:pPr algn="ctr"/>
                      <a:r>
                        <a:rPr lang="fr-CA" sz="1200" dirty="0">
                          <a:effectLst/>
                        </a:rPr>
                        <a:t>un plan de soins coordonnés développé</a:t>
                      </a:r>
                      <a:endParaRPr lang="en-US" sz="1200" dirty="0">
                        <a:effectLst/>
                        <a:latin typeface="Calibri" panose="020F0502020204030204" pitchFamily="34" charset="0"/>
                      </a:endParaRPr>
                    </a:p>
                  </a:txBody>
                  <a:tcPr marL="64303" marR="64303" marT="0" marB="0">
                    <a:solidFill>
                      <a:srgbClr val="00788A"/>
                    </a:solidFill>
                  </a:tcPr>
                </a:tc>
                <a:tc>
                  <a:txBody>
                    <a:bodyPr/>
                    <a:lstStyle/>
                    <a:p>
                      <a:pPr algn="ctr"/>
                      <a:endParaRPr lang="fr-CA" sz="1200" dirty="0">
                        <a:effectLst/>
                      </a:endParaRPr>
                    </a:p>
                    <a:p>
                      <a:pPr algn="ctr"/>
                      <a:r>
                        <a:rPr lang="fr-CA" sz="1200" dirty="0">
                          <a:effectLst/>
                        </a:rPr>
                        <a:t>Nombre de </a:t>
                      </a:r>
                      <a:endParaRPr lang="en-US" sz="1200" dirty="0">
                        <a:effectLst/>
                      </a:endParaRPr>
                    </a:p>
                    <a:p>
                      <a:pPr algn="ctr"/>
                      <a:r>
                        <a:rPr lang="fr-CA" sz="1200" dirty="0">
                          <a:effectLst/>
                        </a:rPr>
                        <a:t>patients connectés à un</a:t>
                      </a:r>
                      <a:endParaRPr lang="en-US" sz="1200" dirty="0">
                        <a:effectLst/>
                      </a:endParaRPr>
                    </a:p>
                    <a:p>
                      <a:pPr algn="ctr"/>
                      <a:r>
                        <a:rPr lang="fr-CA" sz="1200" dirty="0">
                          <a:effectLst/>
                        </a:rPr>
                        <a:t>fournisseur de soins primaires </a:t>
                      </a:r>
                      <a:endParaRPr lang="en-US" sz="1200" dirty="0">
                        <a:effectLst/>
                        <a:latin typeface="Calibri" panose="020F0502020204030204" pitchFamily="34" charset="0"/>
                      </a:endParaRPr>
                    </a:p>
                  </a:txBody>
                  <a:tcPr marL="64303" marR="64303" marT="0" marB="0">
                    <a:solidFill>
                      <a:srgbClr val="00788A"/>
                    </a:solidFill>
                  </a:tcPr>
                </a:tc>
                <a:extLst>
                  <a:ext uri="{0D108BD9-81ED-4DB2-BD59-A6C34878D82A}">
                    <a16:rowId xmlns:a16="http://schemas.microsoft.com/office/drawing/2014/main" val="10000"/>
                  </a:ext>
                </a:extLst>
              </a:tr>
              <a:tr h="488716">
                <a:tc>
                  <a:txBody>
                    <a:bodyPr/>
                    <a:lstStyle/>
                    <a:p>
                      <a:pPr algn="ctr"/>
                      <a:r>
                        <a:rPr lang="fr-CA" sz="1200" dirty="0">
                          <a:effectLst/>
                        </a:rPr>
                        <a:t>T1 2016/17</a:t>
                      </a:r>
                      <a:endParaRPr lang="en-US" sz="1200" dirty="0">
                        <a:effectLst/>
                        <a:latin typeface="Calibri" panose="020F0502020204030204" pitchFamily="34" charset="0"/>
                      </a:endParaRPr>
                    </a:p>
                  </a:txBody>
                  <a:tcPr marL="64303" marR="64303" marT="0" marB="0" anchor="ctr">
                    <a:solidFill>
                      <a:srgbClr val="00788A"/>
                    </a:solidFill>
                  </a:tcPr>
                </a:tc>
                <a:tc>
                  <a:txBody>
                    <a:bodyPr/>
                    <a:lstStyle/>
                    <a:p>
                      <a:pPr marL="0" marR="0" algn="ctr">
                        <a:spcBef>
                          <a:spcPts val="0"/>
                        </a:spcBef>
                        <a:spcAft>
                          <a:spcPts val="0"/>
                        </a:spcAft>
                      </a:pPr>
                      <a:r>
                        <a:rPr lang="fr-CA" sz="1200">
                          <a:effectLst/>
                        </a:rPr>
                        <a:t>79</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4303" marR="64303" marT="0" marB="0" anchor="ctr"/>
                </a:tc>
                <a:tc>
                  <a:txBody>
                    <a:bodyPr/>
                    <a:lstStyle/>
                    <a:p>
                      <a:pPr marL="0" marR="0" algn="ctr">
                        <a:spcBef>
                          <a:spcPts val="0"/>
                        </a:spcBef>
                        <a:spcAft>
                          <a:spcPts val="0"/>
                        </a:spcAft>
                      </a:pPr>
                      <a:r>
                        <a:rPr lang="fr-CA" sz="1200">
                          <a:effectLst/>
                        </a:rPr>
                        <a:t>3 832</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4303" marR="64303" marT="0" marB="0" anchor="ctr"/>
                </a:tc>
                <a:tc>
                  <a:txBody>
                    <a:bodyPr/>
                    <a:lstStyle/>
                    <a:p>
                      <a:pPr marL="0" marR="0" algn="ctr">
                        <a:spcBef>
                          <a:spcPts val="0"/>
                        </a:spcBef>
                        <a:spcAft>
                          <a:spcPts val="0"/>
                        </a:spcAft>
                      </a:pPr>
                      <a:r>
                        <a:rPr lang="fr-CA" sz="1200">
                          <a:effectLst/>
                        </a:rPr>
                        <a:t>3 697</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4303" marR="64303" marT="0" marB="0" anchor="ctr"/>
                </a:tc>
                <a:extLst>
                  <a:ext uri="{0D108BD9-81ED-4DB2-BD59-A6C34878D82A}">
                    <a16:rowId xmlns:a16="http://schemas.microsoft.com/office/drawing/2014/main" val="10001"/>
                  </a:ext>
                </a:extLst>
              </a:tr>
              <a:tr h="488716">
                <a:tc>
                  <a:txBody>
                    <a:bodyPr/>
                    <a:lstStyle/>
                    <a:p>
                      <a:pPr algn="ctr"/>
                      <a:r>
                        <a:rPr lang="fr-CA" sz="1200" dirty="0">
                          <a:effectLst/>
                        </a:rPr>
                        <a:t>T2 2016/17</a:t>
                      </a:r>
                      <a:endParaRPr lang="en-US" sz="1200" dirty="0">
                        <a:effectLst/>
                        <a:latin typeface="Calibri" panose="020F0502020204030204" pitchFamily="34" charset="0"/>
                      </a:endParaRPr>
                    </a:p>
                  </a:txBody>
                  <a:tcPr marL="64303" marR="64303" marT="0" marB="0" anchor="ctr">
                    <a:solidFill>
                      <a:srgbClr val="00788A"/>
                    </a:solidFill>
                  </a:tcPr>
                </a:tc>
                <a:tc>
                  <a:txBody>
                    <a:bodyPr/>
                    <a:lstStyle/>
                    <a:p>
                      <a:pPr marL="0" marR="0" algn="ctr">
                        <a:spcBef>
                          <a:spcPts val="0"/>
                        </a:spcBef>
                        <a:spcAft>
                          <a:spcPts val="0"/>
                        </a:spcAft>
                      </a:pPr>
                      <a:r>
                        <a:rPr lang="fr-CA" sz="1200">
                          <a:effectLst/>
                        </a:rPr>
                        <a:t>79</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4303" marR="64303" marT="0" marB="0" anchor="ctr"/>
                </a:tc>
                <a:tc>
                  <a:txBody>
                    <a:bodyPr/>
                    <a:lstStyle/>
                    <a:p>
                      <a:pPr marL="0" marR="0" algn="ctr">
                        <a:spcBef>
                          <a:spcPts val="0"/>
                        </a:spcBef>
                        <a:spcAft>
                          <a:spcPts val="0"/>
                        </a:spcAft>
                      </a:pPr>
                      <a:r>
                        <a:rPr lang="fr-CA" sz="1200">
                          <a:effectLst/>
                        </a:rPr>
                        <a:t>3 723</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4303" marR="64303" marT="0" marB="0" anchor="ctr"/>
                </a:tc>
                <a:tc>
                  <a:txBody>
                    <a:bodyPr/>
                    <a:lstStyle/>
                    <a:p>
                      <a:pPr marL="0" marR="0" algn="ctr">
                        <a:spcBef>
                          <a:spcPts val="0"/>
                        </a:spcBef>
                        <a:spcAft>
                          <a:spcPts val="0"/>
                        </a:spcAft>
                      </a:pPr>
                      <a:r>
                        <a:rPr lang="fr-CA" sz="1200">
                          <a:effectLst/>
                        </a:rPr>
                        <a:t>3 776</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4303" marR="64303" marT="0" marB="0" anchor="ctr"/>
                </a:tc>
                <a:extLst>
                  <a:ext uri="{0D108BD9-81ED-4DB2-BD59-A6C34878D82A}">
                    <a16:rowId xmlns:a16="http://schemas.microsoft.com/office/drawing/2014/main" val="10002"/>
                  </a:ext>
                </a:extLst>
              </a:tr>
              <a:tr h="488716">
                <a:tc>
                  <a:txBody>
                    <a:bodyPr/>
                    <a:lstStyle/>
                    <a:p>
                      <a:pPr algn="ctr"/>
                      <a:r>
                        <a:rPr lang="fr-CA" sz="1200" dirty="0">
                          <a:effectLst/>
                        </a:rPr>
                        <a:t>T3 2016/17</a:t>
                      </a:r>
                      <a:endParaRPr lang="en-US" sz="1200" dirty="0">
                        <a:effectLst/>
                        <a:latin typeface="Calibri" panose="020F0502020204030204" pitchFamily="34" charset="0"/>
                      </a:endParaRPr>
                    </a:p>
                  </a:txBody>
                  <a:tcPr marL="64303" marR="64303" marT="0" marB="0" anchor="ctr">
                    <a:solidFill>
                      <a:srgbClr val="00788A"/>
                    </a:solidFill>
                  </a:tcPr>
                </a:tc>
                <a:tc>
                  <a:txBody>
                    <a:bodyPr/>
                    <a:lstStyle/>
                    <a:p>
                      <a:pPr marL="0" marR="0" algn="ctr">
                        <a:spcBef>
                          <a:spcPts val="0"/>
                        </a:spcBef>
                        <a:spcAft>
                          <a:spcPts val="0"/>
                        </a:spcAft>
                      </a:pPr>
                      <a:r>
                        <a:rPr lang="fr-CA" sz="1200">
                          <a:effectLst/>
                        </a:rPr>
                        <a:t>78</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4303" marR="64303" marT="0" marB="0" anchor="ctr"/>
                </a:tc>
                <a:tc>
                  <a:txBody>
                    <a:bodyPr/>
                    <a:lstStyle/>
                    <a:p>
                      <a:pPr marL="0" marR="0" algn="ctr">
                        <a:spcBef>
                          <a:spcPts val="0"/>
                        </a:spcBef>
                        <a:spcAft>
                          <a:spcPts val="0"/>
                        </a:spcAft>
                      </a:pPr>
                      <a:r>
                        <a:rPr lang="fr-CA" sz="1200">
                          <a:effectLst/>
                        </a:rPr>
                        <a:t>4 180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4303" marR="64303" marT="0" marB="0" anchor="ctr"/>
                </a:tc>
                <a:tc>
                  <a:txBody>
                    <a:bodyPr/>
                    <a:lstStyle/>
                    <a:p>
                      <a:pPr marL="0" marR="0" algn="ctr">
                        <a:spcBef>
                          <a:spcPts val="0"/>
                        </a:spcBef>
                        <a:spcAft>
                          <a:spcPts val="0"/>
                        </a:spcAft>
                      </a:pPr>
                      <a:r>
                        <a:rPr lang="fr-CA" sz="1200">
                          <a:effectLst/>
                        </a:rPr>
                        <a:t>3 925</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4303" marR="64303" marT="0" marB="0" anchor="ctr"/>
                </a:tc>
                <a:extLst>
                  <a:ext uri="{0D108BD9-81ED-4DB2-BD59-A6C34878D82A}">
                    <a16:rowId xmlns:a16="http://schemas.microsoft.com/office/drawing/2014/main" val="10003"/>
                  </a:ext>
                </a:extLst>
              </a:tr>
              <a:tr h="535385">
                <a:tc>
                  <a:txBody>
                    <a:bodyPr/>
                    <a:lstStyle/>
                    <a:p>
                      <a:pPr algn="ctr"/>
                      <a:r>
                        <a:rPr lang="fr-CA" sz="1200" dirty="0">
                          <a:effectLst/>
                        </a:rPr>
                        <a:t>T4 2016/17</a:t>
                      </a:r>
                      <a:endParaRPr lang="en-US" sz="1200" dirty="0">
                        <a:effectLst/>
                        <a:latin typeface="Calibri" panose="020F0502020204030204" pitchFamily="34" charset="0"/>
                      </a:endParaRPr>
                    </a:p>
                  </a:txBody>
                  <a:tcPr marL="64303" marR="64303" marT="0" marB="0" anchor="ctr">
                    <a:solidFill>
                      <a:srgbClr val="00788A"/>
                    </a:solidFill>
                  </a:tcPr>
                </a:tc>
                <a:tc>
                  <a:txBody>
                    <a:bodyPr/>
                    <a:lstStyle/>
                    <a:p>
                      <a:pPr marL="0" marR="0" algn="ctr">
                        <a:spcBef>
                          <a:spcPts val="0"/>
                        </a:spcBef>
                        <a:spcAft>
                          <a:spcPts val="0"/>
                        </a:spcAft>
                      </a:pPr>
                      <a:r>
                        <a:rPr lang="fr-CA" sz="1200">
                          <a:effectLst/>
                        </a:rPr>
                        <a:t>84</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4303" marR="64303" marT="0" marB="0" anchor="ctr"/>
                </a:tc>
                <a:tc>
                  <a:txBody>
                    <a:bodyPr/>
                    <a:lstStyle/>
                    <a:p>
                      <a:pPr algn="ctr"/>
                      <a:r>
                        <a:rPr lang="fr-CA" sz="1200">
                          <a:effectLst/>
                        </a:rPr>
                        <a:t>6 035</a:t>
                      </a:r>
                      <a:endParaRPr lang="en-US" sz="1200">
                        <a:effectLst/>
                        <a:latin typeface="Calibri" panose="020F0502020204030204" pitchFamily="34" charset="0"/>
                      </a:endParaRPr>
                    </a:p>
                  </a:txBody>
                  <a:tcPr marL="64303" marR="64303" marT="0" marB="0" anchor="ctr"/>
                </a:tc>
                <a:tc>
                  <a:txBody>
                    <a:bodyPr/>
                    <a:lstStyle/>
                    <a:p>
                      <a:pPr marL="0" marR="0" algn="ctr">
                        <a:spcBef>
                          <a:spcPts val="0"/>
                        </a:spcBef>
                        <a:spcAft>
                          <a:spcPts val="0"/>
                        </a:spcAft>
                      </a:pPr>
                      <a:r>
                        <a:rPr lang="fr-CA" sz="1200">
                          <a:effectLst/>
                        </a:rPr>
                        <a:t>6 023</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4303" marR="64303" marT="0" marB="0" anchor="ctr"/>
                </a:tc>
                <a:extLst>
                  <a:ext uri="{0D108BD9-81ED-4DB2-BD59-A6C34878D82A}">
                    <a16:rowId xmlns:a16="http://schemas.microsoft.com/office/drawing/2014/main" val="10004"/>
                  </a:ext>
                </a:extLst>
              </a:tr>
              <a:tr h="535385">
                <a:tc>
                  <a:txBody>
                    <a:bodyPr/>
                    <a:lstStyle/>
                    <a:p>
                      <a:pPr algn="ctr"/>
                      <a:r>
                        <a:rPr lang="fr-CA" sz="1200" dirty="0">
                          <a:effectLst/>
                        </a:rPr>
                        <a:t>T1 2017/18</a:t>
                      </a:r>
                      <a:endParaRPr lang="en-US" sz="1200" dirty="0">
                        <a:effectLst/>
                        <a:latin typeface="Calibri" panose="020F0502020204030204" pitchFamily="34" charset="0"/>
                      </a:endParaRPr>
                    </a:p>
                  </a:txBody>
                  <a:tcPr marL="64303" marR="64303" marT="0" marB="0" anchor="ctr">
                    <a:solidFill>
                      <a:srgbClr val="00788A"/>
                    </a:solidFill>
                  </a:tcPr>
                </a:tc>
                <a:tc>
                  <a:txBody>
                    <a:bodyPr/>
                    <a:lstStyle/>
                    <a:p>
                      <a:pPr marL="0" marR="0" algn="ctr">
                        <a:spcBef>
                          <a:spcPts val="0"/>
                        </a:spcBef>
                        <a:spcAft>
                          <a:spcPts val="0"/>
                        </a:spcAft>
                      </a:pPr>
                      <a:r>
                        <a:rPr lang="fr-CA" sz="1200">
                          <a:effectLst/>
                        </a:rPr>
                        <a:t>79</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4303" marR="64303" marT="0" marB="0" anchor="ctr"/>
                </a:tc>
                <a:tc>
                  <a:txBody>
                    <a:bodyPr/>
                    <a:lstStyle/>
                    <a:p>
                      <a:pPr algn="ctr"/>
                      <a:r>
                        <a:rPr lang="fr-CA" sz="1200">
                          <a:effectLst/>
                        </a:rPr>
                        <a:t>6 469</a:t>
                      </a:r>
                      <a:endParaRPr lang="en-US" sz="1200">
                        <a:effectLst/>
                        <a:latin typeface="Calibri" panose="020F0502020204030204" pitchFamily="34" charset="0"/>
                      </a:endParaRPr>
                    </a:p>
                  </a:txBody>
                  <a:tcPr marL="64303" marR="64303" marT="0" marB="0" anchor="ctr"/>
                </a:tc>
                <a:tc>
                  <a:txBody>
                    <a:bodyPr/>
                    <a:lstStyle/>
                    <a:p>
                      <a:pPr marL="0" marR="0" algn="ctr">
                        <a:spcBef>
                          <a:spcPts val="0"/>
                        </a:spcBef>
                        <a:spcAft>
                          <a:spcPts val="0"/>
                        </a:spcAft>
                      </a:pPr>
                      <a:r>
                        <a:rPr lang="fr-CA" sz="1200">
                          <a:effectLst/>
                        </a:rPr>
                        <a:t>6 443</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4303" marR="64303" marT="0" marB="0" anchor="ctr"/>
                </a:tc>
                <a:extLst>
                  <a:ext uri="{0D108BD9-81ED-4DB2-BD59-A6C34878D82A}">
                    <a16:rowId xmlns:a16="http://schemas.microsoft.com/office/drawing/2014/main" val="10005"/>
                  </a:ext>
                </a:extLst>
              </a:tr>
              <a:tr h="535385">
                <a:tc>
                  <a:txBody>
                    <a:bodyPr/>
                    <a:lstStyle/>
                    <a:p>
                      <a:pPr algn="ctr"/>
                      <a:r>
                        <a:rPr lang="fr-CA" sz="1200" dirty="0">
                          <a:effectLst/>
                        </a:rPr>
                        <a:t>T2 2017/18</a:t>
                      </a:r>
                      <a:endParaRPr lang="en-US" sz="1200" dirty="0">
                        <a:effectLst/>
                        <a:latin typeface="Calibri" panose="020F0502020204030204" pitchFamily="34" charset="0"/>
                      </a:endParaRPr>
                    </a:p>
                  </a:txBody>
                  <a:tcPr marL="64303" marR="64303" marT="0" marB="0" anchor="ctr">
                    <a:solidFill>
                      <a:srgbClr val="00788A"/>
                    </a:solidFill>
                  </a:tcPr>
                </a:tc>
                <a:tc>
                  <a:txBody>
                    <a:bodyPr/>
                    <a:lstStyle/>
                    <a:p>
                      <a:pPr marL="0" marR="0" algn="ctr">
                        <a:spcBef>
                          <a:spcPts val="0"/>
                        </a:spcBef>
                        <a:spcAft>
                          <a:spcPts val="0"/>
                        </a:spcAft>
                      </a:pPr>
                      <a:r>
                        <a:rPr lang="fr-CA" sz="1200">
                          <a:effectLst/>
                        </a:rPr>
                        <a:t>86</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4303" marR="64303" marT="0" marB="0" anchor="ctr"/>
                </a:tc>
                <a:tc>
                  <a:txBody>
                    <a:bodyPr/>
                    <a:lstStyle/>
                    <a:p>
                      <a:pPr algn="ctr"/>
                      <a:r>
                        <a:rPr lang="fr-CA" sz="1200">
                          <a:effectLst/>
                        </a:rPr>
                        <a:t>5 650</a:t>
                      </a:r>
                      <a:endParaRPr lang="en-US" sz="1200">
                        <a:effectLst/>
                        <a:latin typeface="Calibri" panose="020F0502020204030204" pitchFamily="34" charset="0"/>
                      </a:endParaRPr>
                    </a:p>
                  </a:txBody>
                  <a:tcPr marL="64303" marR="64303" marT="0" marB="0" anchor="ctr"/>
                </a:tc>
                <a:tc>
                  <a:txBody>
                    <a:bodyPr/>
                    <a:lstStyle/>
                    <a:p>
                      <a:pPr algn="ctr"/>
                      <a:r>
                        <a:rPr lang="fr-CA" sz="1200">
                          <a:effectLst/>
                        </a:rPr>
                        <a:t>5 959</a:t>
                      </a:r>
                      <a:endParaRPr lang="en-US" sz="1200">
                        <a:effectLst/>
                        <a:latin typeface="Calibri" panose="020F0502020204030204" pitchFamily="34" charset="0"/>
                      </a:endParaRPr>
                    </a:p>
                  </a:txBody>
                  <a:tcPr marL="64303" marR="64303" marT="0" marB="0" anchor="ctr"/>
                </a:tc>
                <a:extLst>
                  <a:ext uri="{0D108BD9-81ED-4DB2-BD59-A6C34878D82A}">
                    <a16:rowId xmlns:a16="http://schemas.microsoft.com/office/drawing/2014/main" val="10006"/>
                  </a:ext>
                </a:extLst>
              </a:tr>
              <a:tr h="535385">
                <a:tc>
                  <a:txBody>
                    <a:bodyPr/>
                    <a:lstStyle/>
                    <a:p>
                      <a:pPr algn="ctr"/>
                      <a:r>
                        <a:rPr lang="fr-CA" sz="1200" dirty="0">
                          <a:effectLst/>
                        </a:rPr>
                        <a:t>Q3 2017/18</a:t>
                      </a:r>
                      <a:endParaRPr lang="en-US" sz="1200" dirty="0">
                        <a:effectLst/>
                        <a:latin typeface="Calibri" panose="020F0502020204030204" pitchFamily="34" charset="0"/>
                      </a:endParaRPr>
                    </a:p>
                  </a:txBody>
                  <a:tcPr marL="64303" marR="64303" marT="0" marB="0" anchor="ctr">
                    <a:solidFill>
                      <a:srgbClr val="00788A"/>
                    </a:solidFill>
                  </a:tcPr>
                </a:tc>
                <a:tc>
                  <a:txBody>
                    <a:bodyPr/>
                    <a:lstStyle/>
                    <a:p>
                      <a:pPr marL="0" marR="0" algn="ctr">
                        <a:spcBef>
                          <a:spcPts val="0"/>
                        </a:spcBef>
                        <a:spcAft>
                          <a:spcPts val="0"/>
                        </a:spcAft>
                      </a:pPr>
                      <a:r>
                        <a:rPr lang="fr-CA" sz="1200">
                          <a:effectLst/>
                        </a:rPr>
                        <a:t>86</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4303" marR="64303" marT="0" marB="0" anchor="ctr"/>
                </a:tc>
                <a:tc>
                  <a:txBody>
                    <a:bodyPr/>
                    <a:lstStyle/>
                    <a:p>
                      <a:pPr algn="ctr"/>
                      <a:r>
                        <a:rPr lang="fr-CA" sz="1200">
                          <a:effectLst/>
                        </a:rPr>
                        <a:t>6 129</a:t>
                      </a:r>
                      <a:endParaRPr lang="en-US" sz="1200">
                        <a:effectLst/>
                        <a:latin typeface="Calibri" panose="020F0502020204030204" pitchFamily="34" charset="0"/>
                      </a:endParaRPr>
                    </a:p>
                  </a:txBody>
                  <a:tcPr marL="64303" marR="64303" marT="0" marB="0" anchor="ctr"/>
                </a:tc>
                <a:tc>
                  <a:txBody>
                    <a:bodyPr/>
                    <a:lstStyle/>
                    <a:p>
                      <a:pPr algn="ctr"/>
                      <a:r>
                        <a:rPr lang="fr-CA" sz="1200">
                          <a:effectLst/>
                        </a:rPr>
                        <a:t>6 523</a:t>
                      </a:r>
                      <a:endParaRPr lang="en-US" sz="1200">
                        <a:effectLst/>
                        <a:latin typeface="Calibri" panose="020F0502020204030204" pitchFamily="34" charset="0"/>
                      </a:endParaRPr>
                    </a:p>
                  </a:txBody>
                  <a:tcPr marL="64303" marR="64303" marT="0" marB="0" anchor="ctr"/>
                </a:tc>
                <a:extLst>
                  <a:ext uri="{0D108BD9-81ED-4DB2-BD59-A6C34878D82A}">
                    <a16:rowId xmlns:a16="http://schemas.microsoft.com/office/drawing/2014/main" val="10007"/>
                  </a:ext>
                </a:extLst>
              </a:tr>
              <a:tr h="512049">
                <a:tc>
                  <a:txBody>
                    <a:bodyPr/>
                    <a:lstStyle/>
                    <a:p>
                      <a:pPr algn="ctr"/>
                      <a:r>
                        <a:rPr lang="fr-CA" sz="1200" b="1" dirty="0">
                          <a:effectLst/>
                        </a:rPr>
                        <a:t>Total cumulatif à ce jour</a:t>
                      </a:r>
                      <a:endParaRPr lang="en-US" sz="1200" b="1" dirty="0">
                        <a:effectLst/>
                        <a:latin typeface="Calibri" panose="020F0502020204030204" pitchFamily="34" charset="0"/>
                      </a:endParaRPr>
                    </a:p>
                  </a:txBody>
                  <a:tcPr marL="64303" marR="64303" marT="0" marB="0" anchor="ctr">
                    <a:solidFill>
                      <a:srgbClr val="00788A"/>
                    </a:solidFill>
                  </a:tcPr>
                </a:tc>
                <a:tc>
                  <a:txBody>
                    <a:bodyPr/>
                    <a:lstStyle/>
                    <a:p>
                      <a:pPr marL="0" marR="0" algn="ctr">
                        <a:spcBef>
                          <a:spcPts val="0"/>
                        </a:spcBef>
                        <a:spcAft>
                          <a:spcPts val="0"/>
                        </a:spcAft>
                      </a:pPr>
                      <a:r>
                        <a:rPr lang="fr-CA" sz="1200" b="1">
                          <a:effectLst/>
                        </a:rPr>
                        <a:t>86</a:t>
                      </a:r>
                      <a:endParaRPr lang="en-US" sz="1200" b="1">
                        <a:effectLst/>
                        <a:latin typeface="Arial" panose="020B0604020202020204" pitchFamily="34" charset="0"/>
                        <a:ea typeface="Calibri" panose="020F0502020204030204" pitchFamily="34" charset="0"/>
                        <a:cs typeface="Times New Roman" panose="02020603050405020304" pitchFamily="18" charset="0"/>
                      </a:endParaRPr>
                    </a:p>
                  </a:txBody>
                  <a:tcPr marL="64303" marR="64303" marT="0" marB="0" anchor="ctr"/>
                </a:tc>
                <a:tc>
                  <a:txBody>
                    <a:bodyPr/>
                    <a:lstStyle/>
                    <a:p>
                      <a:pPr marL="0" marR="0" algn="ctr">
                        <a:spcBef>
                          <a:spcPts val="0"/>
                        </a:spcBef>
                        <a:spcAft>
                          <a:spcPts val="0"/>
                        </a:spcAft>
                      </a:pPr>
                      <a:r>
                        <a:rPr lang="fr-CA" sz="1200" b="1" dirty="0">
                          <a:effectLst/>
                        </a:rPr>
                        <a:t>54 940</a:t>
                      </a:r>
                      <a:endParaRPr lang="en-US"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4303" marR="64303" marT="0" marB="0" anchor="ctr"/>
                </a:tc>
                <a:tc>
                  <a:txBody>
                    <a:bodyPr/>
                    <a:lstStyle/>
                    <a:p>
                      <a:pPr marL="0" marR="0" algn="ctr">
                        <a:spcBef>
                          <a:spcPts val="0"/>
                        </a:spcBef>
                        <a:spcAft>
                          <a:spcPts val="0"/>
                        </a:spcAft>
                      </a:pPr>
                      <a:r>
                        <a:rPr lang="fr-CA" sz="1200" b="1" dirty="0">
                          <a:effectLst/>
                        </a:rPr>
                        <a:t>63 333</a:t>
                      </a:r>
                      <a:endParaRPr lang="en-US"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4303" marR="64303" marT="0" marB="0"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551057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691" y="295132"/>
            <a:ext cx="8388848" cy="519877"/>
          </a:xfrm>
        </p:spPr>
        <p:txBody>
          <a:bodyPr/>
          <a:lstStyle/>
          <a:p>
            <a:r>
              <a:rPr lang="fr-CA" dirty="0"/>
              <a:t>Histoire de patient : Mary</a:t>
            </a:r>
          </a:p>
        </p:txBody>
      </p:sp>
      <p:sp>
        <p:nvSpPr>
          <p:cNvPr id="3" name="TextBox 2"/>
          <p:cNvSpPr txBox="1"/>
          <p:nvPr/>
        </p:nvSpPr>
        <p:spPr>
          <a:xfrm>
            <a:off x="378691" y="815009"/>
            <a:ext cx="8247708" cy="6463308"/>
          </a:xfrm>
          <a:prstGeom prst="rect">
            <a:avLst/>
          </a:prstGeom>
          <a:noFill/>
        </p:spPr>
        <p:txBody>
          <a:bodyPr wrap="square" rtlCol="0">
            <a:spAutoFit/>
          </a:bodyPr>
          <a:lstStyle/>
          <a:p>
            <a:r>
              <a:rPr lang="fr-CA" i="1" u="none" dirty="0"/>
              <a:t>Nous remercions le RLISS de Hamilton Niagara </a:t>
            </a:r>
            <a:r>
              <a:rPr lang="fr-CA" i="1" u="none" dirty="0" err="1"/>
              <a:t>Haldimand</a:t>
            </a:r>
            <a:r>
              <a:rPr lang="fr-CA" i="1" u="none" dirty="0"/>
              <a:t> Brant d'avoir partagé cette histoire.</a:t>
            </a:r>
          </a:p>
          <a:p>
            <a:endParaRPr lang="en-US" u="none" dirty="0"/>
          </a:p>
          <a:p>
            <a:r>
              <a:rPr lang="fr-CA" u="none" dirty="0"/>
              <a:t>Lorsque Mary* a commencé à collaborer avec son maillon santé local, elle recevait déjà fréquemment des soins actifs pour ses problèmes d’abus de plusieurs substances toxiques, et utilisait souvent les services d’urgence depuis 2010. Elle était aussi de plus en plus souvent admise à l’hôpital pour traiter des infections graves liées à la consommation de drogues : des cellulites, des abcès et des endocardites. </a:t>
            </a:r>
          </a:p>
          <a:p>
            <a:endParaRPr lang="fr-CA" u="none" dirty="0"/>
          </a:p>
          <a:p>
            <a:r>
              <a:rPr lang="fr-CA" u="none" dirty="0"/>
              <a:t>Mary était itinérante depuis deux ans, après avoir été expulsée d’un appartement. Elle utilisait les refuges pour femmes locaux, mais on devait fréquemment lui restreindre les services car elles ne respectaient pas les règlements. Ses démêlés avec la justice comprenaient une peine d’emprisonnement et une période de probation, et les deux années qu’on lui avait accordées pour suivre un cours de gestion de la colère imposé par le tribunal, ou retourner en prison, arrivaient à échéance.</a:t>
            </a:r>
            <a:endParaRPr lang="en-US" u="none" dirty="0"/>
          </a:p>
          <a:p>
            <a:r>
              <a:rPr lang="fr-CA" u="none" dirty="0"/>
              <a:t> </a:t>
            </a:r>
          </a:p>
          <a:p>
            <a:r>
              <a:rPr lang="fr-CA" u="none" dirty="0"/>
              <a:t>Faire confiance aux autres est un défi pour Mary, qui s’attend toujours à se faire rejeter puis réagit mal lorsque sa peur se concrétise. Lorsque le maillon santé a commencé à travailler avec Mary, on aurait pu décrire son comportement comme étant brusque ou intimidant.</a:t>
            </a:r>
            <a:endParaRPr lang="en-US" u="none" dirty="0"/>
          </a:p>
          <a:p>
            <a:endParaRPr lang="en-US" i="1" u="none" dirty="0">
              <a:solidFill>
                <a:srgbClr val="D2492A"/>
              </a:solidFill>
            </a:endParaRPr>
          </a:p>
          <a:p>
            <a:r>
              <a:rPr lang="fr-CA" u="none" dirty="0"/>
              <a:t>Par rapport à sa consommation de drogue, il était particulièrement important de considérer le rôle critique de l’approche visant à </a:t>
            </a:r>
            <a:r>
              <a:rPr lang="fr-CA" u="none" dirty="0">
                <a:hlinkClick r:id="rId3"/>
              </a:rPr>
              <a:t>inviter et engager le patient</a:t>
            </a:r>
            <a:r>
              <a:rPr lang="fr-CA" u="none" baseline="30000" dirty="0"/>
              <a:t>†</a:t>
            </a:r>
            <a:r>
              <a:rPr lang="fr-CA" u="none" dirty="0"/>
              <a:t> et à rassembler l’information – </a:t>
            </a:r>
            <a:r>
              <a:rPr lang="fr-CA" i="1" u="none" dirty="0"/>
              <a:t>pour rencontrer le patient au point où il se trouve </a:t>
            </a:r>
            <a:r>
              <a:rPr lang="fr-CA" u="none" dirty="0"/>
              <a:t> – avant de créer le plan de soins. Marie refusait qu’on lui parle de mettre un terme à sa consommation de drogue.</a:t>
            </a:r>
          </a:p>
          <a:p>
            <a:r>
              <a:rPr lang="fr-CA" u="none" dirty="0"/>
              <a:t>_________</a:t>
            </a:r>
            <a:br>
              <a:rPr lang="fr-CA" u="none" dirty="0"/>
            </a:br>
            <a:endParaRPr lang="fr-CA" u="none" dirty="0"/>
          </a:p>
          <a:p>
            <a:r>
              <a:rPr lang="fr-CA" sz="1200" u="none" dirty="0"/>
              <a:t>*</a:t>
            </a:r>
            <a:r>
              <a:rPr lang="fr-CA" sz="1200" i="1" u="none" dirty="0"/>
              <a:t>Nom fictif.</a:t>
            </a:r>
          </a:p>
          <a:p>
            <a:r>
              <a:rPr lang="fr-CA" sz="1200" u="none" baseline="30000" dirty="0"/>
              <a:t>†</a:t>
            </a:r>
            <a:r>
              <a:rPr lang="fr-CA" sz="1200" i="1" u="none" dirty="0"/>
              <a:t>Pour en apprendre davantage à ce sujet, reportez-vous aux</a:t>
            </a:r>
            <a:r>
              <a:rPr lang="fr-CA" sz="1200" i="1" u="none" dirty="0">
                <a:hlinkClick r:id="rId4"/>
              </a:rPr>
              <a:t> pratiques innovantes concernant la gestion des soins coordonnés</a:t>
            </a:r>
            <a:r>
              <a:rPr lang="fr-CA" sz="1200" i="1" u="none" dirty="0"/>
              <a:t>.</a:t>
            </a:r>
            <a:endParaRPr lang="en-US" sz="1200" i="1" u="none" dirty="0"/>
          </a:p>
          <a:p>
            <a:endParaRPr lang="fr-CA" u="none" dirty="0"/>
          </a:p>
          <a:p>
            <a:endParaRPr lang="fr-CA" i="1" u="none" dirty="0">
              <a:solidFill>
                <a:srgbClr val="D2492A"/>
              </a:solidFill>
            </a:endParaRPr>
          </a:p>
        </p:txBody>
      </p:sp>
    </p:spTree>
    <p:extLst>
      <p:ext uri="{BB962C8B-B14F-4D97-AF65-F5344CB8AC3E}">
        <p14:creationId xmlns:p14="http://schemas.microsoft.com/office/powerpoint/2010/main" val="2655343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691" y="295132"/>
            <a:ext cx="8388848" cy="519877"/>
          </a:xfrm>
        </p:spPr>
        <p:txBody>
          <a:bodyPr/>
          <a:lstStyle/>
          <a:p>
            <a:r>
              <a:rPr lang="fr-CA" dirty="0"/>
              <a:t>Histoire de patient (a continué)</a:t>
            </a:r>
          </a:p>
        </p:txBody>
      </p:sp>
      <p:sp>
        <p:nvSpPr>
          <p:cNvPr id="3" name="TextBox 2"/>
          <p:cNvSpPr txBox="1"/>
          <p:nvPr/>
        </p:nvSpPr>
        <p:spPr>
          <a:xfrm>
            <a:off x="378691" y="955686"/>
            <a:ext cx="8247708" cy="5786199"/>
          </a:xfrm>
          <a:prstGeom prst="rect">
            <a:avLst/>
          </a:prstGeom>
          <a:noFill/>
        </p:spPr>
        <p:txBody>
          <a:bodyPr wrap="square" rtlCol="0">
            <a:spAutoFit/>
          </a:bodyPr>
          <a:lstStyle/>
          <a:p>
            <a:endParaRPr lang="fr-CA" u="none" dirty="0"/>
          </a:p>
          <a:p>
            <a:r>
              <a:rPr lang="fr-CA" u="none" dirty="0"/>
              <a:t>Mary préférait qu’on se concentre sur la réduction des risques et ne comprenait pas pourquoi le personnel des soins actifs n’adoptait pas cette philosophie. Le maillon santé est intervenu pour s’assurer que le plan de soins de Marie comprenait la réduction des risques comme l’approche privilégiée à adopter relativement à sa consommation de drogue et a aidé à faciliter la communication avec ses fournisseurs de soins en discutant avec eux à propos des attentes de Mary concernant ses soins.</a:t>
            </a:r>
            <a:endParaRPr lang="en-US" u="none" dirty="0"/>
          </a:p>
          <a:p>
            <a:endParaRPr lang="fr-CA" sz="1300" u="none" dirty="0"/>
          </a:p>
          <a:p>
            <a:r>
              <a:rPr lang="fr-CA" u="none" dirty="0"/>
              <a:t>Aujourd’hui, Mary ne prend plus de </a:t>
            </a:r>
            <a:r>
              <a:rPr lang="fr-CA" u="none" dirty="0" err="1"/>
              <a:t>Dilaudid</a:t>
            </a:r>
            <a:r>
              <a:rPr lang="fr-CA" u="none" dirty="0"/>
              <a:t> et prend de la méthadone de façon responsable. Elle avait réduit son autre consommation de drogue à une fois par semaine au lieu de plusieurs fois par jour et, plus récemment, s’abstient d’en consommer et essaie d’en faire son nouvel objectif.</a:t>
            </a:r>
          </a:p>
          <a:p>
            <a:endParaRPr lang="fr-CA" u="none" dirty="0"/>
          </a:p>
          <a:p>
            <a:r>
              <a:rPr lang="fr-CA" u="none" dirty="0"/>
              <a:t>Elle a un grand sens de l’humour et de plus en plus de gens autour d’elle sont impressionnés par sa capacité à gérer des situations difficiles, y compris de partager un logement avec un colocataire qui consomme et vend des drogues activement. Au départ, Mary ne voulait pas travailler avec le maillon santé mais, comme elle le dit : « J’ai fini par me rendre compte qu’il était là pour rester. » Elle a affirmé qu’elle commençait à faire quelque chose de sa vie et que le maillon santé l’avait aidée dans ce processus : « Le maillon santé m’a montré à commencer par m’accepter et m’aimer en tant que personne. » </a:t>
            </a:r>
          </a:p>
          <a:p>
            <a:endParaRPr lang="fr-CA" u="none" dirty="0"/>
          </a:p>
          <a:p>
            <a:r>
              <a:rPr lang="fr-CA" u="none" dirty="0"/>
              <a:t>Nous profitons réellement tous des découvertes de Marie.</a:t>
            </a:r>
          </a:p>
          <a:p>
            <a:endParaRPr lang="fr-CA" sz="1200" u="none" dirty="0"/>
          </a:p>
          <a:p>
            <a:endParaRPr lang="fr-CA" sz="1300" i="1" u="none" dirty="0">
              <a:solidFill>
                <a:srgbClr val="D2492A"/>
              </a:solidFill>
            </a:endParaRPr>
          </a:p>
          <a:p>
            <a:r>
              <a:rPr lang="fr-CA" sz="1300" i="1" u="none" dirty="0">
                <a:solidFill>
                  <a:srgbClr val="D2492A"/>
                </a:solidFill>
              </a:rPr>
              <a:t>Pour lire l'histoire </a:t>
            </a:r>
            <a:r>
              <a:rPr lang="fr-CA" sz="1300" i="1" u="none" dirty="0">
                <a:solidFill>
                  <a:srgbClr val="D2492A"/>
                </a:solidFill>
                <a:hlinkClick r:id="rId3"/>
              </a:rPr>
              <a:t>complète du patient</a:t>
            </a:r>
            <a:r>
              <a:rPr lang="fr-CA" sz="1300" i="1" u="none" dirty="0">
                <a:solidFill>
                  <a:srgbClr val="D2492A"/>
                </a:solidFill>
              </a:rPr>
              <a:t>, rendez-vous à la communauté de pratique sur l'approche aux soins des maillons santé sur Quorum. </a:t>
            </a:r>
          </a:p>
          <a:p>
            <a:endParaRPr lang="fr-CA" sz="1300" u="none" dirty="0"/>
          </a:p>
          <a:p>
            <a:endParaRPr lang="en-US" sz="1300" i="1" u="none" dirty="0"/>
          </a:p>
        </p:txBody>
      </p:sp>
    </p:spTree>
    <p:extLst>
      <p:ext uri="{BB962C8B-B14F-4D97-AF65-F5344CB8AC3E}">
        <p14:creationId xmlns:p14="http://schemas.microsoft.com/office/powerpoint/2010/main" val="3593959286"/>
      </p:ext>
    </p:extLst>
  </p:cSld>
  <p:clrMapOvr>
    <a:masterClrMapping/>
  </p:clrMapOvr>
</p:sld>
</file>

<file path=ppt/theme/theme1.xml><?xml version="1.0" encoding="utf-8"?>
<a:theme xmlns:a="http://schemas.openxmlformats.org/drawingml/2006/main" name="HQO_Slide">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32E61DC5063849A0971395976CD092" ma:contentTypeVersion="" ma:contentTypeDescription="Create a new document." ma:contentTypeScope="" ma:versionID="9d5b5679a0822e55915e25f157eebb2c">
  <xsd:schema xmlns:xsd="http://www.w3.org/2001/XMLSchema" xmlns:xs="http://www.w3.org/2001/XMLSchema" xmlns:p="http://schemas.microsoft.com/office/2006/metadata/properties" xmlns:ns2="ebe53f78-f5b5-491f-adc9-7a5b9ee8709d" xmlns:ns3="94271ad5-0403-452e-ae26-3be5d9c0b771" targetNamespace="http://schemas.microsoft.com/office/2006/metadata/properties" ma:root="true" ma:fieldsID="995544c6cb43e7ff2e9a1366893aabf9" ns2:_="" ns3:_="">
    <xsd:import namespace="ebe53f78-f5b5-491f-adc9-7a5b9ee8709d"/>
    <xsd:import namespace="94271ad5-0403-452e-ae26-3be5d9c0b77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e53f78-f5b5-491f-adc9-7a5b9ee8709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271ad5-0403-452e-ae26-3be5d9c0b77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75278B-FEDD-405C-8F39-EE9AC02530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e53f78-f5b5-491f-adc9-7a5b9ee8709d"/>
    <ds:schemaRef ds:uri="94271ad5-0403-452e-ae26-3be5d9c0b7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77211F7-2DF1-4B68-8B60-CC913EB92E33}">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94271ad5-0403-452e-ae26-3be5d9c0b771"/>
    <ds:schemaRef ds:uri="ebe53f78-f5b5-491f-adc9-7a5b9ee8709d"/>
    <ds:schemaRef ds:uri="http://www.w3.org/XML/1998/namespace"/>
    <ds:schemaRef ds:uri="http://purl.org/dc/dcmitype/"/>
  </ds:schemaRefs>
</ds:datastoreItem>
</file>

<file path=customXml/itemProps3.xml><?xml version="1.0" encoding="utf-8"?>
<ds:datastoreItem xmlns:ds="http://schemas.openxmlformats.org/officeDocument/2006/customXml" ds:itemID="{149A68B3-4EDB-43A9-80F7-657163E443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2241</TotalTime>
  <Words>947</Words>
  <Application>Microsoft Office PowerPoint</Application>
  <PresentationFormat>On-screen Show (4:3)</PresentationFormat>
  <Paragraphs>156</Paragraphs>
  <Slides>13</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ＭＳ Ｐゴシック</vt:lpstr>
      <vt:lpstr>ＭＳ Ｐゴシック</vt:lpstr>
      <vt:lpstr>Arial</vt:lpstr>
      <vt:lpstr>Arial Narrow</vt:lpstr>
      <vt:lpstr>Calibri</vt:lpstr>
      <vt:lpstr>Courier New</vt:lpstr>
      <vt:lpstr>Helvetica Neue</vt:lpstr>
      <vt:lpstr>Helvetica Neue Light</vt:lpstr>
      <vt:lpstr>ITC Century Std Book</vt:lpstr>
      <vt:lpstr>Times New Roman</vt:lpstr>
      <vt:lpstr>HQO_Slide</vt:lpstr>
      <vt:lpstr>PowerPoint Presentation</vt:lpstr>
      <vt:lpstr> Maillons santé :   Améliorer les soins intégrés pour les patients souffrant d'affections chroniques multiples et ayant des besoins complexes</vt:lpstr>
      <vt:lpstr>Le rapport trimestriel sur les maillons santé</vt:lpstr>
      <vt:lpstr>Points saillants du trimestre</vt:lpstr>
      <vt:lpstr>Points saillants du trimestre</vt:lpstr>
      <vt:lpstr>Points saillants du trimestre</vt:lpstr>
      <vt:lpstr>Aperçu des données – mise à jour du T3</vt:lpstr>
      <vt:lpstr>Histoire de patient : Mary</vt:lpstr>
      <vt:lpstr>Histoire de patient (a continué)</vt:lpstr>
      <vt:lpstr>Répercussions des maillons santé – mise à jour du T3</vt:lpstr>
      <vt:lpstr>Données trimestrielles et cumulatives –  mise à jour du T3</vt:lpstr>
      <vt:lpstr>Appuyer l'approche aux soins des maillons santé</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Moore, Carol</dc:creator>
  <cp:lastModifiedBy>Maragh, Christopher</cp:lastModifiedBy>
  <cp:revision>238</cp:revision>
  <cp:lastPrinted>2017-11-27T19:46:01Z</cp:lastPrinted>
  <dcterms:modified xsi:type="dcterms:W3CDTF">2018-03-07T19:30:02Z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0x010100B032E61DC5063849A0971395976CD092</vt:lpwstr>
  </property>
</Properties>
</file>