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theme/theme5.xml" ContentType="application/vnd.openxmlformats-officedocument.theme+xml"/>
  <Override PartName="/ppt/slideLayouts/slideLayout3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6">
  <p:sldMasterIdLst>
    <p:sldMasterId id="2147483662" r:id="rId1"/>
    <p:sldMasterId id="2147483674" r:id="rId2"/>
    <p:sldMasterId id="2147483676" r:id="rId3"/>
    <p:sldMasterId id="2147483688" r:id="rId4"/>
    <p:sldMasterId id="2147483701" r:id="rId5"/>
    <p:sldMasterId id="2147483703" r:id="rId6"/>
  </p:sldMasterIdLst>
  <p:notesMasterIdLst>
    <p:notesMasterId r:id="rId18"/>
  </p:notesMasterIdLst>
  <p:handoutMasterIdLst>
    <p:handoutMasterId r:id="rId19"/>
  </p:handoutMasterIdLst>
  <p:sldIdLst>
    <p:sldId id="293" r:id="rId7"/>
    <p:sldId id="370" r:id="rId8"/>
    <p:sldId id="435" r:id="rId9"/>
    <p:sldId id="440" r:id="rId10"/>
    <p:sldId id="447" r:id="rId11"/>
    <p:sldId id="441" r:id="rId12"/>
    <p:sldId id="448" r:id="rId13"/>
    <p:sldId id="446" r:id="rId14"/>
    <p:sldId id="428" r:id="rId15"/>
    <p:sldId id="445" r:id="rId16"/>
    <p:sldId id="327" r:id="rId17"/>
  </p:sldIdLst>
  <p:sldSz cx="9144000" cy="6858000" type="screen4x3"/>
  <p:notesSz cx="7023100" cy="9309100"/>
  <p:defaultTextStyle>
    <a:defPPr>
      <a:defRPr lang="en-CA"/>
    </a:defPPr>
    <a:lvl1pPr algn="l" rtl="0" fontAlgn="base">
      <a:spcBef>
        <a:spcPct val="0"/>
      </a:spcBef>
      <a:spcAft>
        <a:spcPct val="0"/>
      </a:spcAft>
      <a:defRPr sz="2400" kern="1200">
        <a:solidFill>
          <a:schemeClr val="tx1"/>
        </a:solidFill>
        <a:latin typeface="Times" pitchFamily="18" charset="0"/>
        <a:ea typeface="+mn-ea"/>
        <a:cs typeface="+mn-cs"/>
      </a:defRPr>
    </a:lvl1pPr>
    <a:lvl2pPr marL="457200" algn="l" rtl="0" fontAlgn="base">
      <a:spcBef>
        <a:spcPct val="0"/>
      </a:spcBef>
      <a:spcAft>
        <a:spcPct val="0"/>
      </a:spcAft>
      <a:defRPr sz="2400" kern="1200">
        <a:solidFill>
          <a:schemeClr val="tx1"/>
        </a:solidFill>
        <a:latin typeface="Times" pitchFamily="18" charset="0"/>
        <a:ea typeface="+mn-ea"/>
        <a:cs typeface="+mn-cs"/>
      </a:defRPr>
    </a:lvl2pPr>
    <a:lvl3pPr marL="914400" algn="l" rtl="0" fontAlgn="base">
      <a:spcBef>
        <a:spcPct val="0"/>
      </a:spcBef>
      <a:spcAft>
        <a:spcPct val="0"/>
      </a:spcAft>
      <a:defRPr sz="2400" kern="1200">
        <a:solidFill>
          <a:schemeClr val="tx1"/>
        </a:solidFill>
        <a:latin typeface="Times" pitchFamily="18" charset="0"/>
        <a:ea typeface="+mn-ea"/>
        <a:cs typeface="+mn-cs"/>
      </a:defRPr>
    </a:lvl3pPr>
    <a:lvl4pPr marL="1371600" algn="l" rtl="0" fontAlgn="base">
      <a:spcBef>
        <a:spcPct val="0"/>
      </a:spcBef>
      <a:spcAft>
        <a:spcPct val="0"/>
      </a:spcAft>
      <a:defRPr sz="2400" kern="1200">
        <a:solidFill>
          <a:schemeClr val="tx1"/>
        </a:solidFill>
        <a:latin typeface="Times" pitchFamily="18" charset="0"/>
        <a:ea typeface="+mn-ea"/>
        <a:cs typeface="+mn-cs"/>
      </a:defRPr>
    </a:lvl4pPr>
    <a:lvl5pPr marL="1828800" algn="l" rtl="0" fontAlgn="base">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ustersT" initials="C" lastIdx="4" clrIdx="0"/>
  <p:cmAuthor id="1" name="Wong, Ansely" initials="WA" lastIdx="12" clrIdx="1">
    <p:extLst>
      <p:ext uri="{19B8F6BF-5375-455C-9EA6-DF929625EA0E}">
        <p15:presenceInfo xmlns:p15="http://schemas.microsoft.com/office/powerpoint/2012/main" userId="S-1-5-21-535683054-4239906057-3132855710-1705" providerId="AD"/>
      </p:ext>
    </p:extLst>
  </p:cmAuthor>
  <p:cmAuthor id="2" name="Gibson, Agnes" initials="GA" lastIdx="1" clrIdx="2">
    <p:extLst>
      <p:ext uri="{19B8F6BF-5375-455C-9EA6-DF929625EA0E}">
        <p15:presenceInfo xmlns:p15="http://schemas.microsoft.com/office/powerpoint/2012/main" userId="S-1-5-21-535683054-4239906057-3132855710-3317" providerId="AD"/>
      </p:ext>
    </p:extLst>
  </p:cmAuthor>
  <p:cmAuthor id="3" name="Kinder, Kim" initials="KK" lastIdx="1" clrIdx="3">
    <p:extLst>
      <p:ext uri="{19B8F6BF-5375-455C-9EA6-DF929625EA0E}">
        <p15:presenceInfo xmlns:p15="http://schemas.microsoft.com/office/powerpoint/2012/main" userId="S-1-5-21-535683054-4239906057-3132855710-1213" providerId="AD"/>
      </p:ext>
    </p:extLst>
  </p:cmAuthor>
  <p:cmAuthor id="4" name="Adatia, Tasleen" initials="AT" lastIdx="2" clrIdx="4">
    <p:extLst>
      <p:ext uri="{19B8F6BF-5375-455C-9EA6-DF929625EA0E}">
        <p15:presenceInfo xmlns:p15="http://schemas.microsoft.com/office/powerpoint/2012/main" userId="S-1-5-21-535683054-4239906057-3132855710-348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88A"/>
    <a:srgbClr val="FFFFFF"/>
    <a:srgbClr val="CCECFF"/>
    <a:srgbClr val="3399FF"/>
    <a:srgbClr val="0066FF"/>
    <a:srgbClr val="A2D6DC"/>
    <a:srgbClr val="007A87"/>
    <a:srgbClr val="5576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497" autoAdjust="0"/>
    <p:restoredTop sz="80552" autoAdjust="0"/>
  </p:normalViewPr>
  <p:slideViewPr>
    <p:cSldViewPr snapToGrid="0">
      <p:cViewPr>
        <p:scale>
          <a:sx n="70" d="100"/>
          <a:sy n="70" d="100"/>
        </p:scale>
        <p:origin x="1446" y="1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9" d="100"/>
          <a:sy n="69" d="100"/>
        </p:scale>
        <p:origin x="-1302" y="-10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0" hangingPunct="0">
              <a:defRPr sz="1200"/>
            </a:lvl1pPr>
          </a:lstStyle>
          <a:p>
            <a:endParaRPr lang="en-CA" dirty="0"/>
          </a:p>
        </p:txBody>
      </p:sp>
      <p:sp>
        <p:nvSpPr>
          <p:cNvPr id="31747" name="Rectangle 3"/>
          <p:cNvSpPr>
            <a:spLocks noGrp="1" noChangeArrowheads="1"/>
          </p:cNvSpPr>
          <p:nvPr>
            <p:ph type="dt" sz="quarter"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0" hangingPunct="0">
              <a:defRPr sz="1200"/>
            </a:lvl1pPr>
          </a:lstStyle>
          <a:p>
            <a:fld id="{52444EE9-2304-4898-A0BF-2E90E42F18A3}" type="datetimeFigureOut">
              <a:rPr lang="en-US"/>
              <a:pPr/>
              <a:t>6/9/2017</a:t>
            </a:fld>
            <a:endParaRPr lang="en-CA" dirty="0"/>
          </a:p>
        </p:txBody>
      </p:sp>
      <p:sp>
        <p:nvSpPr>
          <p:cNvPr id="31748" name="Rectangle 4"/>
          <p:cNvSpPr>
            <a:spLocks noGrp="1" noChangeArrowheads="1"/>
          </p:cNvSpPr>
          <p:nvPr>
            <p:ph type="ftr" sz="quarter" idx="2"/>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0" hangingPunct="0">
              <a:defRPr sz="1200"/>
            </a:lvl1pPr>
          </a:lstStyle>
          <a:p>
            <a:r>
              <a:rPr lang="en-CA" dirty="0"/>
              <a:t>Health Quality Branch</a:t>
            </a:r>
          </a:p>
        </p:txBody>
      </p:sp>
      <p:sp>
        <p:nvSpPr>
          <p:cNvPr id="31749" name="Rectangle 5"/>
          <p:cNvSpPr>
            <a:spLocks noGrp="1" noChangeArrowheads="1"/>
          </p:cNvSpPr>
          <p:nvPr>
            <p:ph type="sldNum" sz="quarter" idx="3"/>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0" hangingPunct="0">
              <a:defRPr sz="1200"/>
            </a:lvl1pPr>
          </a:lstStyle>
          <a:p>
            <a:fld id="{9FDFB1DB-EC80-4B82-8037-DA16220AD93E}" type="slidenum">
              <a:rPr lang="en-CA"/>
              <a:pPr/>
              <a:t>‹#›</a:t>
            </a:fld>
            <a:endParaRPr lang="en-CA" dirty="0"/>
          </a:p>
        </p:txBody>
      </p:sp>
    </p:spTree>
    <p:extLst>
      <p:ext uri="{BB962C8B-B14F-4D97-AF65-F5344CB8AC3E}">
        <p14:creationId xmlns:p14="http://schemas.microsoft.com/office/powerpoint/2010/main" val="1778256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eaLnBrk="0" hangingPunct="0">
              <a:defRPr sz="1200"/>
            </a:lvl1pPr>
          </a:lstStyle>
          <a:p>
            <a:endParaRPr lang="en-CA" dirty="0"/>
          </a:p>
        </p:txBody>
      </p:sp>
      <p:sp>
        <p:nvSpPr>
          <p:cNvPr id="5123" name="Rectangle 3"/>
          <p:cNvSpPr>
            <a:spLocks noGrp="1" noChangeArrowheads="1"/>
          </p:cNvSpPr>
          <p:nvPr>
            <p:ph type="dt" idx="1"/>
          </p:nvPr>
        </p:nvSpPr>
        <p:spPr bwMode="auto">
          <a:xfrm>
            <a:off x="3978132"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lgn="r" eaLnBrk="0" hangingPunct="0">
              <a:defRPr sz="1200"/>
            </a:lvl1pPr>
          </a:lstStyle>
          <a:p>
            <a:fld id="{90D638B2-FDBA-48C9-B140-15EFFBF799B3}" type="datetimeFigureOut">
              <a:rPr lang="en-CA"/>
              <a:pPr/>
              <a:t>2017-06-09</a:t>
            </a:fld>
            <a:endParaRPr lang="en-CA" dirty="0"/>
          </a:p>
        </p:txBody>
      </p:sp>
      <p:sp>
        <p:nvSpPr>
          <p:cNvPr id="1331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702310" y="4421823"/>
            <a:ext cx="5618480" cy="418909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p>
        </p:txBody>
      </p:sp>
      <p:sp>
        <p:nvSpPr>
          <p:cNvPr id="5126" name="Rectangle 6"/>
          <p:cNvSpPr>
            <a:spLocks noGrp="1" noChangeArrowheads="1"/>
          </p:cNvSpPr>
          <p:nvPr>
            <p:ph type="ftr" sz="quarter" idx="4"/>
          </p:nvPr>
        </p:nvSpPr>
        <p:spPr bwMode="auto">
          <a:xfrm>
            <a:off x="0" y="8842029"/>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eaLnBrk="0" hangingPunct="0">
              <a:defRPr sz="1200"/>
            </a:lvl1pPr>
          </a:lstStyle>
          <a:p>
            <a:r>
              <a:rPr lang="en-CA" dirty="0"/>
              <a:t>Health Quality Branch</a:t>
            </a:r>
          </a:p>
        </p:txBody>
      </p:sp>
      <p:sp>
        <p:nvSpPr>
          <p:cNvPr id="5127" name="Rectangle 7"/>
          <p:cNvSpPr>
            <a:spLocks noGrp="1" noChangeArrowheads="1"/>
          </p:cNvSpPr>
          <p:nvPr>
            <p:ph type="sldNum" sz="quarter" idx="5"/>
          </p:nvPr>
        </p:nvSpPr>
        <p:spPr bwMode="auto">
          <a:xfrm>
            <a:off x="3978132" y="8842029"/>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lgn="r" eaLnBrk="0" hangingPunct="0">
              <a:defRPr sz="1200"/>
            </a:lvl1pPr>
          </a:lstStyle>
          <a:p>
            <a:pPr>
              <a:defRPr/>
            </a:pPr>
            <a:fld id="{A37F98C7-F4A3-44DC-B927-7992952709D2}" type="slidenum">
              <a:rPr lang="en-CA"/>
              <a:pPr>
                <a:defRPr/>
              </a:pPr>
              <a:t>‹#›</a:t>
            </a:fld>
            <a:endParaRPr lang="en-CA" dirty="0"/>
          </a:p>
        </p:txBody>
      </p:sp>
    </p:spTree>
    <p:extLst>
      <p:ext uri="{BB962C8B-B14F-4D97-AF65-F5344CB8AC3E}">
        <p14:creationId xmlns:p14="http://schemas.microsoft.com/office/powerpoint/2010/main" val="90523361"/>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37748B97-F2CD-4B7B-BE63-BE54AA0EA298}" type="datetime1">
              <a:rPr lang="en-CA" smtClean="0"/>
              <a:t>2017-06-09</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a:t>
            </a:fld>
            <a:endParaRPr lang="en-CA" dirty="0"/>
          </a:p>
        </p:txBody>
      </p:sp>
    </p:spTree>
    <p:extLst>
      <p:ext uri="{BB962C8B-B14F-4D97-AF65-F5344CB8AC3E}">
        <p14:creationId xmlns:p14="http://schemas.microsoft.com/office/powerpoint/2010/main" val="18912977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81F3DEDC-9AC5-409B-8CC9-331CB041425C}" type="datetime1">
              <a:rPr lang="en-CA" smtClean="0"/>
              <a:t>2017-06-09</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11</a:t>
            </a:fld>
            <a:endParaRPr lang="en-CA" dirty="0"/>
          </a:p>
        </p:txBody>
      </p:sp>
    </p:spTree>
    <p:extLst>
      <p:ext uri="{BB962C8B-B14F-4D97-AF65-F5344CB8AC3E}">
        <p14:creationId xmlns:p14="http://schemas.microsoft.com/office/powerpoint/2010/main" val="41790204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CAAFC39-66EA-4D9F-B69D-A596BC388A64}" type="slidenum">
              <a:rPr lang="en-CA" altLang="en-US" smtClean="0">
                <a:solidFill>
                  <a:srgbClr val="000000"/>
                </a:solidFill>
              </a:rPr>
              <a:pPr/>
              <a:t>3</a:t>
            </a:fld>
            <a:endParaRPr lang="en-CA" altLang="en-US" dirty="0">
              <a:solidFill>
                <a:srgbClr val="000000"/>
              </a:solidFill>
            </a:endParaRPr>
          </a:p>
        </p:txBody>
      </p:sp>
    </p:spTree>
    <p:extLst>
      <p:ext uri="{BB962C8B-B14F-4D97-AF65-F5344CB8AC3E}">
        <p14:creationId xmlns:p14="http://schemas.microsoft.com/office/powerpoint/2010/main" val="1555363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Carol update</a:t>
            </a:r>
            <a:r>
              <a:rPr lang="en-CA" baseline="0" dirty="0" smtClean="0"/>
              <a:t> numbers in graph</a:t>
            </a:r>
            <a:endParaRPr lang="en-CA" dirty="0"/>
          </a:p>
        </p:txBody>
      </p:sp>
      <p:sp>
        <p:nvSpPr>
          <p:cNvPr id="4" name="Date Placeholder 3"/>
          <p:cNvSpPr>
            <a:spLocks noGrp="1"/>
          </p:cNvSpPr>
          <p:nvPr>
            <p:ph type="dt" idx="10"/>
          </p:nvPr>
        </p:nvSpPr>
        <p:spPr/>
        <p:txBody>
          <a:bodyPr/>
          <a:lstStyle/>
          <a:p>
            <a:fld id="{B076F659-4782-4EF3-A504-04B23DB6CF27}" type="datetime1">
              <a:rPr lang="en-CA" smtClean="0"/>
              <a:t>2017-06-09</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4</a:t>
            </a:fld>
            <a:endParaRPr lang="en-CA" dirty="0"/>
          </a:p>
        </p:txBody>
      </p:sp>
    </p:spTree>
    <p:extLst>
      <p:ext uri="{BB962C8B-B14F-4D97-AF65-F5344CB8AC3E}">
        <p14:creationId xmlns:p14="http://schemas.microsoft.com/office/powerpoint/2010/main" val="5499638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Times" pitchFamily="18" charset="0"/>
              <a:ea typeface="+mn-ea"/>
              <a:cs typeface="+mn-cs"/>
            </a:endParaRPr>
          </a:p>
          <a:p>
            <a:r>
              <a:rPr lang="en-US" sz="1200" kern="1200" dirty="0" smtClean="0">
                <a:solidFill>
                  <a:schemeClr val="tx1"/>
                </a:solidFill>
                <a:effectLst/>
                <a:latin typeface="Times" pitchFamily="18" charset="0"/>
                <a:ea typeface="+mn-ea"/>
                <a:cs typeface="+mn-cs"/>
              </a:rPr>
              <a:t>Add in the patient story </a:t>
            </a:r>
            <a:endParaRPr lang="en-CA" sz="1200" kern="1200" dirty="0" smtClean="0">
              <a:solidFill>
                <a:schemeClr val="tx1"/>
              </a:solidFill>
              <a:effectLst/>
              <a:latin typeface="Times" pitchFamily="18" charset="0"/>
              <a:ea typeface="+mn-ea"/>
              <a:cs typeface="+mn-cs"/>
            </a:endParaRPr>
          </a:p>
          <a:p>
            <a:endParaRPr lang="en-CA" dirty="0"/>
          </a:p>
        </p:txBody>
      </p:sp>
      <p:sp>
        <p:nvSpPr>
          <p:cNvPr id="4" name="Date Placeholder 3"/>
          <p:cNvSpPr>
            <a:spLocks noGrp="1"/>
          </p:cNvSpPr>
          <p:nvPr>
            <p:ph type="dt" idx="10"/>
          </p:nvPr>
        </p:nvSpPr>
        <p:spPr/>
        <p:txBody>
          <a:bodyPr/>
          <a:lstStyle/>
          <a:p>
            <a:fld id="{CB8377CF-38E9-49CD-A1BA-DCB02457C522}" type="datetime1">
              <a:rPr lang="en-CA" smtClean="0"/>
              <a:t>2017-06-09</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5</a:t>
            </a:fld>
            <a:endParaRPr lang="en-CA" dirty="0"/>
          </a:p>
        </p:txBody>
      </p:sp>
    </p:spTree>
    <p:extLst>
      <p:ext uri="{BB962C8B-B14F-4D97-AF65-F5344CB8AC3E}">
        <p14:creationId xmlns:p14="http://schemas.microsoft.com/office/powerpoint/2010/main" val="17142280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Times" pitchFamily="18" charset="0"/>
              <a:ea typeface="+mn-ea"/>
              <a:cs typeface="+mn-cs"/>
            </a:endParaRPr>
          </a:p>
          <a:p>
            <a:r>
              <a:rPr lang="en-US" sz="1200" kern="1200" dirty="0" smtClean="0">
                <a:solidFill>
                  <a:schemeClr val="tx1"/>
                </a:solidFill>
                <a:effectLst/>
                <a:latin typeface="Times" pitchFamily="18" charset="0"/>
                <a:ea typeface="+mn-ea"/>
                <a:cs typeface="+mn-cs"/>
              </a:rPr>
              <a:t>Add in the patient story </a:t>
            </a:r>
            <a:endParaRPr lang="en-CA" sz="1200" kern="1200" dirty="0" smtClean="0">
              <a:solidFill>
                <a:schemeClr val="tx1"/>
              </a:solidFill>
              <a:effectLst/>
              <a:latin typeface="Times" pitchFamily="18" charset="0"/>
              <a:ea typeface="+mn-ea"/>
              <a:cs typeface="+mn-cs"/>
            </a:endParaRPr>
          </a:p>
          <a:p>
            <a:endParaRPr lang="en-CA" dirty="0"/>
          </a:p>
        </p:txBody>
      </p:sp>
      <p:sp>
        <p:nvSpPr>
          <p:cNvPr id="4" name="Date Placeholder 3"/>
          <p:cNvSpPr>
            <a:spLocks noGrp="1"/>
          </p:cNvSpPr>
          <p:nvPr>
            <p:ph type="dt" idx="10"/>
          </p:nvPr>
        </p:nvSpPr>
        <p:spPr/>
        <p:txBody>
          <a:bodyPr/>
          <a:lstStyle/>
          <a:p>
            <a:fld id="{CB8377CF-38E9-49CD-A1BA-DCB02457C522}" type="datetime1">
              <a:rPr lang="en-CA" smtClean="0"/>
              <a:t>2017-06-09</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6</a:t>
            </a:fld>
            <a:endParaRPr lang="en-CA" dirty="0"/>
          </a:p>
        </p:txBody>
      </p:sp>
    </p:spTree>
    <p:extLst>
      <p:ext uri="{BB962C8B-B14F-4D97-AF65-F5344CB8AC3E}">
        <p14:creationId xmlns:p14="http://schemas.microsoft.com/office/powerpoint/2010/main" val="1812687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Times" pitchFamily="18" charset="0"/>
              <a:ea typeface="+mn-ea"/>
              <a:cs typeface="+mn-cs"/>
            </a:endParaRPr>
          </a:p>
          <a:p>
            <a:r>
              <a:rPr lang="en-US" sz="1200" kern="1200" dirty="0" smtClean="0">
                <a:solidFill>
                  <a:schemeClr val="tx1"/>
                </a:solidFill>
                <a:effectLst/>
                <a:latin typeface="Times" pitchFamily="18" charset="0"/>
                <a:ea typeface="+mn-ea"/>
                <a:cs typeface="+mn-cs"/>
              </a:rPr>
              <a:t>Add in the patient story </a:t>
            </a:r>
            <a:endParaRPr lang="en-CA" sz="1200" kern="1200" dirty="0" smtClean="0">
              <a:solidFill>
                <a:schemeClr val="tx1"/>
              </a:solidFill>
              <a:effectLst/>
              <a:latin typeface="Times" pitchFamily="18" charset="0"/>
              <a:ea typeface="+mn-ea"/>
              <a:cs typeface="+mn-cs"/>
            </a:endParaRPr>
          </a:p>
          <a:p>
            <a:endParaRPr lang="en-CA" dirty="0"/>
          </a:p>
        </p:txBody>
      </p:sp>
      <p:sp>
        <p:nvSpPr>
          <p:cNvPr id="4" name="Date Placeholder 3"/>
          <p:cNvSpPr>
            <a:spLocks noGrp="1"/>
          </p:cNvSpPr>
          <p:nvPr>
            <p:ph type="dt" idx="10"/>
          </p:nvPr>
        </p:nvSpPr>
        <p:spPr/>
        <p:txBody>
          <a:bodyPr/>
          <a:lstStyle/>
          <a:p>
            <a:fld id="{CB8377CF-38E9-49CD-A1BA-DCB02457C522}" type="datetime1">
              <a:rPr lang="en-CA" smtClean="0"/>
              <a:t>2017-06-09</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7</a:t>
            </a:fld>
            <a:endParaRPr lang="en-CA" dirty="0"/>
          </a:p>
        </p:txBody>
      </p:sp>
    </p:spTree>
    <p:extLst>
      <p:ext uri="{BB962C8B-B14F-4D97-AF65-F5344CB8AC3E}">
        <p14:creationId xmlns:p14="http://schemas.microsoft.com/office/powerpoint/2010/main" val="22542821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Times" pitchFamily="18" charset="0"/>
              <a:ea typeface="+mn-ea"/>
              <a:cs typeface="+mn-cs"/>
            </a:endParaRPr>
          </a:p>
          <a:p>
            <a:r>
              <a:rPr lang="en-US" sz="1200" kern="1200" dirty="0" smtClean="0">
                <a:solidFill>
                  <a:schemeClr val="tx1"/>
                </a:solidFill>
                <a:effectLst/>
                <a:latin typeface="Times" pitchFamily="18" charset="0"/>
                <a:ea typeface="+mn-ea"/>
                <a:cs typeface="+mn-cs"/>
              </a:rPr>
              <a:t>Add in the patient story </a:t>
            </a:r>
            <a:endParaRPr lang="en-CA" sz="1200" kern="1200" dirty="0" smtClean="0">
              <a:solidFill>
                <a:schemeClr val="tx1"/>
              </a:solidFill>
              <a:effectLst/>
              <a:latin typeface="Times" pitchFamily="18" charset="0"/>
              <a:ea typeface="+mn-ea"/>
              <a:cs typeface="+mn-cs"/>
            </a:endParaRPr>
          </a:p>
          <a:p>
            <a:endParaRPr lang="en-CA" dirty="0"/>
          </a:p>
        </p:txBody>
      </p:sp>
      <p:sp>
        <p:nvSpPr>
          <p:cNvPr id="4" name="Date Placeholder 3"/>
          <p:cNvSpPr>
            <a:spLocks noGrp="1"/>
          </p:cNvSpPr>
          <p:nvPr>
            <p:ph type="dt" idx="10"/>
          </p:nvPr>
        </p:nvSpPr>
        <p:spPr/>
        <p:txBody>
          <a:bodyPr/>
          <a:lstStyle/>
          <a:p>
            <a:fld id="{CB8377CF-38E9-49CD-A1BA-DCB02457C522}" type="datetime1">
              <a:rPr lang="en-CA" smtClean="0"/>
              <a:t>2017-06-09</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8</a:t>
            </a:fld>
            <a:endParaRPr lang="en-CA" dirty="0"/>
          </a:p>
        </p:txBody>
      </p:sp>
    </p:spTree>
    <p:extLst>
      <p:ext uri="{BB962C8B-B14F-4D97-AF65-F5344CB8AC3E}">
        <p14:creationId xmlns:p14="http://schemas.microsoft.com/office/powerpoint/2010/main" val="35988121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i="1" kern="1200" dirty="0">
                <a:solidFill>
                  <a:schemeClr val="tx1"/>
                </a:solidFill>
                <a:effectLst/>
                <a:latin typeface="Times" pitchFamily="18" charset="0"/>
                <a:ea typeface="+mn-ea"/>
                <a:cs typeface="+mn-cs"/>
              </a:rPr>
              <a:t>“Health Links will encourage greater collaboration and co-ordination between a patient's different health care providers as well as the development of personalized care plans.  This will help improve patient transitions within the system and help ensure patients receive more responsive care that addresses their specific needs with the support of a tightly knit team of providers” </a:t>
            </a:r>
            <a:r>
              <a:rPr lang="en-CA" sz="1200" kern="1200" dirty="0">
                <a:solidFill>
                  <a:schemeClr val="tx1"/>
                </a:solidFill>
                <a:effectLst/>
                <a:latin typeface="Times" pitchFamily="18" charset="0"/>
                <a:ea typeface="+mn-ea"/>
                <a:cs typeface="+mn-cs"/>
              </a:rPr>
              <a:t> </a:t>
            </a:r>
            <a:r>
              <a:rPr lang="en-CA" sz="1200" b="1" kern="1200" dirty="0">
                <a:solidFill>
                  <a:schemeClr val="tx1"/>
                </a:solidFill>
                <a:effectLst/>
                <a:latin typeface="Times" pitchFamily="18" charset="0"/>
                <a:ea typeface="+mn-ea"/>
                <a:cs typeface="+mn-cs"/>
              </a:rPr>
              <a:t>Announcement of the Health Links Initiative (Dec-2012)</a:t>
            </a:r>
            <a:endParaRPr lang="en-CA" sz="1200" b="0" kern="1200" dirty="0">
              <a:solidFill>
                <a:schemeClr val="tx1"/>
              </a:solidFill>
              <a:effectLst/>
              <a:latin typeface="Times" pitchFamily="18" charset="0"/>
              <a:ea typeface="+mn-ea"/>
              <a:cs typeface="+mn-cs"/>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sz="1200" kern="1200" dirty="0">
                <a:solidFill>
                  <a:schemeClr val="tx1"/>
                </a:solidFill>
                <a:effectLst/>
                <a:latin typeface="Times" pitchFamily="18" charset="0"/>
                <a:ea typeface="+mn-ea"/>
                <a:cs typeface="+mn-cs"/>
              </a:rPr>
              <a:t>The indicator used in QIRAP is </a:t>
            </a:r>
            <a:r>
              <a:rPr lang="en-CA" sz="1200" i="1" kern="1200" dirty="0">
                <a:solidFill>
                  <a:schemeClr val="tx1"/>
                </a:solidFill>
                <a:effectLst/>
                <a:latin typeface="Times" pitchFamily="18" charset="0"/>
                <a:ea typeface="+mn-ea"/>
                <a:cs typeface="+mn-cs"/>
              </a:rPr>
              <a:t>the Number of Health Link patients with a coordinated plan of care developed through the Health Link during the past Quarter.</a:t>
            </a:r>
            <a:endParaRPr lang="en-CA" sz="1200" kern="1200" dirty="0">
              <a:solidFill>
                <a:schemeClr val="tx1"/>
              </a:solidFill>
              <a:effectLst/>
              <a:latin typeface="Times" pitchFamily="18" charset="0"/>
              <a:ea typeface="+mn-ea"/>
              <a:cs typeface="+mn-cs"/>
            </a:endParaRPr>
          </a:p>
          <a:p>
            <a:pPr marL="171450" indent="-171450">
              <a:buFont typeface="Arial" panose="020B0604020202020204" pitchFamily="34" charset="0"/>
              <a:buChar char="•"/>
            </a:pPr>
            <a:r>
              <a:rPr lang="en-CA" sz="1200" kern="1200" dirty="0">
                <a:solidFill>
                  <a:schemeClr val="tx1"/>
                </a:solidFill>
                <a:effectLst/>
                <a:latin typeface="Times" pitchFamily="18" charset="0"/>
                <a:ea typeface="+mn-ea"/>
                <a:cs typeface="+mn-cs"/>
              </a:rPr>
              <a:t>To be included, the CCP must 1) be developed with the patient/ caregiver and two (2) or more health care professionals AND 2) contain a plan for one (1) or more health issues.</a:t>
            </a:r>
          </a:p>
          <a:p>
            <a:endParaRPr lang="en-CA" dirty="0"/>
          </a:p>
          <a:p>
            <a:r>
              <a:rPr lang="en-CA" dirty="0"/>
              <a:t>*************************************************</a:t>
            </a:r>
          </a:p>
          <a:p>
            <a:pPr marL="171450" indent="-171450">
              <a:buFont typeface="Arial" panose="020B0604020202020204" pitchFamily="34" charset="0"/>
              <a:buChar char="•"/>
            </a:pPr>
            <a:r>
              <a:rPr lang="en-CA" sz="1200" b="1" i="1" kern="1200" dirty="0">
                <a:solidFill>
                  <a:schemeClr val="tx1"/>
                </a:solidFill>
                <a:effectLst/>
                <a:latin typeface="Times" pitchFamily="18" charset="0"/>
                <a:ea typeface="+mn-ea"/>
                <a:cs typeface="+mn-cs"/>
              </a:rPr>
              <a:t>Regular and timely access to primary care for complex patients. </a:t>
            </a:r>
            <a:r>
              <a:rPr lang="en-CA" sz="1200" i="1" kern="1200" dirty="0">
                <a:solidFill>
                  <a:schemeClr val="tx1"/>
                </a:solidFill>
                <a:effectLst/>
                <a:latin typeface="Times" pitchFamily="18" charset="0"/>
                <a:ea typeface="+mn-ea"/>
                <a:cs typeface="+mn-cs"/>
              </a:rPr>
              <a:t>  </a:t>
            </a:r>
            <a:r>
              <a:rPr lang="en-CA" sz="1200" i="1" dirty="0">
                <a:effectLst/>
              </a:rPr>
              <a:t>A central goal of Health Links continues to be the regular and timely access to primary care providers. As most patients first interaction with the health care system is through their primary care provider, ensuring patients are attached to primary care providers  is essential  to the effective provision of coordinated care for all of Ontario’s complex patients. ~ </a:t>
            </a:r>
            <a:r>
              <a:rPr lang="en-CA" sz="1200" kern="1200" dirty="0">
                <a:solidFill>
                  <a:schemeClr val="tx1"/>
                </a:solidFill>
                <a:effectLst/>
                <a:latin typeface="Times" pitchFamily="18" charset="0"/>
                <a:ea typeface="+mn-ea"/>
                <a:cs typeface="+mn-cs"/>
              </a:rPr>
              <a:t>Excerpt from Advanced Health Links Guide</a:t>
            </a:r>
          </a:p>
          <a:p>
            <a:pPr marL="171450" lvl="0" indent="-171450">
              <a:buFont typeface="Arial" panose="020B0604020202020204" pitchFamily="34" charset="0"/>
              <a:buChar char="•"/>
            </a:pPr>
            <a:r>
              <a:rPr lang="en-CA" sz="1200" kern="1200" dirty="0">
                <a:solidFill>
                  <a:schemeClr val="tx1"/>
                </a:solidFill>
                <a:effectLst/>
                <a:latin typeface="Times" pitchFamily="18" charset="0"/>
                <a:ea typeface="+mn-ea"/>
                <a:cs typeface="+mn-cs"/>
              </a:rPr>
              <a:t>The indicator used in QIRAP is </a:t>
            </a:r>
            <a:r>
              <a:rPr lang="en-CA" sz="1200" i="1" kern="1200" dirty="0">
                <a:solidFill>
                  <a:schemeClr val="tx1"/>
                </a:solidFill>
                <a:effectLst/>
                <a:latin typeface="Times" pitchFamily="18" charset="0"/>
                <a:ea typeface="+mn-ea"/>
                <a:cs typeface="+mn-cs"/>
              </a:rPr>
              <a:t>the Number of patients with regular and timely access to a Primary Care Provider (PCP).</a:t>
            </a:r>
            <a:r>
              <a:rPr lang="en-CA" sz="1200" kern="1200" dirty="0">
                <a:solidFill>
                  <a:schemeClr val="tx1"/>
                </a:solidFill>
                <a:effectLst/>
                <a:latin typeface="Times" pitchFamily="18" charset="0"/>
                <a:ea typeface="+mn-ea"/>
                <a:cs typeface="+mn-cs"/>
              </a:rPr>
              <a:t> </a:t>
            </a:r>
          </a:p>
          <a:p>
            <a:pPr marL="171450" lvl="0" indent="-171450">
              <a:buFont typeface="Arial" panose="020B0604020202020204" pitchFamily="34" charset="0"/>
              <a:buChar char="•"/>
            </a:pPr>
            <a:r>
              <a:rPr lang="en-CA" sz="1200" kern="1200" dirty="0">
                <a:solidFill>
                  <a:schemeClr val="tx1"/>
                </a:solidFill>
                <a:effectLst/>
                <a:latin typeface="Times" pitchFamily="18" charset="0"/>
                <a:ea typeface="+mn-ea"/>
                <a:cs typeface="+mn-cs"/>
              </a:rPr>
              <a:t>There are three options for data collection, with the aggregate reported in QIRAP.  In most cases, a single Health Link will only choose to use one target/actual pair.</a:t>
            </a:r>
          </a:p>
          <a:p>
            <a:endParaRPr lang="en-CA" dirty="0"/>
          </a:p>
        </p:txBody>
      </p:sp>
      <p:sp>
        <p:nvSpPr>
          <p:cNvPr id="4" name="Date Placeholder 3"/>
          <p:cNvSpPr>
            <a:spLocks noGrp="1"/>
          </p:cNvSpPr>
          <p:nvPr>
            <p:ph type="dt" idx="10"/>
          </p:nvPr>
        </p:nvSpPr>
        <p:spPr/>
        <p:txBody>
          <a:bodyPr/>
          <a:lstStyle/>
          <a:p>
            <a:fld id="{353CBE9A-4656-424A-8DC8-8CA5F2D4B2C8}" type="datetime1">
              <a:rPr lang="en-CA" smtClean="0"/>
              <a:t>2017-06-09</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9</a:t>
            </a:fld>
            <a:endParaRPr lang="en-CA" dirty="0"/>
          </a:p>
        </p:txBody>
      </p:sp>
    </p:spTree>
    <p:extLst>
      <p:ext uri="{BB962C8B-B14F-4D97-AF65-F5344CB8AC3E}">
        <p14:creationId xmlns:p14="http://schemas.microsoft.com/office/powerpoint/2010/main" val="3459951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Carol ensure this chart</a:t>
            </a:r>
            <a:r>
              <a:rPr lang="en-US" baseline="0" dirty="0" smtClean="0"/>
              <a:t> is </a:t>
            </a:r>
            <a:r>
              <a:rPr lang="en-US" baseline="0" smtClean="0"/>
              <a:t>the latest one</a:t>
            </a:r>
            <a:endParaRPr lang="en-US"/>
          </a:p>
        </p:txBody>
      </p:sp>
      <p:sp>
        <p:nvSpPr>
          <p:cNvPr id="4" name="Date Placeholder 3"/>
          <p:cNvSpPr>
            <a:spLocks noGrp="1"/>
          </p:cNvSpPr>
          <p:nvPr>
            <p:ph type="dt" idx="10"/>
          </p:nvPr>
        </p:nvSpPr>
        <p:spPr/>
        <p:txBody>
          <a:bodyPr/>
          <a:lstStyle/>
          <a:p>
            <a:fld id="{AEF4EE53-6944-4727-B8F7-95B46F7F10D9}" type="datetime1">
              <a:rPr lang="en-CA" smtClean="0"/>
              <a:t>2017-06-09</a:t>
            </a:fld>
            <a:endParaRPr lang="en-CA" dirty="0"/>
          </a:p>
        </p:txBody>
      </p:sp>
      <p:sp>
        <p:nvSpPr>
          <p:cNvPr id="5" name="Footer Placeholder 4"/>
          <p:cNvSpPr>
            <a:spLocks noGrp="1"/>
          </p:cNvSpPr>
          <p:nvPr>
            <p:ph type="ftr" sz="quarter" idx="11"/>
          </p:nvPr>
        </p:nvSpPr>
        <p:spPr/>
        <p:txBody>
          <a:bodyPr/>
          <a:lstStyle/>
          <a:p>
            <a:r>
              <a:rPr lang="en-CA"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10</a:t>
            </a:fld>
            <a:endParaRPr lang="en-CA" dirty="0"/>
          </a:p>
        </p:txBody>
      </p:sp>
    </p:spTree>
    <p:extLst>
      <p:ext uri="{BB962C8B-B14F-4D97-AF65-F5344CB8AC3E}">
        <p14:creationId xmlns:p14="http://schemas.microsoft.com/office/powerpoint/2010/main" val="2264398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12738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71342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67557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906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150CB991-94F8-4AE6-BDC9-2D81A3868D43}" type="slidenum">
              <a:rPr lang="en-US" altLang="en-US" sz="1200" b="1" u="none">
                <a:solidFill>
                  <a:srgbClr val="FFFFFF"/>
                </a:solidFill>
              </a:rPr>
              <a:pPr algn="ctr" defTabSz="457200" eaLnBrk="1" hangingPunct="1">
                <a:spcBef>
                  <a:spcPct val="50000"/>
                </a:spcBef>
              </a:pPr>
              <a:t>‹#›</a:t>
            </a:fld>
            <a:endParaRPr lang="en-US"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299200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1A136EE4-1C19-4A73-98BA-3D3ECA9A436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485328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2F4BF50B-5D7F-4D28-9CC9-64FB11468B48}"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179144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8" name="Slide Number Placeholder 6"/>
          <p:cNvSpPr>
            <a:spLocks noGrp="1"/>
          </p:cNvSpPr>
          <p:nvPr>
            <p:ph type="sldNum" sz="quarter" idx="11"/>
          </p:nvPr>
        </p:nvSpPr>
        <p:spPr/>
        <p:txBody>
          <a:bodyPr/>
          <a:lstStyle>
            <a:lvl1pPr>
              <a:defRPr/>
            </a:lvl1pPr>
          </a:lstStyle>
          <a:p>
            <a:fld id="{F2A2E6B8-0383-49C9-8156-47AC77A980AE}"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887256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4" name="Slide Number Placeholder 6"/>
          <p:cNvSpPr>
            <a:spLocks noGrp="1"/>
          </p:cNvSpPr>
          <p:nvPr>
            <p:ph type="sldNum" sz="quarter" idx="11"/>
          </p:nvPr>
        </p:nvSpPr>
        <p:spPr/>
        <p:txBody>
          <a:bodyPr/>
          <a:lstStyle>
            <a:lvl1pPr>
              <a:defRPr/>
            </a:lvl1pPr>
          </a:lstStyle>
          <a:p>
            <a:fld id="{44B7F5FD-EBDD-4A31-AADA-1AEECB8D12A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5462288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3" name="Slide Number Placeholder 6"/>
          <p:cNvSpPr>
            <a:spLocks noGrp="1"/>
          </p:cNvSpPr>
          <p:nvPr>
            <p:ph type="sldNum" sz="quarter" idx="11"/>
          </p:nvPr>
        </p:nvSpPr>
        <p:spPr/>
        <p:txBody>
          <a:bodyPr/>
          <a:lstStyle>
            <a:lvl1pPr>
              <a:defRPr/>
            </a:lvl1pPr>
          </a:lstStyle>
          <a:p>
            <a:fld id="{AE70DB86-A892-4C59-915D-C22509EA933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41878281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B88BF280-2E7E-41F3-94DB-F664D27733EC}"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054858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4830897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153E20D2-2821-43B2-8472-1C6BF8648BB2}"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4621010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2BC76EAF-A089-4739-8C9F-AA819A74F00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269505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6C67CFBC-7151-49D6-A9C8-DDB601A82AD0}"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3444548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3376830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8" y="42863"/>
            <a:ext cx="9085262" cy="677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Ontario -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6288" y="6016625"/>
            <a:ext cx="17256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09600" y="1611313"/>
            <a:ext cx="7772400" cy="1262062"/>
          </a:xfrm>
        </p:spPr>
        <p:txBody>
          <a:bodyPr anchor="t"/>
          <a:lstStyle>
            <a:lvl1pPr>
              <a:defRPr sz="4800"/>
            </a:lvl1pPr>
          </a:lstStyle>
          <a:p>
            <a:r>
              <a:rPr lang="en-CA"/>
              <a:t>Click to edit Master title style</a:t>
            </a:r>
          </a:p>
        </p:txBody>
      </p:sp>
      <p:sp>
        <p:nvSpPr>
          <p:cNvPr id="3075" name="Rectangle 3"/>
          <p:cNvSpPr>
            <a:spLocks noGrp="1" noChangeArrowheads="1"/>
          </p:cNvSpPr>
          <p:nvPr>
            <p:ph type="subTitle" idx="1"/>
          </p:nvPr>
        </p:nvSpPr>
        <p:spPr>
          <a:xfrm>
            <a:off x="609600" y="3349625"/>
            <a:ext cx="7780338" cy="844550"/>
          </a:xfrm>
        </p:spPr>
        <p:txBody>
          <a:bodyPr anchor="b"/>
          <a:lstStyle>
            <a:lvl1pPr marL="0" indent="0">
              <a:spcAft>
                <a:spcPct val="0"/>
              </a:spcAft>
              <a:buFont typeface="Times" pitchFamily="18" charset="0"/>
              <a:buNone/>
              <a:defRPr sz="2500"/>
            </a:lvl1pPr>
          </a:lstStyle>
          <a:p>
            <a:r>
              <a:rPr lang="en-CA"/>
              <a:t>Click to edit Master subtitle style</a:t>
            </a:r>
          </a:p>
        </p:txBody>
      </p:sp>
      <p:sp>
        <p:nvSpPr>
          <p:cNvPr id="6" name="Rectangle 4"/>
          <p:cNvSpPr>
            <a:spLocks noGrp="1" noChangeArrowheads="1"/>
          </p:cNvSpPr>
          <p:nvPr>
            <p:ph type="dt" sz="half" idx="10"/>
          </p:nvPr>
        </p:nvSpPr>
        <p:spPr>
          <a:xfrm>
            <a:off x="685800" y="6248400"/>
            <a:ext cx="1905000" cy="457200"/>
          </a:xfrm>
        </p:spPr>
        <p:txBody>
          <a:bodyPr/>
          <a:lstStyle>
            <a:lvl1pPr>
              <a:defRPr/>
            </a:lvl1pPr>
          </a:lstStyle>
          <a:p>
            <a:fld id="{D8CEA04F-C319-42F1-ABEF-82D426474134}" type="datetime1">
              <a:rPr lang="en-CA">
                <a:solidFill>
                  <a:srgbClr val="000000"/>
                </a:solidFill>
              </a:rPr>
              <a:pPr/>
              <a:t>2017-06-09</a:t>
            </a:fld>
            <a:endParaRPr lang="en-CA" dirty="0">
              <a:solidFill>
                <a:srgbClr val="000000"/>
              </a:solidFill>
            </a:endParaRPr>
          </a:p>
        </p:txBody>
      </p:sp>
    </p:spTree>
    <p:extLst>
      <p:ext uri="{BB962C8B-B14F-4D97-AF65-F5344CB8AC3E}">
        <p14:creationId xmlns:p14="http://schemas.microsoft.com/office/powerpoint/2010/main" val="1192022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a:xfrm>
            <a:off x="608013" y="1219200"/>
            <a:ext cx="77724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7805E304-6533-4494-8748-B2B4FCC1472D}" type="datetime1">
              <a:rPr lang="en-CA">
                <a:solidFill>
                  <a:srgbClr val="000000"/>
                </a:solidFill>
              </a:rPr>
              <a:pPr/>
              <a:t>2017-06-09</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33C67B63-388E-44A4-8B3E-9067F2FB2851}"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6106967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600" b="1" cap="all">
                <a:latin typeface="+mj-lt"/>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BA0A3EA7-DFF7-4FBC-A6F5-AD47AC6D188C}" type="datetime1">
              <a:rPr lang="en-CA">
                <a:solidFill>
                  <a:srgbClr val="000000"/>
                </a:solidFill>
              </a:rPr>
              <a:pPr/>
              <a:t>2017-06-09</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8075D3D6-74B3-439C-9E99-9F34E31BA25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702303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6080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5704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4"/>
          <p:cNvSpPr>
            <a:spLocks noGrp="1" noChangeArrowheads="1"/>
          </p:cNvSpPr>
          <p:nvPr>
            <p:ph type="dt" sz="half" idx="10"/>
          </p:nvPr>
        </p:nvSpPr>
        <p:spPr>
          <a:ln/>
        </p:spPr>
        <p:txBody>
          <a:bodyPr/>
          <a:lstStyle>
            <a:lvl1pPr>
              <a:defRPr/>
            </a:lvl1pPr>
          </a:lstStyle>
          <a:p>
            <a:fld id="{EEEB89C1-022E-4C20-B20E-0C8AFB18D3B3}" type="datetime1">
              <a:rPr lang="en-CA">
                <a:solidFill>
                  <a:srgbClr val="000000"/>
                </a:solidFill>
              </a:rPr>
              <a:pPr/>
              <a:t>2017-06-09</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F6BF9E9C-0790-4052-BBF8-D12AD1277EDF}"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8319723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4"/>
          <p:cNvSpPr>
            <a:spLocks noGrp="1" noChangeArrowheads="1"/>
          </p:cNvSpPr>
          <p:nvPr>
            <p:ph type="dt" sz="half" idx="10"/>
          </p:nvPr>
        </p:nvSpPr>
        <p:spPr>
          <a:ln/>
        </p:spPr>
        <p:txBody>
          <a:bodyPr/>
          <a:lstStyle>
            <a:lvl1pPr>
              <a:defRPr/>
            </a:lvl1pPr>
          </a:lstStyle>
          <a:p>
            <a:fld id="{6B80170E-7C08-4D59-9F11-CD73B14F0C5A}" type="datetime1">
              <a:rPr lang="en-CA">
                <a:solidFill>
                  <a:srgbClr val="000000"/>
                </a:solidFill>
              </a:rPr>
              <a:pPr/>
              <a:t>2017-06-09</a:t>
            </a:fld>
            <a:endParaRPr lang="en-CA"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9" name="Rectangle 6"/>
          <p:cNvSpPr>
            <a:spLocks noGrp="1" noChangeArrowheads="1"/>
          </p:cNvSpPr>
          <p:nvPr>
            <p:ph type="sldNum" sz="quarter" idx="12"/>
          </p:nvPr>
        </p:nvSpPr>
        <p:spPr>
          <a:ln/>
        </p:spPr>
        <p:txBody>
          <a:bodyPr/>
          <a:lstStyle>
            <a:lvl1pPr>
              <a:defRPr/>
            </a:lvl1pPr>
          </a:lstStyle>
          <a:p>
            <a:fld id="{E911ADE6-056A-4E39-848F-7AA7665E994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0504158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fld id="{7B066473-FB10-46EC-BBAA-185DB5DF24B2}" type="datetime1">
              <a:rPr lang="en-CA">
                <a:solidFill>
                  <a:srgbClr val="000000"/>
                </a:solidFill>
              </a:rPr>
              <a:pPr/>
              <a:t>2017-06-09</a:t>
            </a:fld>
            <a:endParaRPr lang="en-CA"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5" name="Rectangle 6"/>
          <p:cNvSpPr>
            <a:spLocks noGrp="1" noChangeArrowheads="1"/>
          </p:cNvSpPr>
          <p:nvPr>
            <p:ph type="sldNum" sz="quarter" idx="12"/>
          </p:nvPr>
        </p:nvSpPr>
        <p:spPr>
          <a:ln/>
        </p:spPr>
        <p:txBody>
          <a:bodyPr/>
          <a:lstStyle>
            <a:lvl1pPr>
              <a:defRPr/>
            </a:lvl1pPr>
          </a:lstStyle>
          <a:p>
            <a:fld id="{46BB7D92-C1B4-415A-BBC1-83091370F52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955284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292862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22BDBC74-C210-40C6-9190-E9991AF388CE}" type="datetime1">
              <a:rPr lang="en-CA">
                <a:solidFill>
                  <a:srgbClr val="000000"/>
                </a:solidFill>
              </a:rPr>
              <a:pPr/>
              <a:t>2017-06-09</a:t>
            </a:fld>
            <a:endParaRPr lang="en-CA"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4" name="Rectangle 6"/>
          <p:cNvSpPr>
            <a:spLocks noGrp="1" noChangeArrowheads="1"/>
          </p:cNvSpPr>
          <p:nvPr>
            <p:ph type="sldNum" sz="quarter" idx="12"/>
          </p:nvPr>
        </p:nvSpPr>
        <p:spPr>
          <a:ln/>
        </p:spPr>
        <p:txBody>
          <a:bodyPr/>
          <a:lstStyle>
            <a:lvl1pPr>
              <a:defRPr/>
            </a:lvl1pPr>
          </a:lstStyle>
          <a:p>
            <a:fld id="{F1183F2A-4376-4AD9-B576-2BAEAE649AF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3033997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D756F05-E29E-4D19-B6DB-20BBFF0EEE45}" type="datetime1">
              <a:rPr lang="en-CA">
                <a:solidFill>
                  <a:srgbClr val="000000"/>
                </a:solidFill>
              </a:rPr>
              <a:pPr/>
              <a:t>2017-06-09</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BFA3A666-5D28-4A27-AC9E-B9606AFDA59D}"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540294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33C9C661-CA18-42AA-A907-A482874B77AC}" type="datetime1">
              <a:rPr lang="en-CA">
                <a:solidFill>
                  <a:srgbClr val="000000"/>
                </a:solidFill>
              </a:rPr>
              <a:pPr/>
              <a:t>2017-06-09</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07400678-8B37-44F3-91A7-B1590EC7BC0B}"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850787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91180F80-7426-4DCB-AE14-3CCAAC54FC42}" type="datetime1">
              <a:rPr lang="en-CA">
                <a:solidFill>
                  <a:srgbClr val="000000"/>
                </a:solidFill>
              </a:rPr>
              <a:pPr/>
              <a:t>2017-06-09</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A304C528-3F54-464F-867E-7D9E3C763BD0}"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664262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8900" y="587375"/>
            <a:ext cx="1943100" cy="55086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608013" y="587375"/>
            <a:ext cx="5678487" cy="5508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5FD236A5-2459-4C56-B263-0361189B5DD6}" type="datetime1">
              <a:rPr lang="en-CA">
                <a:solidFill>
                  <a:srgbClr val="000000"/>
                </a:solidFill>
              </a:rPr>
              <a:pPr/>
              <a:t>2017-06-09</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EFC54B53-9E03-4560-99BD-AAD9B32C498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408333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CA"/>
          </a:p>
        </p:txBody>
      </p:sp>
      <p:sp>
        <p:nvSpPr>
          <p:cNvPr id="4" name="Date Placeholder 3"/>
          <p:cNvSpPr>
            <a:spLocks noGrp="1"/>
          </p:cNvSpPr>
          <p:nvPr>
            <p:ph type="dt" sz="half" idx="10"/>
          </p:nvPr>
        </p:nvSpPr>
        <p:spPr>
          <a:xfrm>
            <a:off x="685800" y="6491288"/>
            <a:ext cx="1905000" cy="214312"/>
          </a:xfrm>
        </p:spPr>
        <p:txBody>
          <a:bodyPr/>
          <a:lstStyle>
            <a:lvl1pPr>
              <a:defRPr/>
            </a:lvl1pPr>
          </a:lstStyle>
          <a:p>
            <a:fld id="{6886C0A8-AE21-4CEE-A747-C19C6EE41067}" type="datetime1">
              <a:rPr lang="en-CA">
                <a:solidFill>
                  <a:srgbClr val="000000"/>
                </a:solidFill>
              </a:rPr>
              <a:pPr/>
              <a:t>2017-06-09</a:t>
            </a:fld>
            <a:endParaRPr lang="en-CA" dirty="0">
              <a:solidFill>
                <a:srgbClr val="000000"/>
              </a:solidFill>
            </a:endParaRPr>
          </a:p>
        </p:txBody>
      </p:sp>
      <p:sp>
        <p:nvSpPr>
          <p:cNvPr id="5" name="Footer Placeholder 4"/>
          <p:cNvSpPr>
            <a:spLocks noGrp="1"/>
          </p:cNvSpPr>
          <p:nvPr>
            <p:ph type="ftr" sz="quarter" idx="11"/>
          </p:nvPr>
        </p:nvSpPr>
        <p:spPr>
          <a:xfrm>
            <a:off x="3124200" y="6491288"/>
            <a:ext cx="2895600" cy="214312"/>
          </a:xfrm>
        </p:spPr>
        <p:txBody>
          <a:bodyPr/>
          <a:lstStyle>
            <a:lvl1pPr>
              <a:defRPr/>
            </a:lvl1pPr>
          </a:lstStyle>
          <a:p>
            <a:r>
              <a:rPr lang="en-CA" dirty="0">
                <a:solidFill>
                  <a:srgbClr val="8D988F"/>
                </a:solidFill>
              </a:rPr>
              <a:t>Health Quality Branch</a:t>
            </a:r>
          </a:p>
        </p:txBody>
      </p:sp>
      <p:sp>
        <p:nvSpPr>
          <p:cNvPr id="6" name="Slide Number Placeholder 5"/>
          <p:cNvSpPr>
            <a:spLocks noGrp="1"/>
          </p:cNvSpPr>
          <p:nvPr>
            <p:ph type="sldNum" sz="quarter" idx="12"/>
          </p:nvPr>
        </p:nvSpPr>
        <p:spPr>
          <a:xfrm>
            <a:off x="7051675" y="6503988"/>
            <a:ext cx="1905000" cy="201612"/>
          </a:xfrm>
        </p:spPr>
        <p:txBody>
          <a:bodyPr/>
          <a:lstStyle>
            <a:lvl1pPr>
              <a:defRPr/>
            </a:lvl1pPr>
          </a:lstStyle>
          <a:p>
            <a:fld id="{A60BB2CA-15B8-4D42-98A4-83F36C4AC48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366090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E563DB37-29D8-4A8E-BBDB-5EDA90661A60}" type="slidenum">
              <a:rPr lang="en-US" altLang="en-US" sz="1200" b="1" u="none">
                <a:solidFill>
                  <a:srgbClr val="FFFFFF"/>
                </a:solidFill>
              </a:rPr>
              <a:pPr algn="ctr" defTabSz="457200" eaLnBrk="1" hangingPunct="1">
                <a:spcBef>
                  <a:spcPct val="50000"/>
                </a:spcBef>
              </a:pPr>
              <a:t>‹#›</a:t>
            </a:fld>
            <a:endParaRPr lang="en-US"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457200" y="1239838"/>
            <a:ext cx="8229600" cy="4322762"/>
          </a:xfrm>
          <a:prstGeom prst="rect">
            <a:avLst/>
          </a:prstGeom>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89899816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 ">
    <p:spTree>
      <p:nvGrpSpPr>
        <p:cNvPr id="1" name=""/>
        <p:cNvGrpSpPr/>
        <p:nvPr/>
      </p:nvGrpSpPr>
      <p:grpSpPr>
        <a:xfrm>
          <a:off x="0" y="0"/>
          <a:ext cx="0" cy="0"/>
          <a:chOff x="0" y="0"/>
          <a:chExt cx="0" cy="0"/>
        </a:xfrm>
      </p:grpSpPr>
      <p:sp>
        <p:nvSpPr>
          <p:cNvPr id="5" name="Text Placeholder 2"/>
          <p:cNvSpPr>
            <a:spLocks noGrp="1"/>
          </p:cNvSpPr>
          <p:nvPr>
            <p:ph idx="1"/>
          </p:nvPr>
        </p:nvSpPr>
        <p:spPr>
          <a:xfrm>
            <a:off x="5148064" y="2852936"/>
            <a:ext cx="2952328" cy="1512168"/>
          </a:xfrm>
          <a:prstGeom prst="rect">
            <a:avLst/>
          </a:prstGeom>
        </p:spPr>
        <p:txBody>
          <a:bodyPr rtlCol="0">
            <a:normAutofit/>
          </a:bodyPr>
          <a:lstStyle/>
          <a:p>
            <a:pPr lvl="0"/>
            <a:r>
              <a:rPr lang="en-US" noProof="0" dirty="0" err="1"/>
              <a:t>www.HQOntario.ca</a:t>
            </a:r>
            <a:endParaRPr lang="en-US" noProof="0" dirty="0"/>
          </a:p>
        </p:txBody>
      </p:sp>
    </p:spTree>
    <p:extLst>
      <p:ext uri="{BB962C8B-B14F-4D97-AF65-F5344CB8AC3E}">
        <p14:creationId xmlns:p14="http://schemas.microsoft.com/office/powerpoint/2010/main" val="1631166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82432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836345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
        <p:nvSpPr>
          <p:cNvPr id="3" name="Slide Number Placeholder 6"/>
          <p:cNvSpPr>
            <a:spLocks noGrp="1"/>
          </p:cNvSpPr>
          <p:nvPr>
            <p:ph type="sldNum" sz="quarter" idx="11"/>
          </p:nvPr>
        </p:nvSpPr>
        <p:spPr>
          <a:xfrm>
            <a:off x="4343400" y="6477000"/>
            <a:ext cx="457200" cy="300038"/>
          </a:xfrm>
          <a:prstGeom prst="rect">
            <a:avLst/>
          </a:prstGeom>
        </p:spPr>
        <p:txBody>
          <a:bodyPr/>
          <a:lstStyle>
            <a:lvl1pPr>
              <a:defRPr/>
            </a:lvl1pPr>
          </a:lstStyle>
          <a:p>
            <a:pPr defTabSz="457200"/>
            <a:fld id="{0E1957AB-82E3-4E9D-BEA5-7A44EC481F74}" type="slidenum">
              <a:rPr lang="en-US" altLang="en-US" sz="1400" u="sng">
                <a:solidFill>
                  <a:prstClr val="black"/>
                </a:solidFill>
                <a:latin typeface="Arial" panose="020B0604020202020204" pitchFamily="34" charset="0"/>
                <a:ea typeface="MS PGothic" panose="020B0600070205080204" pitchFamily="34" charset="-128"/>
              </a:rPr>
              <a:pPr defTabSz="457200"/>
              <a:t>‹#›</a:t>
            </a:fld>
            <a:endParaRPr lang="en-US" altLang="en-US" sz="1400" u="sng" dirty="0">
              <a:solidFill>
                <a:prstClr val="black"/>
              </a:solidFill>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3601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3848570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549958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3934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e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4.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5.xml"/><Relationship Id="rId1" Type="http://schemas.openxmlformats.org/officeDocument/2006/relationships/slideLayout" Target="../slideLayouts/slideLayout36.xml"/><Relationship Id="rId4" Type="http://schemas.openxmlformats.org/officeDocument/2006/relationships/image" Target="../media/image5.emf"/></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theme" Target="../theme/theme6.xml"/><Relationship Id="rId1"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prstClr val="black"/>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prstClr val="white"/>
                </a:solidFill>
              </a:rPr>
              <a:t>www.HQOntario.ca</a:t>
            </a:r>
            <a:endParaRPr lang="en-CA" dirty="0">
              <a:solidFill>
                <a:prstClr val="white"/>
              </a:solidFill>
            </a:endParaRPr>
          </a:p>
        </p:txBody>
      </p:sp>
      <p:pic>
        <p:nvPicPr>
          <p:cNvPr id="2055" name="Picture 5" descr="HQO Eng wht.eps"/>
          <p:cNvPicPr>
            <a:picLocks noChangeAspect="1"/>
          </p:cNvPicPr>
          <p:nvPr/>
        </p:nvPicPr>
        <p:blipFill>
          <a:blip r:embed="rId13">
            <a:extLst>
              <a:ext uri="{28A0092B-C50C-407E-A947-70E740481C1C}">
                <a14:useLocalDpi xmlns:a14="http://schemas.microsoft.com/office/drawing/2010/main"/>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101060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5" descr="HQO Eng wht.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1" descr="HQO Eng blk.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777163" y="6054725"/>
            <a:ext cx="1331912"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
          <p:cNvSpPr>
            <a:spLocks noChangeArrowheads="1"/>
          </p:cNvSpPr>
          <p:nvPr userDrawn="1"/>
        </p:nvSpPr>
        <p:spPr bwMode="auto">
          <a:xfrm>
            <a:off x="0" y="5794375"/>
            <a:ext cx="9144000" cy="260350"/>
          </a:xfrm>
          <a:prstGeom prst="rect">
            <a:avLst/>
          </a:prstGeom>
          <a:solidFill>
            <a:srgbClr val="0C6577"/>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29" name="Rectangle 5"/>
          <p:cNvSpPr>
            <a:spLocks noChangeArrowheads="1"/>
          </p:cNvSpPr>
          <p:nvPr userDrawn="1"/>
        </p:nvSpPr>
        <p:spPr bwMode="auto">
          <a:xfrm>
            <a:off x="0" y="5013325"/>
            <a:ext cx="9144000" cy="574675"/>
          </a:xfrm>
          <a:prstGeom prst="rect">
            <a:avLst/>
          </a:prstGeom>
          <a:solidFill>
            <a:srgbClr val="499908"/>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0" name="Rectangle 7"/>
          <p:cNvSpPr>
            <a:spLocks noChangeArrowheads="1"/>
          </p:cNvSpPr>
          <p:nvPr userDrawn="1"/>
        </p:nvSpPr>
        <p:spPr bwMode="auto">
          <a:xfrm>
            <a:off x="0" y="3429000"/>
            <a:ext cx="9144000" cy="1152525"/>
          </a:xfrm>
          <a:prstGeom prst="rect">
            <a:avLst/>
          </a:prstGeom>
          <a:solidFill>
            <a:srgbClr val="C27C0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1" name="Rectangle 1"/>
          <p:cNvSpPr>
            <a:spLocks noChangeArrowheads="1"/>
          </p:cNvSpPr>
          <p:nvPr userDrawn="1"/>
        </p:nvSpPr>
        <p:spPr bwMode="auto">
          <a:xfrm>
            <a:off x="0" y="-100013"/>
            <a:ext cx="9144000" cy="2806701"/>
          </a:xfrm>
          <a:prstGeom prst="rect">
            <a:avLst/>
          </a:prstGeom>
          <a:solidFill>
            <a:srgbClr val="11899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Tree>
    <p:extLst>
      <p:ext uri="{BB962C8B-B14F-4D97-AF65-F5344CB8AC3E}">
        <p14:creationId xmlns:p14="http://schemas.microsoft.com/office/powerpoint/2010/main" val="627911294"/>
      </p:ext>
    </p:extLst>
  </p:cSld>
  <p:clrMap bg1="lt1" tx1="dk1" bg2="lt2" tx2="dk2" accent1="accent1" accent2="accent2" accent3="accent3" accent4="accent4" accent5="accent5" accent6="accent6" hlink="hlink" folHlink="folHlink"/>
  <p:sldLayoutIdLst>
    <p:sldLayoutId id="2147483675" r:id="rId1"/>
  </p:sldLayoutIdLst>
  <p:hf sldNum="0" hdr="0" dt="0"/>
  <p:txStyles>
    <p:titleStyle>
      <a:lvl1pPr algn="l" rtl="0" eaLnBrk="0" fontAlgn="base" hangingPunct="0">
        <a:spcBef>
          <a:spcPct val="0"/>
        </a:spcBef>
        <a:spcAft>
          <a:spcPct val="0"/>
        </a:spcAft>
        <a:defRPr sz="2400" b="1">
          <a:solidFill>
            <a:srgbClr val="000000"/>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2pPr>
      <a:lvl3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3pPr>
      <a:lvl4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4pPr>
      <a:lvl5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5pPr>
      <a:lvl6pPr marL="457200" algn="ctr" rtl="0" fontAlgn="base">
        <a:spcBef>
          <a:spcPct val="0"/>
        </a:spcBef>
        <a:spcAft>
          <a:spcPct val="0"/>
        </a:spcAft>
        <a:defRPr sz="3600" b="1">
          <a:solidFill>
            <a:srgbClr val="008E8F"/>
          </a:solidFill>
          <a:latin typeface="Arial" charset="0"/>
        </a:defRPr>
      </a:lvl6pPr>
      <a:lvl7pPr marL="914400" algn="ctr" rtl="0" fontAlgn="base">
        <a:spcBef>
          <a:spcPct val="0"/>
        </a:spcBef>
        <a:spcAft>
          <a:spcPct val="0"/>
        </a:spcAft>
        <a:defRPr sz="3600" b="1">
          <a:solidFill>
            <a:srgbClr val="008E8F"/>
          </a:solidFill>
          <a:latin typeface="Arial" charset="0"/>
        </a:defRPr>
      </a:lvl7pPr>
      <a:lvl8pPr marL="1371600" algn="ctr" rtl="0" fontAlgn="base">
        <a:spcBef>
          <a:spcPct val="0"/>
        </a:spcBef>
        <a:spcAft>
          <a:spcPct val="0"/>
        </a:spcAft>
        <a:defRPr sz="3600" b="1">
          <a:solidFill>
            <a:srgbClr val="008E8F"/>
          </a:solidFill>
          <a:latin typeface="Arial" charset="0"/>
        </a:defRPr>
      </a:lvl8pPr>
      <a:lvl9pPr marL="1828800" algn="ctr" rtl="0" fontAlgn="base">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55891DED-E6B3-49D7-8D3B-5D621779D901}"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055" name="Picture 5" descr="HQO Eng wht.eps"/>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294441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3988" y="171450"/>
            <a:ext cx="86614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CA"/>
              <a:t>Click to edit Master title style</a:t>
            </a:r>
          </a:p>
        </p:txBody>
      </p:sp>
      <p:sp>
        <p:nvSpPr>
          <p:cNvPr id="1027" name="Rectangle 3"/>
          <p:cNvSpPr>
            <a:spLocks noGrp="1" noChangeArrowheads="1"/>
          </p:cNvSpPr>
          <p:nvPr>
            <p:ph type="body" idx="1"/>
          </p:nvPr>
        </p:nvSpPr>
        <p:spPr bwMode="auto">
          <a:xfrm>
            <a:off x="608013" y="1219200"/>
            <a:ext cx="7772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p>
        </p:txBody>
      </p:sp>
      <p:sp>
        <p:nvSpPr>
          <p:cNvPr id="1028" name="Rectangle 4"/>
          <p:cNvSpPr>
            <a:spLocks noGrp="1" noChangeArrowheads="1"/>
          </p:cNvSpPr>
          <p:nvPr>
            <p:ph type="dt" sz="half" idx="2"/>
          </p:nvPr>
        </p:nvSpPr>
        <p:spPr bwMode="auto">
          <a:xfrm>
            <a:off x="685800" y="6491288"/>
            <a:ext cx="19050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Narrow" pitchFamily="34" charset="0"/>
              </a:defRPr>
            </a:lvl1pPr>
          </a:lstStyle>
          <a:p>
            <a:pPr fontAlgn="auto">
              <a:spcBef>
                <a:spcPts val="0"/>
              </a:spcBef>
              <a:spcAft>
                <a:spcPts val="0"/>
              </a:spcAft>
            </a:pPr>
            <a:fld id="{4354138E-4AB9-4430-96B3-357D2D38EB22}" type="datetime1">
              <a:rPr lang="en-CA">
                <a:solidFill>
                  <a:srgbClr val="000000"/>
                </a:solidFill>
                <a:ea typeface="MS PGothic" panose="020B0600070205080204" pitchFamily="34" charset="-128"/>
              </a:rPr>
              <a:pPr fontAlgn="auto">
                <a:spcBef>
                  <a:spcPts val="0"/>
                </a:spcBef>
                <a:spcAft>
                  <a:spcPts val="0"/>
                </a:spcAft>
              </a:pPr>
              <a:t>2017-06-09</a:t>
            </a:fld>
            <a:endParaRPr lang="en-CA" dirty="0">
              <a:solidFill>
                <a:srgbClr val="000000"/>
              </a:solidFill>
              <a:ea typeface="MS PGothic" panose="020B0600070205080204" pitchFamily="34" charset="-128"/>
            </a:endParaRPr>
          </a:p>
        </p:txBody>
      </p:sp>
      <p:sp>
        <p:nvSpPr>
          <p:cNvPr id="1029" name="Rectangle 5"/>
          <p:cNvSpPr>
            <a:spLocks noGrp="1" noChangeArrowheads="1"/>
          </p:cNvSpPr>
          <p:nvPr>
            <p:ph type="ftr" sz="quarter" idx="3"/>
          </p:nvPr>
        </p:nvSpPr>
        <p:spPr bwMode="auto">
          <a:xfrm>
            <a:off x="3124200" y="6491288"/>
            <a:ext cx="28956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000">
                <a:solidFill>
                  <a:schemeClr val="bg2"/>
                </a:solidFill>
                <a:latin typeface="Arial" pitchFamily="34" charset="0"/>
              </a:defRPr>
            </a:lvl1pPr>
          </a:lstStyle>
          <a:p>
            <a:pPr fontAlgn="auto">
              <a:spcBef>
                <a:spcPts val="0"/>
              </a:spcBef>
              <a:spcAft>
                <a:spcPts val="0"/>
              </a:spcAft>
            </a:pPr>
            <a:r>
              <a:rPr lang="en-CA" dirty="0">
                <a:solidFill>
                  <a:srgbClr val="8D988F"/>
                </a:solidFill>
                <a:ea typeface="MS PGothic" panose="020B0600070205080204" pitchFamily="34" charset="-128"/>
              </a:rPr>
              <a:t>Health Quality Branch</a:t>
            </a:r>
          </a:p>
        </p:txBody>
      </p:sp>
      <p:sp>
        <p:nvSpPr>
          <p:cNvPr id="1030" name="Rectangle 6"/>
          <p:cNvSpPr>
            <a:spLocks noGrp="1" noChangeArrowheads="1"/>
          </p:cNvSpPr>
          <p:nvPr>
            <p:ph type="sldNum" sz="quarter" idx="4"/>
          </p:nvPr>
        </p:nvSpPr>
        <p:spPr bwMode="auto">
          <a:xfrm>
            <a:off x="7051675" y="6503988"/>
            <a:ext cx="1905000" cy="201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a:latin typeface="Arial Narrow" pitchFamily="34" charset="0"/>
              </a:defRPr>
            </a:lvl1pPr>
          </a:lstStyle>
          <a:p>
            <a:pPr fontAlgn="auto">
              <a:spcBef>
                <a:spcPts val="0"/>
              </a:spcBef>
              <a:spcAft>
                <a:spcPts val="0"/>
              </a:spcAft>
            </a:pPr>
            <a:fld id="{333B28C0-006B-4EA4-9375-AA3ACA4BF436}" type="slidenum">
              <a:rPr lang="en-CA">
                <a:solidFill>
                  <a:srgbClr val="000000"/>
                </a:solidFill>
                <a:ea typeface="MS PGothic" panose="020B0600070205080204" pitchFamily="34" charset="-128"/>
              </a:rPr>
              <a:pPr fontAlgn="auto">
                <a:spcBef>
                  <a:spcPts val="0"/>
                </a:spcBef>
                <a:spcAft>
                  <a:spcPts val="0"/>
                </a:spcAft>
              </a:pPr>
              <a:t>‹#›</a:t>
            </a:fld>
            <a:endParaRPr lang="en-CA" dirty="0">
              <a:solidFill>
                <a:srgbClr val="000000"/>
              </a:solidFill>
              <a:ea typeface="MS PGothic" panose="020B0600070205080204" pitchFamily="34" charset="-128"/>
            </a:endParaRPr>
          </a:p>
        </p:txBody>
      </p:sp>
      <p:sp>
        <p:nvSpPr>
          <p:cNvPr id="1034" name="Rectangle 10"/>
          <p:cNvSpPr>
            <a:spLocks noChangeArrowheads="1"/>
          </p:cNvSpPr>
          <p:nvPr/>
        </p:nvSpPr>
        <p:spPr bwMode="auto">
          <a:xfrm>
            <a:off x="69850" y="68263"/>
            <a:ext cx="9004300" cy="6718300"/>
          </a:xfrm>
          <a:prstGeom prst="rect">
            <a:avLst/>
          </a:prstGeom>
          <a:noFill/>
          <a:ln w="12700">
            <a:solidFill>
              <a:srgbClr val="007A87"/>
            </a:solidFill>
            <a:miter lim="800000"/>
            <a:headEnd/>
            <a:tailEnd/>
          </a:ln>
          <a:effectLst/>
          <a:extLst/>
        </p:spPr>
        <p:txBody>
          <a:bodyPr wrap="none" anchor="ctr"/>
          <a:lstStyle/>
          <a:p>
            <a:pPr eaLnBrk="0" fontAlgn="auto" hangingPunct="0">
              <a:spcBef>
                <a:spcPts val="0"/>
              </a:spcBef>
              <a:spcAft>
                <a:spcPts val="0"/>
              </a:spcAft>
              <a:defRPr/>
            </a:pPr>
            <a:endParaRPr lang="en-US" sz="1800" dirty="0">
              <a:solidFill>
                <a:srgbClr val="000000"/>
              </a:solidFill>
              <a:latin typeface="Times" charset="0"/>
              <a:ea typeface="ＭＳ Ｐゴシック" charset="0"/>
            </a:endParaRPr>
          </a:p>
        </p:txBody>
      </p:sp>
    </p:spTree>
    <p:extLst>
      <p:ext uri="{BB962C8B-B14F-4D97-AF65-F5344CB8AC3E}">
        <p14:creationId xmlns:p14="http://schemas.microsoft.com/office/powerpoint/2010/main" val="352257532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dt="0"/>
  <p:txStyles>
    <p:titleStyle>
      <a:lvl1pPr algn="l" rtl="0" eaLnBrk="0" fontAlgn="base" hangingPunct="0">
        <a:spcBef>
          <a:spcPct val="0"/>
        </a:spcBef>
        <a:spcAft>
          <a:spcPct val="0"/>
        </a:spcAft>
        <a:defRPr b="1">
          <a:solidFill>
            <a:srgbClr val="007A87"/>
          </a:solidFill>
          <a:latin typeface="Arial" pitchFamily="34" charset="0"/>
          <a:ea typeface="+mj-ea"/>
          <a:cs typeface="+mj-cs"/>
        </a:defRPr>
      </a:lvl1pPr>
      <a:lvl2pPr algn="l" rtl="0" eaLnBrk="0" fontAlgn="base" hangingPunct="0">
        <a:spcBef>
          <a:spcPct val="0"/>
        </a:spcBef>
        <a:spcAft>
          <a:spcPct val="0"/>
        </a:spcAft>
        <a:defRPr b="1">
          <a:solidFill>
            <a:srgbClr val="007A87"/>
          </a:solidFill>
          <a:latin typeface="Arial" pitchFamily="34" charset="0"/>
        </a:defRPr>
      </a:lvl2pPr>
      <a:lvl3pPr algn="l" rtl="0" eaLnBrk="0" fontAlgn="base" hangingPunct="0">
        <a:spcBef>
          <a:spcPct val="0"/>
        </a:spcBef>
        <a:spcAft>
          <a:spcPct val="0"/>
        </a:spcAft>
        <a:defRPr b="1">
          <a:solidFill>
            <a:srgbClr val="007A87"/>
          </a:solidFill>
          <a:latin typeface="Arial" pitchFamily="34" charset="0"/>
        </a:defRPr>
      </a:lvl3pPr>
      <a:lvl4pPr algn="l" rtl="0" eaLnBrk="0" fontAlgn="base" hangingPunct="0">
        <a:spcBef>
          <a:spcPct val="0"/>
        </a:spcBef>
        <a:spcAft>
          <a:spcPct val="0"/>
        </a:spcAft>
        <a:defRPr b="1">
          <a:solidFill>
            <a:srgbClr val="007A87"/>
          </a:solidFill>
          <a:latin typeface="Arial" pitchFamily="34" charset="0"/>
        </a:defRPr>
      </a:lvl4pPr>
      <a:lvl5pPr algn="l" rtl="0" eaLnBrk="0" fontAlgn="base" hangingPunct="0">
        <a:spcBef>
          <a:spcPct val="0"/>
        </a:spcBef>
        <a:spcAft>
          <a:spcPct val="0"/>
        </a:spcAft>
        <a:defRPr b="1">
          <a:solidFill>
            <a:srgbClr val="007A87"/>
          </a:solidFill>
          <a:latin typeface="Arial" pitchFamily="34" charset="0"/>
        </a:defRPr>
      </a:lvl5pPr>
      <a:lvl6pPr marL="457200" algn="l" rtl="0" fontAlgn="base">
        <a:spcBef>
          <a:spcPct val="0"/>
        </a:spcBef>
        <a:spcAft>
          <a:spcPct val="0"/>
        </a:spcAft>
        <a:defRPr sz="3200" b="1">
          <a:solidFill>
            <a:srgbClr val="007A87"/>
          </a:solidFill>
          <a:latin typeface="Arial Narrow" pitchFamily="34" charset="0"/>
        </a:defRPr>
      </a:lvl6pPr>
      <a:lvl7pPr marL="914400" algn="l" rtl="0" fontAlgn="base">
        <a:spcBef>
          <a:spcPct val="0"/>
        </a:spcBef>
        <a:spcAft>
          <a:spcPct val="0"/>
        </a:spcAft>
        <a:defRPr sz="3200" b="1">
          <a:solidFill>
            <a:srgbClr val="007A87"/>
          </a:solidFill>
          <a:latin typeface="Arial Narrow" pitchFamily="34" charset="0"/>
        </a:defRPr>
      </a:lvl7pPr>
      <a:lvl8pPr marL="1371600" algn="l" rtl="0" fontAlgn="base">
        <a:spcBef>
          <a:spcPct val="0"/>
        </a:spcBef>
        <a:spcAft>
          <a:spcPct val="0"/>
        </a:spcAft>
        <a:defRPr sz="3200" b="1">
          <a:solidFill>
            <a:srgbClr val="007A87"/>
          </a:solidFill>
          <a:latin typeface="Arial Narrow" pitchFamily="34" charset="0"/>
        </a:defRPr>
      </a:lvl8pPr>
      <a:lvl9pPr marL="1828800" algn="l" rtl="0" fontAlgn="base">
        <a:spcBef>
          <a:spcPct val="0"/>
        </a:spcBef>
        <a:spcAft>
          <a:spcPct val="0"/>
        </a:spcAft>
        <a:defRPr sz="3200" b="1">
          <a:solidFill>
            <a:srgbClr val="007A87"/>
          </a:solidFill>
          <a:latin typeface="Arial Narrow" pitchFamily="34" charset="0"/>
        </a:defRPr>
      </a:lvl9pPr>
    </p:titleStyle>
    <p:bodyStyle>
      <a:lvl1pPr marL="460375" indent="-460375" algn="l" rtl="0" eaLnBrk="0" fontAlgn="base" hangingPunct="0">
        <a:spcBef>
          <a:spcPct val="0"/>
        </a:spcBef>
        <a:spcAft>
          <a:spcPct val="25000"/>
        </a:spcAft>
        <a:buClr>
          <a:srgbClr val="007A87"/>
        </a:buClr>
        <a:buFont typeface="Times" pitchFamily="18" charset="0"/>
        <a:buChar char="•"/>
        <a:defRPr sz="2400">
          <a:solidFill>
            <a:schemeClr val="tx1"/>
          </a:solidFill>
          <a:latin typeface="+mj-lt"/>
          <a:ea typeface="+mn-ea"/>
          <a:cs typeface="+mn-cs"/>
        </a:defRPr>
      </a:lvl1pPr>
      <a:lvl2pPr marL="860425" indent="-28575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2pPr>
      <a:lvl3pPr marL="1203325"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3pPr>
      <a:lvl4pPr marL="1600200" indent="-22860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4pPr>
      <a:lvl5pPr marL="2057400"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5pPr>
      <a:lvl6pPr marL="25146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6pPr>
      <a:lvl7pPr marL="29718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7pPr>
      <a:lvl8pPr marL="34290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8pPr>
      <a:lvl9pPr marL="38862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6626"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6627"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A55F1EF2-B172-411F-980F-1E8545C49872}"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6630" name="Picture 5" descr="HQO Eng wht.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1" descr="SlideHQO2-05.eps"/>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03275" y="454025"/>
            <a:ext cx="7513638" cy="594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3062599"/>
      </p:ext>
    </p:extLst>
  </p:cSld>
  <p:clrMap bg1="lt1" tx1="dk1" bg2="lt2" tx2="dk2" accent1="accent1" accent2="accent2" accent3="accent3" accent4="accent4" accent5="accent5" accent6="accent6" hlink="hlink" folHlink="folHlink"/>
  <p:sldLayoutIdLst>
    <p:sldLayoutId id="2147483702" r:id="rId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Text Placeholder 2"/>
          <p:cNvSpPr>
            <a:spLocks noGrp="1"/>
          </p:cNvSpPr>
          <p:nvPr>
            <p:ph type="body" idx="1"/>
          </p:nvPr>
        </p:nvSpPr>
        <p:spPr bwMode="auto">
          <a:xfrm>
            <a:off x="5148263" y="2905125"/>
            <a:ext cx="295275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www.HQOntario.ca</a:t>
            </a:r>
          </a:p>
        </p:txBody>
      </p:sp>
      <p:pic>
        <p:nvPicPr>
          <p:cNvPr id="30723" name="Picture 6" descr="HQO Eng blk.eps"/>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476375" y="2276475"/>
            <a:ext cx="2674938"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724" name="Straight Connector 8"/>
          <p:cNvCxnSpPr>
            <a:cxnSpLocks noChangeShapeType="1"/>
          </p:cNvCxnSpPr>
          <p:nvPr userDrawn="1"/>
        </p:nvCxnSpPr>
        <p:spPr bwMode="auto">
          <a:xfrm>
            <a:off x="4716463" y="1773238"/>
            <a:ext cx="0" cy="2951162"/>
          </a:xfrm>
          <a:prstGeom prst="line">
            <a:avLst/>
          </a:prstGeom>
          <a:noFill/>
          <a:ln w="25400">
            <a:solidFill>
              <a:srgbClr val="00788A"/>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30725" name="Rectangle 9"/>
          <p:cNvSpPr>
            <a:spLocks noChangeArrowheads="1"/>
          </p:cNvSpPr>
          <p:nvPr userDrawn="1"/>
        </p:nvSpPr>
        <p:spPr bwMode="auto">
          <a:xfrm>
            <a:off x="0" y="5445125"/>
            <a:ext cx="9180513" cy="1439863"/>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Tree>
    <p:extLst>
      <p:ext uri="{BB962C8B-B14F-4D97-AF65-F5344CB8AC3E}">
        <p14:creationId xmlns:p14="http://schemas.microsoft.com/office/powerpoint/2010/main" val="538887249"/>
      </p:ext>
    </p:extLst>
  </p:cSld>
  <p:clrMap bg1="lt1" tx1="dk1" bg2="lt2" tx2="dk2" accent1="accent1" accent2="accent2" accent3="accent3" accent4="accent4" accent5="accent5" accent6="accent6" hlink="hlink" folHlink="folHlink"/>
  <p:sldLayoutIdLst>
    <p:sldLayoutId id="2147483704"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r" defTabSz="457200" rtl="0" eaLnBrk="0" fontAlgn="base" hangingPunct="0">
        <a:spcBef>
          <a:spcPct val="20000"/>
        </a:spcBef>
        <a:spcAft>
          <a:spcPct val="0"/>
        </a:spcAft>
        <a:buFont typeface="Arial" panose="020B0604020202020204" pitchFamily="34" charset="0"/>
        <a:defRPr sz="2400" kern="1200">
          <a:solidFill>
            <a:srgbClr val="00788A"/>
          </a:solidFill>
          <a:latin typeface="Helvetica Neue Medium"/>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_ftnref1"/><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hyperlink" Target="#_ftnref2"/></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0.xml"/><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6.xml"/><Relationship Id="rId4" Type="http://schemas.openxmlformats.org/officeDocument/2006/relationships/image" Target="../media/image9.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Footer Placeholder 1"/>
          <p:cNvSpPr>
            <a:spLocks noGrp="1"/>
          </p:cNvSpPr>
          <p:nvPr>
            <p:ph type="ftr" sz="quarter" idx="4294967295"/>
          </p:nvPr>
        </p:nvSpPr>
        <p:spPr bwMode="auto">
          <a:xfrm>
            <a:off x="0" y="6477000"/>
            <a:ext cx="2813050" cy="244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dirty="0">
                <a:solidFill>
                  <a:srgbClr val="FFFFFF"/>
                </a:solidFill>
              </a:rPr>
              <a:t>www.HQOntario.ca</a:t>
            </a:r>
            <a:endParaRPr lang="en-CA" altLang="en-US" dirty="0">
              <a:solidFill>
                <a:srgbClr val="FFFFFF"/>
              </a:solidFill>
            </a:endParaRPr>
          </a:p>
        </p:txBody>
      </p:sp>
      <p:sp>
        <p:nvSpPr>
          <p:cNvPr id="33794" name="TextBox 1"/>
          <p:cNvSpPr txBox="1">
            <a:spLocks noChangeArrowheads="1"/>
          </p:cNvSpPr>
          <p:nvPr/>
        </p:nvSpPr>
        <p:spPr bwMode="auto">
          <a:xfrm>
            <a:off x="1724025" y="5721350"/>
            <a:ext cx="185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endParaRPr lang="en-US" altLang="en-US" dirty="0">
              <a:solidFill>
                <a:srgbClr val="FFFFFF"/>
              </a:solidFill>
            </a:endParaRPr>
          </a:p>
        </p:txBody>
      </p:sp>
      <p:sp>
        <p:nvSpPr>
          <p:cNvPr id="33795" name="TextBox 1"/>
          <p:cNvSpPr txBox="1">
            <a:spLocks noChangeArrowheads="1"/>
          </p:cNvSpPr>
          <p:nvPr/>
        </p:nvSpPr>
        <p:spPr bwMode="auto">
          <a:xfrm>
            <a:off x="611188" y="6188075"/>
            <a:ext cx="43243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sz="1800" u="none" dirty="0">
                <a:solidFill>
                  <a:srgbClr val="8B9187"/>
                </a:solidFill>
              </a:rPr>
              <a:t>Health Quality Ontario</a:t>
            </a:r>
          </a:p>
          <a:p>
            <a:pPr defTabSz="457200" eaLnBrk="1" hangingPunct="1"/>
            <a:r>
              <a:rPr lang="en-US" altLang="en-US" sz="1200" u="none" dirty="0">
                <a:solidFill>
                  <a:srgbClr val="8B9187"/>
                </a:solidFill>
              </a:rPr>
              <a:t>The provincial advisor on the quality of health care in Ontario</a:t>
            </a:r>
          </a:p>
        </p:txBody>
      </p:sp>
      <p:sp>
        <p:nvSpPr>
          <p:cNvPr id="33796" name="Rectangle 2"/>
          <p:cNvSpPr txBox="1">
            <a:spLocks noChangeArrowheads="1"/>
          </p:cNvSpPr>
          <p:nvPr/>
        </p:nvSpPr>
        <p:spPr bwMode="auto">
          <a:xfrm>
            <a:off x="820738" y="257941"/>
            <a:ext cx="822960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a:r>
              <a:rPr lang="en-CA" altLang="en-US" sz="2400" b="1" u="none" dirty="0" smtClean="0">
                <a:solidFill>
                  <a:srgbClr val="FFFFFF"/>
                </a:solidFill>
              </a:rPr>
              <a:t>Health Links: Excerpts </a:t>
            </a:r>
            <a:r>
              <a:rPr lang="en-CA" altLang="en-US" sz="2400" b="1" u="none" dirty="0">
                <a:solidFill>
                  <a:srgbClr val="FFFFFF"/>
                </a:solidFill>
              </a:rPr>
              <a:t>from the </a:t>
            </a:r>
            <a:r>
              <a:rPr lang="en-CA" altLang="en-US" sz="2400" b="1" u="none" dirty="0" smtClean="0">
                <a:solidFill>
                  <a:srgbClr val="FFFFFF"/>
                </a:solidFill>
              </a:rPr>
              <a:t>2016-17 Q4 </a:t>
            </a:r>
            <a:r>
              <a:rPr lang="en-CA" altLang="en-US" sz="2400" b="1" u="none" dirty="0">
                <a:solidFill>
                  <a:srgbClr val="FFFFFF"/>
                </a:solidFill>
              </a:rPr>
              <a:t>Report </a:t>
            </a:r>
          </a:p>
          <a:p>
            <a:pPr defTabSz="457200"/>
            <a:r>
              <a:rPr lang="en-CA" altLang="en-US" sz="1600" b="1" u="none" dirty="0" smtClean="0">
                <a:solidFill>
                  <a:srgbClr val="FFFFFF"/>
                </a:solidFill>
              </a:rPr>
              <a:t>09-June 2017</a:t>
            </a:r>
            <a:endParaRPr lang="en-CA" altLang="en-US" sz="1600" b="1" u="none" dirty="0">
              <a:solidFill>
                <a:srgbClr val="FFFFFF"/>
              </a:solidFill>
            </a:endParaRPr>
          </a:p>
          <a:p>
            <a:pPr defTabSz="457200"/>
            <a:endParaRPr lang="en-CA" altLang="en-US" sz="1600" b="1" u="none" dirty="0">
              <a:solidFill>
                <a:srgbClr val="FFFFFF"/>
              </a:solidFill>
            </a:endParaRPr>
          </a:p>
        </p:txBody>
      </p:sp>
      <p:pic>
        <p:nvPicPr>
          <p:cNvPr id="6" name="Picture 5"/>
          <p:cNvPicPr/>
          <p:nvPr/>
        </p:nvPicPr>
        <p:blipFill>
          <a:blip r:embed="rId3">
            <a:extLst>
              <a:ext uri="{28A0092B-C50C-407E-A947-70E740481C1C}">
                <a14:useLocalDpi xmlns:a14="http://schemas.microsoft.com/office/drawing/2010/main" val="0"/>
              </a:ext>
            </a:extLst>
          </a:blip>
          <a:stretch>
            <a:fillRect/>
          </a:stretch>
        </p:blipFill>
        <p:spPr>
          <a:xfrm>
            <a:off x="4935538" y="6112351"/>
            <a:ext cx="2613660" cy="705485"/>
          </a:xfrm>
          <a:prstGeom prst="rect">
            <a:avLst/>
          </a:prstGeom>
        </p:spPr>
      </p:pic>
    </p:spTree>
    <p:extLst>
      <p:ext uri="{BB962C8B-B14F-4D97-AF65-F5344CB8AC3E}">
        <p14:creationId xmlns:p14="http://schemas.microsoft.com/office/powerpoint/2010/main" val="2538937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CA" dirty="0"/>
              <a:t>Quarterly and Cumulative Data </a:t>
            </a:r>
          </a:p>
        </p:txBody>
      </p:sp>
      <p:sp>
        <p:nvSpPr>
          <p:cNvPr id="7" name="Footer Placeholder 6"/>
          <p:cNvSpPr>
            <a:spLocks noGrp="1"/>
          </p:cNvSpPr>
          <p:nvPr>
            <p:ph type="ftr" sz="quarter" idx="10"/>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13" name="Rectangle 3"/>
          <p:cNvSpPr>
            <a:spLocks noChangeArrowheads="1"/>
          </p:cNvSpPr>
          <p:nvPr/>
        </p:nvSpPr>
        <p:spPr bwMode="auto">
          <a:xfrm>
            <a:off x="116006" y="5161405"/>
            <a:ext cx="872774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30000" dirty="0" smtClean="0">
                <a:ln>
                  <a:noFill/>
                </a:ln>
                <a:solidFill>
                  <a:schemeClr val="tx1"/>
                </a:solidFill>
                <a:effectLst/>
                <a:latin typeface="+mn-lt"/>
                <a:ea typeface="Calibri" panose="020F0502020204030204" pitchFamily="34" charset="0"/>
                <a:cs typeface="Times New Roman" panose="02020603050405020304" pitchFamily="18" charset="0"/>
                <a:hlinkClick r:id="rId3"/>
              </a:rPr>
              <a:t>[</a:t>
            </a:r>
            <a:r>
              <a:rPr kumimoji="0" lang="en-CA" altLang="en-US" sz="1000" b="0" i="0" u="none" strike="noStrike" cap="none" normalizeH="0" baseline="30000" dirty="0" smtClean="0" bmk="">
                <a:ln>
                  <a:noFill/>
                </a:ln>
                <a:solidFill>
                  <a:schemeClr val="tx1"/>
                </a:solidFill>
                <a:effectLst/>
                <a:latin typeface="+mn-lt"/>
                <a:ea typeface="Calibri" panose="020F0502020204030204" pitchFamily="34" charset="0"/>
                <a:cs typeface="Times New Roman" panose="02020603050405020304" pitchFamily="18" charset="0"/>
                <a:hlinkClick r:id="rId3"/>
              </a:rPr>
              <a:t>1]</a:t>
            </a:r>
            <a:r>
              <a:rPr kumimoji="0" lang="en-CA" altLang="en-US" sz="1000" b="0" i="0" u="none" strike="noStrike" cap="none" normalizeH="0" baseline="0" dirty="0" smtClean="0" bmk="">
                <a:ln>
                  <a:noFill/>
                </a:ln>
                <a:solidFill>
                  <a:schemeClr val="tx1"/>
                </a:solidFill>
                <a:effectLst/>
                <a:latin typeface="+mn-lt"/>
                <a:ea typeface="Calibri" panose="020F0502020204030204" pitchFamily="34" charset="0"/>
                <a:cs typeface="Times New Roman" panose="02020603050405020304" pitchFamily="18" charset="0"/>
              </a:rPr>
              <a:t> </a:t>
            </a:r>
            <a:r>
              <a:rPr kumimoji="0" lang="en-CA" altLang="en-US" sz="900" b="0" i="0" u="none" strike="noStrike" cap="none" normalizeH="0" baseline="0" dirty="0" smtClean="0" bmk="">
                <a:ln>
                  <a:noFill/>
                </a:ln>
                <a:solidFill>
                  <a:schemeClr val="tx1"/>
                </a:solidFill>
                <a:effectLst/>
                <a:latin typeface="+mn-lt"/>
                <a:ea typeface="Calibri" panose="020F0502020204030204" pitchFamily="34" charset="0"/>
                <a:cs typeface="Times New Roman" panose="02020603050405020304" pitchFamily="18" charset="0"/>
              </a:rPr>
              <a:t>The “Total Patients” refers to all patients who used these services in the 2013/14 fiscal year. Note that “Total Patients” and the population in an area are NOT the same. The analysis identified the presence of 55 conditions/interventions within any diagnosis field in any clinical record during the fiscal year. The conditions selected were those that can be identified within administrative datasets and that: affect a large number of patients, are risk factors for other chronic conditions, or contribute to significant length of hospital stay and/or cost in one or more health care sector.</a:t>
            </a:r>
            <a:endParaRPr kumimoji="0" lang="en-CA" altLang="en-US" sz="700" b="0" i="0" u="none" strike="noStrike" cap="none" normalizeH="0" baseline="0" dirty="0" smtClean="0" bmk="">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000" b="0" i="0" u="none" strike="noStrike" cap="none" normalizeH="0" baseline="30000" dirty="0" smtClean="0" bmk="">
                <a:ln>
                  <a:noFill/>
                </a:ln>
                <a:solidFill>
                  <a:schemeClr val="tx1"/>
                </a:solidFill>
                <a:effectLst/>
                <a:latin typeface="+mn-lt"/>
                <a:ea typeface="Calibri" panose="020F0502020204030204" pitchFamily="34" charset="0"/>
                <a:cs typeface="Times New Roman" panose="02020603050405020304" pitchFamily="18" charset="0"/>
                <a:hlinkClick r:id="rId4"/>
              </a:rPr>
              <a:t>[2]</a:t>
            </a:r>
            <a:r>
              <a:rPr kumimoji="0" lang="en-CA" altLang="en-US" sz="1000" b="0" i="0" u="none" strike="noStrike" cap="none" normalizeH="0" baseline="0" dirty="0" smtClean="0">
                <a:ln>
                  <a:noFill/>
                </a:ln>
                <a:solidFill>
                  <a:schemeClr val="tx1"/>
                </a:solidFill>
                <a:effectLst/>
                <a:latin typeface="+mn-lt"/>
                <a:ea typeface="Calibri" panose="020F0502020204030204" pitchFamily="34" charset="0"/>
                <a:cs typeface="Times New Roman" panose="02020603050405020304" pitchFamily="18" charset="0"/>
              </a:rPr>
              <a:t> </a:t>
            </a:r>
            <a:r>
              <a:rPr kumimoji="0" lang="en-CA" altLang="en-US" sz="900" b="0" i="0" u="none" strike="noStrike" cap="none" normalizeH="0" baseline="0" dirty="0" smtClean="0">
                <a:ln>
                  <a:noFill/>
                </a:ln>
                <a:solidFill>
                  <a:schemeClr val="tx1"/>
                </a:solidFill>
                <a:effectLst/>
                <a:latin typeface="+mn-lt"/>
                <a:ea typeface="Calibri" panose="020F0502020204030204" pitchFamily="34" charset="0"/>
                <a:cs typeface="Times New Roman" panose="02020603050405020304" pitchFamily="18" charset="0"/>
              </a:rPr>
              <a:t>The TC LHIN is in the process of aligning nine Health Links to five LHIN sub-regions. Business processes are transitioning and Q2 data was reported in the revised structure of five Health Links.</a:t>
            </a:r>
            <a:endParaRPr kumimoji="0" lang="en-CA" altLang="en-US" sz="1800" b="0" i="0" u="none" strike="noStrike" cap="none" normalizeH="0" baseline="0" dirty="0" smtClean="0">
              <a:ln>
                <a:noFill/>
              </a:ln>
              <a:solidFill>
                <a:schemeClr val="tx1"/>
              </a:solidFill>
              <a:effectLst/>
              <a:latin typeface="+mn-lt"/>
            </a:endParaRPr>
          </a:p>
        </p:txBody>
      </p:sp>
      <p:graphicFrame>
        <p:nvGraphicFramePr>
          <p:cNvPr id="3" name="Table 2"/>
          <p:cNvGraphicFramePr>
            <a:graphicFrameLocks noGrp="1"/>
          </p:cNvGraphicFramePr>
          <p:nvPr>
            <p:extLst>
              <p:ext uri="{D42A27DB-BD31-4B8C-83A1-F6EECF244321}">
                <p14:modId xmlns:p14="http://schemas.microsoft.com/office/powerpoint/2010/main" val="4257414727"/>
              </p:ext>
            </p:extLst>
          </p:nvPr>
        </p:nvGraphicFramePr>
        <p:xfrm>
          <a:off x="277401" y="981067"/>
          <a:ext cx="8409400" cy="4180337"/>
        </p:xfrm>
        <a:graphic>
          <a:graphicData uri="http://schemas.openxmlformats.org/drawingml/2006/table">
            <a:tbl>
              <a:tblPr firstRow="1" firstCol="1" bandRow="1"/>
              <a:tblGrid>
                <a:gridCol w="582515"/>
                <a:gridCol w="571924"/>
                <a:gridCol w="624879"/>
                <a:gridCol w="815521"/>
                <a:gridCol w="815521"/>
                <a:gridCol w="656653"/>
                <a:gridCol w="720200"/>
                <a:gridCol w="656653"/>
                <a:gridCol w="730792"/>
                <a:gridCol w="730792"/>
                <a:gridCol w="751975"/>
                <a:gridCol w="751975"/>
              </a:tblGrid>
              <a:tr h="628898">
                <a:tc rowSpan="3">
                  <a:txBody>
                    <a:bodyPr/>
                    <a:lstStyle/>
                    <a:p>
                      <a:pPr marL="0" marR="0" algn="ctr">
                        <a:lnSpc>
                          <a:spcPct val="115000"/>
                        </a:lnSpc>
                        <a:spcBef>
                          <a:spcPts val="0"/>
                        </a:spcBef>
                        <a:spcAft>
                          <a:spcPts val="0"/>
                        </a:spcAft>
                      </a:pPr>
                      <a:r>
                        <a:rPr lang="en-CA" sz="7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LHIN</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gridSpan="2">
                  <a:txBody>
                    <a:bodyPr/>
                    <a:lstStyle/>
                    <a:p>
                      <a:pPr marL="0" marR="0" algn="ctr">
                        <a:lnSpc>
                          <a:spcPct val="115000"/>
                        </a:lnSpc>
                        <a:spcBef>
                          <a:spcPts val="0"/>
                        </a:spcBef>
                        <a:spcAft>
                          <a:spcPts val="0"/>
                        </a:spcAft>
                      </a:pPr>
                      <a:r>
                        <a:rPr lang="en-CA" sz="7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No. of Health Links</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US"/>
                    </a:p>
                  </a:txBody>
                  <a:tcPr/>
                </a:tc>
                <a:tc gridSpan="2">
                  <a:txBody>
                    <a:bodyPr/>
                    <a:lstStyle/>
                    <a:p>
                      <a:pPr marL="0" marR="0" algn="ctr">
                        <a:lnSpc>
                          <a:spcPct val="115000"/>
                        </a:lnSpc>
                        <a:spcBef>
                          <a:spcPts val="0"/>
                        </a:spcBef>
                        <a:spcAft>
                          <a:spcPts val="0"/>
                        </a:spcAft>
                      </a:pPr>
                      <a:r>
                        <a:rPr lang="en-CA" sz="7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Target Population for Health Links (Data Source: MOHLTC Health Analytics Branch, 2016)*</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US"/>
                    </a:p>
                  </a:txBody>
                  <a:tcPr/>
                </a:tc>
                <a:tc rowSpan="3">
                  <a:txBody>
                    <a:bodyPr/>
                    <a:lstStyle/>
                    <a:p>
                      <a:pPr marL="0" marR="0" algn="ctr">
                        <a:lnSpc>
                          <a:spcPct val="115000"/>
                        </a:lnSpc>
                        <a:spcBef>
                          <a:spcPts val="0"/>
                        </a:spcBef>
                        <a:spcAft>
                          <a:spcPts val="0"/>
                        </a:spcAft>
                      </a:pPr>
                      <a:r>
                        <a:rPr lang="en-CA" sz="700">
                          <a:solidFill>
                            <a:srgbClr val="FFFFFF"/>
                          </a:solidFill>
                          <a:effectLst/>
                          <a:latin typeface="Arial" panose="020B0604020202020204" pitchFamily="34" charset="0"/>
                          <a:ea typeface="Times New Roman" panose="02020603050405020304" pitchFamily="18" charset="0"/>
                          <a:cs typeface="Arial" panose="020B0604020202020204" pitchFamily="34" charset="0"/>
                        </a:rPr>
                        <a:t>Quarterly Targets identified by LHINs</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gridSpan="3">
                  <a:txBody>
                    <a:bodyPr/>
                    <a:lstStyle/>
                    <a:p>
                      <a:pPr marL="0" marR="0" algn="ctr">
                        <a:lnSpc>
                          <a:spcPct val="115000"/>
                        </a:lnSpc>
                        <a:spcBef>
                          <a:spcPts val="0"/>
                        </a:spcBef>
                        <a:spcAft>
                          <a:spcPts val="0"/>
                        </a:spcAft>
                      </a:pPr>
                      <a:r>
                        <a:rPr lang="en-CA" sz="700">
                          <a:solidFill>
                            <a:srgbClr val="FFFFFF"/>
                          </a:solidFill>
                          <a:effectLst/>
                          <a:latin typeface="Arial" panose="020B0604020202020204" pitchFamily="34" charset="0"/>
                          <a:ea typeface="Times New Roman" panose="02020603050405020304" pitchFamily="18" charset="0"/>
                          <a:cs typeface="Arial" panose="020B0604020202020204" pitchFamily="34" charset="0"/>
                        </a:rPr>
                        <a:t>No. Coordinated Care Plans completed </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CA" sz="700">
                          <a:solidFill>
                            <a:srgbClr val="FFFFFF"/>
                          </a:solidFill>
                          <a:effectLst/>
                          <a:latin typeface="Arial" panose="020B0604020202020204" pitchFamily="34" charset="0"/>
                          <a:ea typeface="Times New Roman" panose="02020603050405020304" pitchFamily="18" charset="0"/>
                          <a:cs typeface="Arial" panose="020B0604020202020204" pitchFamily="34" charset="0"/>
                        </a:rPr>
                        <a:t>No. Patients with regular and timely access to a </a:t>
                      </a:r>
                      <a:br>
                        <a:rPr lang="en-CA" sz="700">
                          <a:solidFill>
                            <a:srgbClr val="FFFFFF"/>
                          </a:solidFill>
                          <a:effectLst/>
                          <a:latin typeface="Arial" panose="020B0604020202020204" pitchFamily="34" charset="0"/>
                          <a:ea typeface="Times New Roman" panose="02020603050405020304" pitchFamily="18" charset="0"/>
                          <a:cs typeface="Arial" panose="020B0604020202020204" pitchFamily="34" charset="0"/>
                        </a:rPr>
                      </a:br>
                      <a:r>
                        <a:rPr lang="en-CA" sz="700">
                          <a:solidFill>
                            <a:srgbClr val="FFFFFF"/>
                          </a:solidFill>
                          <a:effectLst/>
                          <a:latin typeface="Arial" panose="020B0604020202020204" pitchFamily="34" charset="0"/>
                          <a:ea typeface="Times New Roman" panose="02020603050405020304" pitchFamily="18" charset="0"/>
                          <a:cs typeface="Arial" panose="020B0604020202020204" pitchFamily="34" charset="0"/>
                        </a:rPr>
                        <a:t>Primary Care Provider</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US"/>
                    </a:p>
                  </a:txBody>
                  <a:tcPr/>
                </a:tc>
                <a:tc hMerge="1">
                  <a:txBody>
                    <a:bodyPr/>
                    <a:lstStyle/>
                    <a:p>
                      <a:endParaRPr lang="en-US"/>
                    </a:p>
                  </a:txBody>
                  <a:tcPr/>
                </a:tc>
              </a:tr>
              <a:tr h="314449">
                <a:tc vMerge="1">
                  <a:txBody>
                    <a:bodyPr/>
                    <a:lstStyle/>
                    <a:p>
                      <a:endParaRPr lang="en-US"/>
                    </a:p>
                  </a:txBody>
                  <a:tcPr/>
                </a:tc>
                <a:tc rowSpan="2">
                  <a:txBody>
                    <a:bodyPr/>
                    <a:lstStyle/>
                    <a:p>
                      <a:pPr marL="0" marR="0" algn="ctr">
                        <a:lnSpc>
                          <a:spcPct val="115000"/>
                        </a:lnSpc>
                        <a:spcBef>
                          <a:spcPts val="0"/>
                        </a:spcBef>
                        <a:spcAft>
                          <a:spcPts val="0"/>
                        </a:spcAft>
                      </a:pPr>
                      <a:r>
                        <a:rPr lang="en-CA" sz="700">
                          <a:solidFill>
                            <a:srgbClr val="FFFFFF"/>
                          </a:solidFill>
                          <a:effectLst/>
                          <a:latin typeface="Arial" panose="020B0604020202020204" pitchFamily="34" charset="0"/>
                          <a:ea typeface="Times New Roman" panose="02020603050405020304" pitchFamily="18" charset="0"/>
                          <a:cs typeface="Arial" panose="020B0604020202020204" pitchFamily="34" charset="0"/>
                        </a:rPr>
                        <a:t>No. Actively Recruiting Patients</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rowSpan="2">
                  <a:txBody>
                    <a:bodyPr/>
                    <a:lstStyle/>
                    <a:p>
                      <a:pPr marL="0" marR="0" algn="ctr">
                        <a:lnSpc>
                          <a:spcPct val="115000"/>
                        </a:lnSpc>
                        <a:spcBef>
                          <a:spcPts val="0"/>
                        </a:spcBef>
                        <a:spcAft>
                          <a:spcPts val="0"/>
                        </a:spcAft>
                      </a:pPr>
                      <a:r>
                        <a:rPr lang="en-CA" sz="700">
                          <a:solidFill>
                            <a:srgbClr val="FFFFFF"/>
                          </a:solidFill>
                          <a:effectLst/>
                          <a:latin typeface="Arial" panose="020B0604020202020204" pitchFamily="34" charset="0"/>
                          <a:ea typeface="Times New Roman" panose="02020603050405020304" pitchFamily="18" charset="0"/>
                          <a:cs typeface="Arial" panose="020B0604020202020204" pitchFamily="34" charset="0"/>
                        </a:rPr>
                        <a:t>Total No.of HL Planned</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rowSpan="2">
                  <a:txBody>
                    <a:bodyPr/>
                    <a:lstStyle/>
                    <a:p>
                      <a:pPr marL="0" marR="0" algn="ctr">
                        <a:lnSpc>
                          <a:spcPct val="115000"/>
                        </a:lnSpc>
                        <a:spcBef>
                          <a:spcPts val="0"/>
                        </a:spcBef>
                        <a:spcAft>
                          <a:spcPts val="0"/>
                        </a:spcAft>
                      </a:pPr>
                      <a:r>
                        <a:rPr lang="en-CA" sz="7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Total Patients</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rowSpan="2">
                  <a:txBody>
                    <a:bodyPr/>
                    <a:lstStyle/>
                    <a:p>
                      <a:pPr marL="0" marR="0" algn="ctr">
                        <a:lnSpc>
                          <a:spcPct val="115000"/>
                        </a:lnSpc>
                        <a:spcBef>
                          <a:spcPts val="0"/>
                        </a:spcBef>
                        <a:spcAft>
                          <a:spcPts val="0"/>
                        </a:spcAft>
                      </a:pPr>
                      <a:r>
                        <a:rPr lang="en-CA" sz="7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No. Target Population (4+ conditions)</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vMerge="1">
                  <a:txBody>
                    <a:bodyPr/>
                    <a:lstStyle/>
                    <a:p>
                      <a:endParaRPr lang="en-US"/>
                    </a:p>
                  </a:txBody>
                  <a:tcPr/>
                </a:tc>
                <a:tc rowSpan="2">
                  <a:txBody>
                    <a:bodyPr/>
                    <a:lstStyle/>
                    <a:p>
                      <a:pPr marL="0" marR="0" algn="ctr">
                        <a:lnSpc>
                          <a:spcPct val="115000"/>
                        </a:lnSpc>
                        <a:spcBef>
                          <a:spcPts val="0"/>
                        </a:spcBef>
                        <a:spcAft>
                          <a:spcPts val="0"/>
                        </a:spcAft>
                      </a:pPr>
                      <a:r>
                        <a:rPr lang="en-CA" sz="7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No. HL Reporting</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700">
                          <a:solidFill>
                            <a:srgbClr val="FFFFFF"/>
                          </a:solidFill>
                          <a:effectLst/>
                          <a:latin typeface="Arial" panose="020B0604020202020204" pitchFamily="34" charset="0"/>
                          <a:ea typeface="Times New Roman" panose="02020603050405020304" pitchFamily="18" charset="0"/>
                          <a:cs typeface="Arial" panose="020B0604020202020204" pitchFamily="34" charset="0"/>
                        </a:rPr>
                        <a:t>Q4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700">
                          <a:solidFill>
                            <a:srgbClr val="FFFFFF"/>
                          </a:solidFill>
                          <a:effectLst/>
                          <a:latin typeface="Arial" panose="020B0604020202020204" pitchFamily="34" charset="0"/>
                          <a:ea typeface="Times New Roman" panose="02020603050405020304" pitchFamily="18" charset="0"/>
                          <a:cs typeface="Arial" panose="020B0604020202020204" pitchFamily="34" charset="0"/>
                        </a:rPr>
                        <a:t>Cumulative Total</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rowSpan="2">
                  <a:txBody>
                    <a:bodyPr/>
                    <a:lstStyle/>
                    <a:p>
                      <a:pPr marL="0" marR="0" algn="ctr">
                        <a:lnSpc>
                          <a:spcPct val="115000"/>
                        </a:lnSpc>
                        <a:spcBef>
                          <a:spcPts val="0"/>
                        </a:spcBef>
                        <a:spcAft>
                          <a:spcPts val="0"/>
                        </a:spcAft>
                      </a:pPr>
                      <a:r>
                        <a:rPr lang="en-CA" sz="700">
                          <a:solidFill>
                            <a:srgbClr val="FFFFFF"/>
                          </a:solidFill>
                          <a:effectLst/>
                          <a:latin typeface="Arial" panose="020B0604020202020204" pitchFamily="34" charset="0"/>
                          <a:ea typeface="Times New Roman" panose="02020603050405020304" pitchFamily="18" charset="0"/>
                          <a:cs typeface="Arial" panose="020B0604020202020204" pitchFamily="34" charset="0"/>
                        </a:rPr>
                        <a:t>No. HL Reporting</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700">
                          <a:solidFill>
                            <a:srgbClr val="FFFFFF"/>
                          </a:solidFill>
                          <a:effectLst/>
                          <a:latin typeface="Arial" panose="020B0604020202020204" pitchFamily="34" charset="0"/>
                          <a:ea typeface="Times New Roman" panose="02020603050405020304" pitchFamily="18" charset="0"/>
                          <a:cs typeface="Arial" panose="020B0604020202020204" pitchFamily="34" charset="0"/>
                        </a:rPr>
                        <a:t>Q4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700">
                          <a:solidFill>
                            <a:srgbClr val="FFFFFF"/>
                          </a:solidFill>
                          <a:effectLst/>
                          <a:latin typeface="Arial" panose="020B0604020202020204" pitchFamily="34" charset="0"/>
                          <a:ea typeface="Times New Roman" panose="02020603050405020304" pitchFamily="18" charset="0"/>
                          <a:cs typeface="Arial" panose="020B0604020202020204" pitchFamily="34" charset="0"/>
                        </a:rPr>
                        <a:t>Cumulative Total</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462425">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CA" sz="700">
                          <a:solidFill>
                            <a:srgbClr val="FFFFFF"/>
                          </a:solidFill>
                          <a:effectLst/>
                          <a:latin typeface="Arial" panose="020B0604020202020204" pitchFamily="34" charset="0"/>
                          <a:ea typeface="Times New Roman" panose="02020603050405020304" pitchFamily="18" charset="0"/>
                          <a:cs typeface="Arial" panose="020B0604020202020204" pitchFamily="34" charset="0"/>
                        </a:rPr>
                        <a:t>Actual </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700">
                          <a:solidFill>
                            <a:srgbClr val="FFFFFF"/>
                          </a:solidFill>
                          <a:effectLst/>
                          <a:latin typeface="Arial" panose="020B0604020202020204" pitchFamily="34" charset="0"/>
                          <a:ea typeface="Times New Roman" panose="02020603050405020304" pitchFamily="18" charset="0"/>
                          <a:cs typeface="Arial" panose="020B0604020202020204" pitchFamily="34" charset="0"/>
                        </a:rPr>
                        <a:t>Actual</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vMerge="1">
                  <a:txBody>
                    <a:bodyPr/>
                    <a:lstStyle/>
                    <a:p>
                      <a:endParaRPr lang="en-US"/>
                    </a:p>
                  </a:txBody>
                  <a:tcPr/>
                </a:tc>
                <a:tc>
                  <a:txBody>
                    <a:bodyPr/>
                    <a:lstStyle/>
                    <a:p>
                      <a:pPr marL="0" marR="0" algn="ctr">
                        <a:lnSpc>
                          <a:spcPct val="115000"/>
                        </a:lnSpc>
                        <a:spcBef>
                          <a:spcPts val="0"/>
                        </a:spcBef>
                        <a:spcAft>
                          <a:spcPts val="0"/>
                        </a:spcAft>
                      </a:pPr>
                      <a:r>
                        <a:rPr lang="en-CA" sz="700">
                          <a:solidFill>
                            <a:srgbClr val="FFFFFF"/>
                          </a:solidFill>
                          <a:effectLst/>
                          <a:latin typeface="Arial" panose="020B0604020202020204" pitchFamily="34" charset="0"/>
                          <a:ea typeface="Times New Roman" panose="02020603050405020304" pitchFamily="18" charset="0"/>
                          <a:cs typeface="Arial" panose="020B0604020202020204" pitchFamily="34" charset="0"/>
                        </a:rPr>
                        <a:t>Actual</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marR="0" algn="ctr">
                        <a:lnSpc>
                          <a:spcPct val="115000"/>
                        </a:lnSpc>
                        <a:spcBef>
                          <a:spcPts val="0"/>
                        </a:spcBef>
                        <a:spcAft>
                          <a:spcPts val="0"/>
                        </a:spcAft>
                      </a:pPr>
                      <a:r>
                        <a:rPr lang="en-CA" sz="700">
                          <a:solidFill>
                            <a:srgbClr val="FFFFFF"/>
                          </a:solidFill>
                          <a:effectLst/>
                          <a:latin typeface="Arial" panose="020B0604020202020204" pitchFamily="34" charset="0"/>
                          <a:ea typeface="Times New Roman" panose="02020603050405020304" pitchFamily="18" charset="0"/>
                          <a:cs typeface="Arial" panose="020B0604020202020204" pitchFamily="34" charset="0"/>
                        </a:rPr>
                        <a:t>Actual</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184971">
                <a:tc>
                  <a:txBody>
                    <a:bodyPr/>
                    <a:lstStyle/>
                    <a:p>
                      <a:pPr marL="0" marR="0">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ESC</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399,580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30,555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9</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388</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298</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184971">
                <a:tc>
                  <a:txBody>
                    <a:bodyPr/>
                    <a:lstStyle/>
                    <a:p>
                      <a:pPr marL="0" marR="0">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SW</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772,248</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43,795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234</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377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1392</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216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3,995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184971">
                <a:tc>
                  <a:txBody>
                    <a:bodyPr/>
                    <a:lstStyle/>
                    <a:p>
                      <a:pPr marL="0" marR="0">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WW</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612,255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27,260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370</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3,478</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433</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3,805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184971">
                <a:tc>
                  <a:txBody>
                    <a:bodyPr/>
                    <a:lstStyle/>
                    <a:p>
                      <a:pPr marL="0" marR="0">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HNHB</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11</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11</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1,192,442</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80,155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377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11</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866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2569</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11</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749</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3,290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184971">
                <a:tc>
                  <a:txBody>
                    <a:bodyPr/>
                    <a:lstStyle/>
                    <a:p>
                      <a:pPr marL="0" marR="0">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CW</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786,174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38,760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2,007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842</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6,012</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842</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6,985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184971">
                <a:tc>
                  <a:txBody>
                    <a:bodyPr/>
                    <a:lstStyle/>
                    <a:p>
                      <a:pPr marL="0" marR="0">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MH</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1,018,435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47,385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212</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1184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7</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268</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1304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184971">
                <a:tc>
                  <a:txBody>
                    <a:bodyPr/>
                    <a:lstStyle/>
                    <a:p>
                      <a:pPr marL="0" marR="0">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TC</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1,004,644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59,980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738</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929</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7,593</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920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12,858</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184971">
                <a:tc>
                  <a:txBody>
                    <a:bodyPr/>
                    <a:lstStyle/>
                    <a:p>
                      <a:pPr marL="0" marR="0">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C</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1,565,436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79,485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480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521</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2,644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521</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2,840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184971">
                <a:tc>
                  <a:txBody>
                    <a:bodyPr/>
                    <a:lstStyle/>
                    <a:p>
                      <a:pPr marL="0" marR="0">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CE</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1,340,417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78,395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815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762</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3,806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7</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757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4,356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184971">
                <a:tc>
                  <a:txBody>
                    <a:bodyPr/>
                    <a:lstStyle/>
                    <a:p>
                      <a:pPr marL="0" marR="0">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SE</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413,366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26,895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430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385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3,733</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361</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3,603</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184971">
                <a:tc>
                  <a:txBody>
                    <a:bodyPr/>
                    <a:lstStyle/>
                    <a:p>
                      <a:pPr marL="0" marR="0">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Champlain</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1,074,031</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56,980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328</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1187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306</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1080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184971">
                <a:tc>
                  <a:txBody>
                    <a:bodyPr/>
                    <a:lstStyle/>
                    <a:p>
                      <a:pPr marL="0" marR="0">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NSM</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385,057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23,320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166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237</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1765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291</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1681</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184971">
                <a:tc>
                  <a:txBody>
                    <a:bodyPr/>
                    <a:lstStyle/>
                    <a:p>
                      <a:pPr marL="0" marR="0">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472,283</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33,430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158</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726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158</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684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184971">
                <a:tc>
                  <a:txBody>
                    <a:bodyPr/>
                    <a:lstStyle/>
                    <a:p>
                      <a:pPr marL="0" marR="0">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NW</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189,746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11,540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90</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295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106</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319</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184971">
                <a:tc>
                  <a:txBody>
                    <a:bodyPr/>
                    <a:lstStyle/>
                    <a:p>
                      <a:pPr marL="0" marR="0">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Total</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84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96</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11,226,114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637,935</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5,492</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84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6,102</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36,772</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84</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5,942</a:t>
                      </a:r>
                      <a:endParaRPr lang="en-US" sz="100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CA" sz="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47,098</a:t>
                      </a:r>
                      <a:endParaRPr lang="en-US" sz="1000" dirty="0">
                        <a:effectLst/>
                        <a:latin typeface="Arial" panose="020B0604020202020204" pitchFamily="34" charset="0"/>
                        <a:ea typeface="Calibri" panose="020F0502020204030204" pitchFamily="34" charset="0"/>
                        <a:cs typeface="Arial" panose="020B0604020202020204" pitchFamily="34" charset="0"/>
                      </a:endParaRPr>
                    </a:p>
                  </a:txBody>
                  <a:tcPr marL="59892" marR="5989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bl>
          </a:graphicData>
        </a:graphic>
      </p:graphicFrame>
    </p:spTree>
    <p:extLst>
      <p:ext uri="{BB962C8B-B14F-4D97-AF65-F5344CB8AC3E}">
        <p14:creationId xmlns:p14="http://schemas.microsoft.com/office/powerpoint/2010/main" val="24668721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Content Placeholder 1"/>
          <p:cNvSpPr>
            <a:spLocks noGrp="1"/>
          </p:cNvSpPr>
          <p:nvPr>
            <p:ph idx="1"/>
          </p:nvPr>
        </p:nvSpPr>
        <p:spPr>
          <a:xfrm>
            <a:off x="5148263" y="2852738"/>
            <a:ext cx="2952750" cy="576262"/>
          </a:xfrm>
        </p:spPr>
        <p:txBody>
          <a:bodyPr>
            <a:normAutofit fontScale="70000" lnSpcReduction="20000"/>
          </a:bodyPr>
          <a:lstStyle/>
          <a:p>
            <a:pPr marL="0" indent="0" eaLnBrk="1" hangingPunct="1"/>
            <a:r>
              <a:rPr lang="en-US" altLang="en-US" dirty="0" smtClean="0">
                <a:latin typeface="Helvetica Neue Medium" charset="0"/>
              </a:rPr>
              <a:t>hlhelp@hqontario.ca</a:t>
            </a:r>
            <a:endParaRPr lang="en-US" altLang="en-US" dirty="0">
              <a:latin typeface="Helvetica Neue Medium" charset="0"/>
            </a:endParaRPr>
          </a:p>
          <a:p>
            <a:pPr marL="0" indent="0" eaLnBrk="1" hangingPunct="1"/>
            <a:r>
              <a:rPr lang="en-US" altLang="en-US" dirty="0">
                <a:latin typeface="Helvetica Neue Medium" charset="0"/>
              </a:rPr>
              <a:t>www.HQOntario.ca</a:t>
            </a:r>
          </a:p>
          <a:p>
            <a:pPr marL="0" indent="0" eaLnBrk="1" hangingPunct="1"/>
            <a:endParaRPr lang="en-US" altLang="en-US" dirty="0">
              <a:latin typeface="Helvetica Neue Medium" charset="0"/>
            </a:endParaRPr>
          </a:p>
        </p:txBody>
      </p:sp>
      <p:sp>
        <p:nvSpPr>
          <p:cNvPr id="35842" name="Content Placeholder 1"/>
          <p:cNvSpPr txBox="1">
            <a:spLocks/>
          </p:cNvSpPr>
          <p:nvPr/>
        </p:nvSpPr>
        <p:spPr bwMode="auto">
          <a:xfrm>
            <a:off x="4859338" y="3581400"/>
            <a:ext cx="29527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r" defTabSz="457200" eaLnBrk="1" hangingPunct="1">
              <a:spcBef>
                <a:spcPct val="20000"/>
              </a:spcBef>
              <a:buFont typeface="Arial" panose="020B0604020202020204" pitchFamily="34" charset="0"/>
              <a:buNone/>
            </a:pPr>
            <a:r>
              <a:rPr lang="en-US" altLang="en-US" sz="1900" u="none" dirty="0">
                <a:solidFill>
                  <a:srgbClr val="00788A"/>
                </a:solidFill>
                <a:latin typeface="Helvetica Neue Medium" charset="0"/>
              </a:rPr>
              <a:t>FOLLOW@HQOntario</a:t>
            </a:r>
          </a:p>
          <a:p>
            <a:pPr algn="r" defTabSz="457200" eaLnBrk="1" hangingPunct="1">
              <a:spcBef>
                <a:spcPct val="20000"/>
              </a:spcBef>
              <a:buFont typeface="Arial" panose="020B0604020202020204" pitchFamily="34" charset="0"/>
              <a:buNone/>
            </a:pPr>
            <a:endParaRPr lang="en-US" altLang="en-US" sz="2400" dirty="0">
              <a:solidFill>
                <a:srgbClr val="00788A"/>
              </a:solidFill>
              <a:latin typeface="Helvetica Neue Medium" charset="0"/>
            </a:endParaRPr>
          </a:p>
        </p:txBody>
      </p:sp>
      <p:pic>
        <p:nvPicPr>
          <p:cNvPr id="35843" name="Picture 4" descr="Twitter_logo_blue.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0500" y="3683000"/>
            <a:ext cx="217488"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2195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6183" y="1833051"/>
            <a:ext cx="8229600" cy="2467100"/>
          </a:xfrm>
        </p:spPr>
        <p:txBody>
          <a:bodyPr/>
          <a:lstStyle/>
          <a:p>
            <a:r>
              <a:rPr lang="en-US" i="1" dirty="0"/>
              <a:t>Health Links: </a:t>
            </a:r>
            <a:r>
              <a:rPr lang="en-US" b="0" i="1" dirty="0"/>
              <a:t/>
            </a:r>
            <a:br>
              <a:rPr lang="en-US" b="0" i="1" dirty="0"/>
            </a:br>
            <a:r>
              <a:rPr lang="en-US" b="0" i="1" dirty="0"/>
              <a:t>Improving integrated care for patients with multiple conditions </a:t>
            </a:r>
            <a:br>
              <a:rPr lang="en-US" b="0" i="1" dirty="0"/>
            </a:br>
            <a:r>
              <a:rPr lang="en-US" b="0" i="1" dirty="0"/>
              <a:t>and complex needs</a:t>
            </a:r>
          </a:p>
        </p:txBody>
      </p:sp>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28846441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750" y="0"/>
            <a:ext cx="8229600" cy="812757"/>
          </a:xfrm>
        </p:spPr>
        <p:txBody>
          <a:bodyPr/>
          <a:lstStyle/>
          <a:p>
            <a:r>
              <a:rPr lang="en-US" sz="2800" dirty="0" smtClean="0"/>
              <a:t>Supporting the Advanced Health </a:t>
            </a:r>
            <a:r>
              <a:rPr lang="en-US" sz="2800" dirty="0"/>
              <a:t>Links Model</a:t>
            </a:r>
          </a:p>
        </p:txBody>
      </p:sp>
      <p:sp>
        <p:nvSpPr>
          <p:cNvPr id="5" name="Footer Placeholder 4"/>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83440720"/>
              </p:ext>
            </p:extLst>
          </p:nvPr>
        </p:nvGraphicFramePr>
        <p:xfrm>
          <a:off x="228600" y="622257"/>
          <a:ext cx="8660818" cy="5468112"/>
        </p:xfrm>
        <a:graphic>
          <a:graphicData uri="http://schemas.openxmlformats.org/drawingml/2006/table">
            <a:tbl>
              <a:tblPr firstRow="1" bandRow="1">
                <a:tableStyleId>{5C22544A-7EE6-4342-B048-85BDC9FD1C3A}</a:tableStyleId>
              </a:tblPr>
              <a:tblGrid>
                <a:gridCol w="3608016">
                  <a:extLst>
                    <a:ext uri="{9D8B030D-6E8A-4147-A177-3AD203B41FA5}">
                      <a16:colId xmlns="" xmlns:a16="http://schemas.microsoft.com/office/drawing/2014/main" val="20000"/>
                    </a:ext>
                  </a:extLst>
                </a:gridCol>
                <a:gridCol w="5052802">
                  <a:extLst>
                    <a:ext uri="{9D8B030D-6E8A-4147-A177-3AD203B41FA5}">
                      <a16:colId xmlns="" xmlns:a16="http://schemas.microsoft.com/office/drawing/2014/main" val="20001"/>
                    </a:ext>
                  </a:extLst>
                </a:gridCol>
              </a:tblGrid>
              <a:tr h="766395">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kern="0" dirty="0" smtClean="0">
                          <a:solidFill>
                            <a:schemeClr val="bg1"/>
                          </a:solidFill>
                        </a:rPr>
                        <a:t>Health Links</a:t>
                      </a:r>
                    </a:p>
                    <a:p>
                      <a:pPr marL="0" marR="0" indent="0" algn="ctr" defTabSz="914400" rtl="0" eaLnBrk="1" fontAlgn="auto" latinLnBrk="0" hangingPunct="1">
                        <a:lnSpc>
                          <a:spcPct val="120000"/>
                        </a:lnSpc>
                        <a:spcBef>
                          <a:spcPts val="0"/>
                        </a:spcBef>
                        <a:spcAft>
                          <a:spcPts val="0"/>
                        </a:spcAft>
                        <a:buClrTx/>
                        <a:buSzTx/>
                        <a:buFontTx/>
                        <a:buNone/>
                        <a:tabLst/>
                        <a:defRPr/>
                      </a:pPr>
                      <a:r>
                        <a:rPr lang="en-CA" sz="1800" b="0" i="1" kern="0" dirty="0" smtClean="0">
                          <a:solidFill>
                            <a:schemeClr val="bg1"/>
                          </a:solidFill>
                        </a:rPr>
                        <a:t>Improving integrated care for patients with multiple conditions and complex needs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99908"/>
                    </a:solidFill>
                  </a:tcPr>
                </a:tc>
                <a:tc hMerge="1">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CA" sz="20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r>
              <a:tr h="445579">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dirty="0">
                          <a:solidFill>
                            <a:schemeClr val="bg1"/>
                          </a:solidFill>
                        </a:rPr>
                        <a:t>MOHLTC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dirty="0">
                          <a:solidFill>
                            <a:schemeClr val="bg1"/>
                          </a:solidFill>
                        </a:rPr>
                        <a:t>LHIN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extLst>
                  <a:ext uri="{0D108BD9-81ED-4DB2-BD59-A6C34878D82A}">
                    <a16:rowId xmlns="" xmlns:a16="http://schemas.microsoft.com/office/drawing/2014/main" val="10000"/>
                  </a:ext>
                </a:extLst>
              </a:tr>
              <a:tr h="2334833">
                <a:tc>
                  <a:txBody>
                    <a:bodyPr/>
                    <a:lstStyle/>
                    <a:p>
                      <a:pPr marL="285750" indent="-285750">
                        <a:lnSpc>
                          <a:spcPct val="120000"/>
                        </a:lnSpc>
                        <a:buFont typeface="Arial" panose="020B0604020202020204" pitchFamily="34" charset="0"/>
                        <a:buChar char="•"/>
                      </a:pPr>
                      <a:r>
                        <a:rPr lang="en-CA" sz="1400" dirty="0"/>
                        <a:t>Sets the </a:t>
                      </a:r>
                      <a:r>
                        <a:rPr lang="en-CA" sz="1400" b="1" dirty="0"/>
                        <a:t>strategic direction </a:t>
                      </a:r>
                      <a:r>
                        <a:rPr lang="en-CA" sz="1400" dirty="0"/>
                        <a:t>for Health Links </a:t>
                      </a:r>
                    </a:p>
                    <a:p>
                      <a:pPr marL="285750" indent="-285750">
                        <a:lnSpc>
                          <a:spcPct val="120000"/>
                        </a:lnSpc>
                        <a:buFont typeface="Arial" panose="020B0604020202020204" pitchFamily="34" charset="0"/>
                        <a:buChar char="•"/>
                      </a:pPr>
                      <a:r>
                        <a:rPr lang="en-CA" sz="1400" dirty="0"/>
                        <a:t>Provides overall funding to the LHINs </a:t>
                      </a:r>
                    </a:p>
                    <a:p>
                      <a:pPr marL="285750" indent="-285750">
                        <a:lnSpc>
                          <a:spcPct val="120000"/>
                        </a:lnSpc>
                        <a:buFont typeface="Arial" panose="020B0604020202020204" pitchFamily="34" charset="0"/>
                        <a:buChar char="•"/>
                      </a:pPr>
                      <a:r>
                        <a:rPr lang="en-CA" sz="1400" dirty="0"/>
                        <a:t>Oversees the overall </a:t>
                      </a:r>
                      <a:r>
                        <a:rPr lang="en-CA" sz="1400" b="1" dirty="0"/>
                        <a:t>performance </a:t>
                      </a:r>
                      <a:r>
                        <a:rPr lang="en-CA" sz="1400" dirty="0"/>
                        <a:t>of the Health Links initiative to guide strategy </a:t>
                      </a:r>
                    </a:p>
                    <a:p>
                      <a:pPr marL="285750" indent="-285750">
                        <a:lnSpc>
                          <a:spcPct val="120000"/>
                        </a:lnSpc>
                        <a:buFont typeface="Arial" panose="020B0604020202020204" pitchFamily="34" charset="0"/>
                        <a:buChar char="•"/>
                      </a:pPr>
                      <a:r>
                        <a:rPr lang="en-CA" sz="1400" dirty="0"/>
                        <a:t>Facilitates </a:t>
                      </a:r>
                      <a:r>
                        <a:rPr lang="en-CA" sz="1400" b="1" dirty="0"/>
                        <a:t>operational success </a:t>
                      </a:r>
                      <a:r>
                        <a:rPr lang="en-CA" sz="1400" dirty="0"/>
                        <a:t>by implementing provincial level tools and supports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nSpc>
                          <a:spcPct val="120000"/>
                        </a:lnSpc>
                        <a:buFont typeface="Arial" panose="020B0604020202020204" pitchFamily="34" charset="0"/>
                        <a:buChar char="•"/>
                      </a:pPr>
                      <a:r>
                        <a:rPr lang="en-CA" sz="1400" dirty="0"/>
                        <a:t>Sets </a:t>
                      </a:r>
                      <a:r>
                        <a:rPr lang="en-CA" sz="1400" b="1" dirty="0"/>
                        <a:t>regional priorities </a:t>
                      </a:r>
                      <a:r>
                        <a:rPr lang="en-CA" sz="1400" dirty="0"/>
                        <a:t>for Health Links and </a:t>
                      </a:r>
                      <a:r>
                        <a:rPr lang="en-CA" sz="1400" dirty="0" smtClean="0"/>
                        <a:t>ensures </a:t>
                      </a:r>
                      <a:r>
                        <a:rPr lang="en-CA" sz="1400" dirty="0"/>
                        <a:t>alignment with provincial priorities </a:t>
                      </a:r>
                    </a:p>
                    <a:p>
                      <a:pPr marL="285750" indent="-285750">
                        <a:lnSpc>
                          <a:spcPct val="120000"/>
                        </a:lnSpc>
                        <a:buFont typeface="Arial" panose="020B0604020202020204" pitchFamily="34" charset="0"/>
                        <a:buChar char="•"/>
                      </a:pPr>
                      <a:r>
                        <a:rPr lang="en-CA" sz="1400" b="1" dirty="0"/>
                        <a:t>Funds</a:t>
                      </a:r>
                      <a:r>
                        <a:rPr lang="en-CA" sz="1400" dirty="0"/>
                        <a:t> Health Links in accordance with priorities </a:t>
                      </a:r>
                    </a:p>
                    <a:p>
                      <a:pPr marL="285750" indent="-285750">
                        <a:lnSpc>
                          <a:spcPct val="120000"/>
                        </a:lnSpc>
                        <a:buFont typeface="Arial" panose="020B0604020202020204" pitchFamily="34" charset="0"/>
                        <a:buChar char="•"/>
                      </a:pPr>
                      <a:r>
                        <a:rPr lang="en-CA" sz="1400" dirty="0"/>
                        <a:t>Maintains </a:t>
                      </a:r>
                      <a:r>
                        <a:rPr lang="en-CA" sz="1400" b="1" dirty="0"/>
                        <a:t>overall accountability </a:t>
                      </a:r>
                      <a:r>
                        <a:rPr lang="en-CA" sz="1400" dirty="0"/>
                        <a:t>for Health Links </a:t>
                      </a:r>
                      <a:r>
                        <a:rPr lang="en-CA" sz="1400" dirty="0" smtClean="0">
                          <a:solidFill>
                            <a:schemeClr val="tx1"/>
                          </a:solidFill>
                        </a:rPr>
                        <a:t>performance</a:t>
                      </a:r>
                      <a:endParaRPr lang="en-CA" sz="1400" dirty="0">
                        <a:solidFill>
                          <a:schemeClr val="tx1"/>
                        </a:solidFill>
                      </a:endParaRPr>
                    </a:p>
                    <a:p>
                      <a:pPr marL="285750" indent="-285750">
                        <a:lnSpc>
                          <a:spcPct val="120000"/>
                        </a:lnSpc>
                        <a:buFont typeface="Arial" panose="020B0604020202020204" pitchFamily="34" charset="0"/>
                        <a:buChar char="•"/>
                      </a:pPr>
                      <a:r>
                        <a:rPr lang="en-CA" sz="1400" dirty="0"/>
                        <a:t>Drives operations through implementation of plans and support for adoption of provincial tools </a:t>
                      </a:r>
                    </a:p>
                    <a:p>
                      <a:pPr marL="285750" indent="-285750">
                        <a:lnSpc>
                          <a:spcPct val="120000"/>
                        </a:lnSpc>
                        <a:buFont typeface="Arial" panose="020B0604020202020204" pitchFamily="34" charset="0"/>
                        <a:buChar char="•"/>
                      </a:pPr>
                      <a:r>
                        <a:rPr lang="en-CA" sz="1400" dirty="0"/>
                        <a:t>Identifies and </a:t>
                      </a:r>
                      <a:r>
                        <a:rPr lang="en-CA" sz="1400" b="1" dirty="0"/>
                        <a:t>implements</a:t>
                      </a:r>
                      <a:r>
                        <a:rPr lang="en-CA" sz="1400" dirty="0"/>
                        <a:t> regional supports and tools as required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r h="445579">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kern="0" dirty="0">
                          <a:solidFill>
                            <a:schemeClr val="bg1"/>
                          </a:solidFill>
                        </a:rPr>
                        <a:t>Health Quality Ontario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hMerge="1">
                  <a:txBody>
                    <a:bodyPr/>
                    <a:lstStyle/>
                    <a:p>
                      <a:endParaRPr lang="en-CA" dirty="0"/>
                    </a:p>
                  </a:txBody>
                  <a:tcPr/>
                </a:tc>
                <a:extLst>
                  <a:ext uri="{0D108BD9-81ED-4DB2-BD59-A6C34878D82A}">
                    <a16:rowId xmlns="" xmlns:a16="http://schemas.microsoft.com/office/drawing/2014/main" val="10002"/>
                  </a:ext>
                </a:extLst>
              </a:tr>
              <a:tr h="1336736">
                <a:tc gridSpan="2">
                  <a:txBody>
                    <a:bodyPr/>
                    <a:lstStyle/>
                    <a:p>
                      <a:pPr marL="285750" indent="-285750">
                        <a:lnSpc>
                          <a:spcPct val="120000"/>
                        </a:lnSpc>
                        <a:buFont typeface="Arial" panose="020B0604020202020204" pitchFamily="34" charset="0"/>
                        <a:buChar char="•"/>
                      </a:pPr>
                      <a:r>
                        <a:rPr lang="en-US" sz="1400" dirty="0"/>
                        <a:t>Support data collection, timely reports and analysis</a:t>
                      </a:r>
                    </a:p>
                    <a:p>
                      <a:pPr marL="285750" indent="-285750">
                        <a:lnSpc>
                          <a:spcPct val="120000"/>
                        </a:lnSpc>
                        <a:buFont typeface="Arial" panose="020B0604020202020204" pitchFamily="34" charset="0"/>
                        <a:buChar char="•"/>
                      </a:pPr>
                      <a:r>
                        <a:rPr lang="en-US" sz="1400" dirty="0"/>
                        <a:t>Lead systematic identification of emerging innovations and best practices </a:t>
                      </a:r>
                    </a:p>
                    <a:p>
                      <a:pPr marL="285750" indent="-285750">
                        <a:lnSpc>
                          <a:spcPct val="120000"/>
                        </a:lnSpc>
                        <a:buFont typeface="Arial" panose="020B0604020202020204" pitchFamily="34" charset="0"/>
                        <a:buChar char="•"/>
                      </a:pPr>
                      <a:r>
                        <a:rPr lang="en-CA" sz="1400" dirty="0"/>
                        <a:t>Increase rate of progress through standardization of best practices across all Health Links</a:t>
                      </a:r>
                    </a:p>
                    <a:p>
                      <a:pPr marL="285750" indent="-285750">
                        <a:lnSpc>
                          <a:spcPct val="120000"/>
                        </a:lnSpc>
                        <a:buFont typeface="Arial" panose="020B0604020202020204" pitchFamily="34" charset="0"/>
                        <a:buChar char="•"/>
                      </a:pPr>
                      <a:r>
                        <a:rPr lang="en-CA" sz="1400" dirty="0">
                          <a:cs typeface="ＭＳ Ｐゴシック" charset="-128"/>
                        </a:rPr>
                        <a:t>Support inter-Health Link sharing of lessons learned on regional </a:t>
                      </a:r>
                      <a:r>
                        <a:rPr lang="en-CA" sz="1400" dirty="0" smtClean="0">
                          <a:cs typeface="ＭＳ Ｐゴシック" charset="-128"/>
                        </a:rPr>
                        <a:t>and/or provincial </a:t>
                      </a:r>
                      <a:r>
                        <a:rPr lang="en-CA" sz="1400" dirty="0">
                          <a:cs typeface="ＭＳ Ｐゴシック" charset="-128"/>
                        </a:rPr>
                        <a:t>basis </a:t>
                      </a:r>
                    </a:p>
                    <a:p>
                      <a:pPr marL="285750" indent="-285750">
                        <a:lnSpc>
                          <a:spcPct val="120000"/>
                        </a:lnSpc>
                        <a:buFont typeface="Arial" panose="020B0604020202020204" pitchFamily="34" charset="0"/>
                        <a:buChar char="•"/>
                      </a:pPr>
                      <a:r>
                        <a:rPr lang="en-CA" sz="1400" dirty="0">
                          <a:cs typeface="ＭＳ Ｐゴシック" charset="-128"/>
                        </a:rPr>
                        <a:t>Connect LHIN </a:t>
                      </a:r>
                      <a:r>
                        <a:rPr lang="en-CA" sz="1400" dirty="0" smtClean="0">
                          <a:cs typeface="ＭＳ Ｐゴシック" charset="-128"/>
                        </a:rPr>
                        <a:t>Health Link </a:t>
                      </a:r>
                      <a:r>
                        <a:rPr lang="en-CA" sz="1400" dirty="0">
                          <a:cs typeface="ＭＳ Ｐゴシック" charset="-128"/>
                        </a:rPr>
                        <a:t>Leads with other relevant provincial quality initiatives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CA" dirty="0"/>
                    </a:p>
                  </a:txBody>
                  <a:tcPr/>
                </a:tc>
                <a:extLst>
                  <a:ext uri="{0D108BD9-81ED-4DB2-BD59-A6C34878D82A}">
                    <a16:rowId xmlns="" xmlns:a16="http://schemas.microsoft.com/office/drawing/2014/main" val="10003"/>
                  </a:ext>
                </a:extLst>
              </a:tr>
            </a:tbl>
          </a:graphicData>
        </a:graphic>
      </p:graphicFrame>
      <p:sp>
        <p:nvSpPr>
          <p:cNvPr id="6" name="Rectangle 3"/>
          <p:cNvSpPr>
            <a:spLocks noChangeArrowheads="1"/>
          </p:cNvSpPr>
          <p:nvPr/>
        </p:nvSpPr>
        <p:spPr bwMode="auto">
          <a:xfrm>
            <a:off x="250886" y="6071987"/>
            <a:ext cx="6128601"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en-CA" altLang="en-US" sz="900" i="1" dirty="0" smtClean="0">
                <a:latin typeface="+mn-lt"/>
                <a:ea typeface="Calibri" panose="020F0502020204030204" pitchFamily="34" charset="0"/>
                <a:cs typeface="Times New Roman" panose="02020603050405020304" pitchFamily="18" charset="0"/>
              </a:rPr>
              <a:t>Source</a:t>
            </a:r>
            <a:r>
              <a:rPr lang="en-CA" altLang="en-US" sz="900" i="1" dirty="0">
                <a:latin typeface="+mn-lt"/>
                <a:ea typeface="Calibri" panose="020F0502020204030204" pitchFamily="34" charset="0"/>
                <a:cs typeface="Times New Roman" panose="02020603050405020304" pitchFamily="18" charset="0"/>
              </a:rPr>
              <a:t>:  </a:t>
            </a:r>
            <a:r>
              <a:rPr lang="en-US" sz="900" i="1" dirty="0">
                <a:latin typeface="+mn-lt"/>
              </a:rPr>
              <a:t>“Guide to the Advanced Health Links Model Guide” Ministry of Health Long-Term Care, November 12, 2015</a:t>
            </a:r>
            <a:endParaRPr lang="en-CA" sz="900" i="1" dirty="0">
              <a:latin typeface="+mn-lt"/>
            </a:endParaRPr>
          </a:p>
        </p:txBody>
      </p:sp>
    </p:spTree>
    <p:extLst>
      <p:ext uri="{BB962C8B-B14F-4D97-AF65-F5344CB8AC3E}">
        <p14:creationId xmlns:p14="http://schemas.microsoft.com/office/powerpoint/2010/main" val="28025863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4914" cy="706437"/>
          </a:xfrm>
        </p:spPr>
        <p:txBody>
          <a:bodyPr/>
          <a:lstStyle/>
          <a:p>
            <a:r>
              <a:rPr lang="en-CA" dirty="0" smtClean="0"/>
              <a:t>Health Links at a Glance – Q4 Update</a:t>
            </a:r>
            <a:endParaRPr lang="en-CA" dirty="0"/>
          </a:p>
        </p:txBody>
      </p:sp>
      <p:sp>
        <p:nvSpPr>
          <p:cNvPr id="4" name="Footer Placeholder 3"/>
          <p:cNvSpPr>
            <a:spLocks noGrp="1"/>
          </p:cNvSpPr>
          <p:nvPr>
            <p:ph type="ftr" sz="quarter" idx="10"/>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9" name="Rectangle 8"/>
          <p:cNvSpPr/>
          <p:nvPr/>
        </p:nvSpPr>
        <p:spPr>
          <a:xfrm>
            <a:off x="287677" y="5580871"/>
            <a:ext cx="8640567" cy="461665"/>
          </a:xfrm>
          <a:prstGeom prst="rect">
            <a:avLst/>
          </a:prstGeom>
        </p:spPr>
        <p:txBody>
          <a:bodyPr wrap="square">
            <a:spAutoFit/>
          </a:bodyPr>
          <a:lstStyle/>
          <a:p>
            <a:r>
              <a:rPr lang="en-CA" sz="1200" i="1" dirty="0">
                <a:latin typeface="Calibri" panose="020F0502020204030204" pitchFamily="34" charset="0"/>
              </a:rPr>
              <a:t>*Note: Toronto Central LHIN merged their </a:t>
            </a:r>
            <a:r>
              <a:rPr lang="en-CA" sz="1200" i="1" dirty="0" smtClean="0">
                <a:latin typeface="Calibri" panose="020F0502020204030204" pitchFamily="34" charset="0"/>
              </a:rPr>
              <a:t>nine </a:t>
            </a:r>
            <a:r>
              <a:rPr lang="en-CA" sz="1200" i="1" dirty="0">
                <a:latin typeface="Calibri" panose="020F0502020204030204" pitchFamily="34" charset="0"/>
              </a:rPr>
              <a:t>Health Links into 5 to align with sub-region. Three new Health Links reporting the quarter, two in Central LHIN one in Central East LHIN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897799913"/>
              </p:ext>
            </p:extLst>
          </p:nvPr>
        </p:nvGraphicFramePr>
        <p:xfrm>
          <a:off x="539750" y="1202076"/>
          <a:ext cx="7936430" cy="4308136"/>
        </p:xfrm>
        <a:graphic>
          <a:graphicData uri="http://schemas.openxmlformats.org/drawingml/2006/table">
            <a:tbl>
              <a:tblPr firstRow="1" firstCol="1" bandRow="1"/>
              <a:tblGrid>
                <a:gridCol w="1392417"/>
                <a:gridCol w="1942709"/>
                <a:gridCol w="2300652"/>
                <a:gridCol w="2300652"/>
              </a:tblGrid>
              <a:tr h="1084166">
                <a:tc>
                  <a:txBody>
                    <a:bodyPr/>
                    <a:lstStyle/>
                    <a:p>
                      <a:pPr algn="ctr">
                        <a:spcAft>
                          <a:spcPts val="0"/>
                        </a:spcAft>
                      </a:pPr>
                      <a:r>
                        <a:rPr lang="en-CA" sz="1800" b="1" dirty="0">
                          <a:solidFill>
                            <a:srgbClr val="FFFFFF"/>
                          </a:solidFill>
                          <a:effectLst/>
                          <a:latin typeface="Arial" panose="020B0604020202020204" pitchFamily="34" charset="0"/>
                          <a:cs typeface="Arial" panose="020B0604020202020204" pitchFamily="34" charset="0"/>
                        </a:rPr>
                        <a:t>2016/17</a:t>
                      </a:r>
                      <a:endParaRPr lang="en-US" sz="1800" dirty="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spcAft>
                          <a:spcPts val="0"/>
                        </a:spcAft>
                      </a:pPr>
                      <a:r>
                        <a:rPr lang="en-CA" sz="1800" b="1" dirty="0">
                          <a:solidFill>
                            <a:srgbClr val="FFFFFF"/>
                          </a:solidFill>
                          <a:effectLst/>
                          <a:latin typeface="Arial" panose="020B0604020202020204" pitchFamily="34" charset="0"/>
                          <a:cs typeface="Arial" panose="020B0604020202020204" pitchFamily="34" charset="0"/>
                        </a:rPr>
                        <a:t>Number of </a:t>
                      </a:r>
                      <a:endParaRPr lang="en-US" sz="1800" dirty="0">
                        <a:effectLst/>
                        <a:latin typeface="Arial" panose="020B0604020202020204" pitchFamily="34" charset="0"/>
                        <a:cs typeface="Arial" panose="020B0604020202020204" pitchFamily="34" charset="0"/>
                      </a:endParaRPr>
                    </a:p>
                    <a:p>
                      <a:pPr algn="ctr">
                        <a:spcAft>
                          <a:spcPts val="0"/>
                        </a:spcAft>
                      </a:pPr>
                      <a:r>
                        <a:rPr lang="en-CA" sz="1800" b="1" dirty="0">
                          <a:solidFill>
                            <a:srgbClr val="FFFFFF"/>
                          </a:solidFill>
                          <a:effectLst/>
                          <a:latin typeface="Arial" panose="020B0604020202020204" pitchFamily="34" charset="0"/>
                          <a:cs typeface="Arial" panose="020B0604020202020204" pitchFamily="34" charset="0"/>
                        </a:rPr>
                        <a:t>Health Links Actively Recruiting Patients</a:t>
                      </a:r>
                      <a:endParaRPr lang="en-US" sz="1800" dirty="0">
                        <a:effectLst/>
                        <a:latin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spcAft>
                          <a:spcPts val="0"/>
                        </a:spcAft>
                      </a:pPr>
                      <a:r>
                        <a:rPr lang="en-CA" sz="1800" b="1" dirty="0">
                          <a:solidFill>
                            <a:srgbClr val="FFFFFF"/>
                          </a:solidFill>
                          <a:effectLst/>
                          <a:latin typeface="Arial" panose="020B0604020202020204" pitchFamily="34" charset="0"/>
                          <a:cs typeface="Arial" panose="020B0604020202020204" pitchFamily="34" charset="0"/>
                        </a:rPr>
                        <a:t>Number of </a:t>
                      </a:r>
                      <a:endParaRPr lang="en-US" sz="1800" dirty="0">
                        <a:effectLst/>
                        <a:latin typeface="Arial" panose="020B0604020202020204" pitchFamily="34" charset="0"/>
                        <a:cs typeface="Arial" panose="020B0604020202020204" pitchFamily="34" charset="0"/>
                      </a:endParaRPr>
                    </a:p>
                    <a:p>
                      <a:pPr algn="ctr">
                        <a:spcAft>
                          <a:spcPts val="0"/>
                        </a:spcAft>
                      </a:pPr>
                      <a:r>
                        <a:rPr lang="en-CA" sz="1800" b="1" dirty="0">
                          <a:solidFill>
                            <a:srgbClr val="FFFFFF"/>
                          </a:solidFill>
                          <a:effectLst/>
                          <a:latin typeface="Arial" panose="020B0604020202020204" pitchFamily="34" charset="0"/>
                          <a:cs typeface="Arial" panose="020B0604020202020204" pitchFamily="34" charset="0"/>
                        </a:rPr>
                        <a:t>Coordinated Care Plans Completed</a:t>
                      </a:r>
                      <a:endParaRPr lang="en-US" sz="1800" dirty="0">
                        <a:effectLst/>
                        <a:latin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spcAft>
                          <a:spcPts val="0"/>
                        </a:spcAft>
                      </a:pPr>
                      <a:r>
                        <a:rPr lang="en-CA" sz="1800" b="1">
                          <a:solidFill>
                            <a:srgbClr val="FFFFFF"/>
                          </a:solidFill>
                          <a:effectLst/>
                          <a:latin typeface="Arial" panose="020B0604020202020204" pitchFamily="34" charset="0"/>
                          <a:cs typeface="Arial" panose="020B0604020202020204" pitchFamily="34" charset="0"/>
                        </a:rPr>
                        <a:t>Number of </a:t>
                      </a:r>
                      <a:endParaRPr lang="en-US" sz="1800">
                        <a:effectLst/>
                        <a:latin typeface="Arial" panose="020B0604020202020204" pitchFamily="34" charset="0"/>
                        <a:cs typeface="Arial" panose="020B0604020202020204" pitchFamily="34" charset="0"/>
                      </a:endParaRPr>
                    </a:p>
                    <a:p>
                      <a:pPr algn="ctr">
                        <a:spcAft>
                          <a:spcPts val="0"/>
                        </a:spcAft>
                      </a:pPr>
                      <a:r>
                        <a:rPr lang="en-CA" sz="1800" b="1">
                          <a:solidFill>
                            <a:srgbClr val="FFFFFF"/>
                          </a:solidFill>
                          <a:effectLst/>
                          <a:latin typeface="Arial" panose="020B0604020202020204" pitchFamily="34" charset="0"/>
                          <a:cs typeface="Arial" panose="020B0604020202020204" pitchFamily="34" charset="0"/>
                        </a:rPr>
                        <a:t>Patients Connected to a</a:t>
                      </a:r>
                      <a:endParaRPr lang="en-US" sz="1800">
                        <a:effectLst/>
                        <a:latin typeface="Arial" panose="020B0604020202020204" pitchFamily="34" charset="0"/>
                        <a:cs typeface="Arial" panose="020B0604020202020204" pitchFamily="34" charset="0"/>
                      </a:endParaRPr>
                    </a:p>
                    <a:p>
                      <a:pPr algn="ctr">
                        <a:spcAft>
                          <a:spcPts val="0"/>
                        </a:spcAft>
                      </a:pPr>
                      <a:r>
                        <a:rPr lang="en-CA" sz="1800" b="1">
                          <a:solidFill>
                            <a:srgbClr val="FFFFFF"/>
                          </a:solidFill>
                          <a:effectLst/>
                          <a:latin typeface="Arial" panose="020B0604020202020204" pitchFamily="34" charset="0"/>
                          <a:cs typeface="Arial" panose="020B0604020202020204" pitchFamily="34" charset="0"/>
                        </a:rPr>
                        <a:t>Primary Care Provider </a:t>
                      </a:r>
                      <a:endParaRPr lang="en-US" sz="1800">
                        <a:effectLst/>
                        <a:latin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516074">
                <a:tc>
                  <a:txBody>
                    <a:bodyPr/>
                    <a:lstStyle/>
                    <a:p>
                      <a:pPr algn="ctr">
                        <a:spcAft>
                          <a:spcPts val="0"/>
                        </a:spcAft>
                      </a:pPr>
                      <a:r>
                        <a:rPr lang="en-CA" sz="1800" b="1" dirty="0">
                          <a:effectLst/>
                          <a:latin typeface="Arial" panose="020B0604020202020204" pitchFamily="34" charset="0"/>
                          <a:cs typeface="Arial" panose="020B0604020202020204" pitchFamily="34" charset="0"/>
                        </a:rPr>
                        <a:t>Q1</a:t>
                      </a:r>
                      <a:endParaRPr lang="en-US" sz="1800" dirty="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dirty="0">
                          <a:effectLst/>
                          <a:latin typeface="Arial" panose="020B0604020202020204" pitchFamily="34" charset="0"/>
                          <a:ea typeface="Calibri" panose="020F0502020204030204" pitchFamily="34" charset="0"/>
                          <a:cs typeface="Arial" panose="020B0604020202020204" pitchFamily="34" charset="0"/>
                        </a:rPr>
                        <a:t>79</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dirty="0">
                          <a:effectLst/>
                          <a:latin typeface="Arial" panose="020B0604020202020204" pitchFamily="34" charset="0"/>
                          <a:ea typeface="Calibri" panose="020F0502020204030204" pitchFamily="34" charset="0"/>
                          <a:cs typeface="Arial" panose="020B0604020202020204" pitchFamily="34" charset="0"/>
                        </a:rPr>
                        <a:t>3,782</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dirty="0">
                          <a:effectLst/>
                          <a:latin typeface="Arial" panose="020B0604020202020204" pitchFamily="34" charset="0"/>
                          <a:ea typeface="Calibri" panose="020F0502020204030204" pitchFamily="34" charset="0"/>
                          <a:cs typeface="Arial" panose="020B0604020202020204" pitchFamily="34" charset="0"/>
                        </a:rPr>
                        <a:t>3,668</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6074">
                <a:tc>
                  <a:txBody>
                    <a:bodyPr/>
                    <a:lstStyle/>
                    <a:p>
                      <a:pPr algn="ctr">
                        <a:spcAft>
                          <a:spcPts val="0"/>
                        </a:spcAft>
                      </a:pPr>
                      <a:r>
                        <a:rPr lang="en-CA" sz="1800" b="1">
                          <a:effectLst/>
                          <a:latin typeface="Arial" panose="020B0604020202020204" pitchFamily="34" charset="0"/>
                          <a:cs typeface="Arial" panose="020B0604020202020204" pitchFamily="34" charset="0"/>
                        </a:rPr>
                        <a:t>Q2</a:t>
                      </a:r>
                      <a:endParaRPr lang="en-US" sz="180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a:effectLst/>
                          <a:latin typeface="Arial" panose="020B0604020202020204" pitchFamily="34" charset="0"/>
                          <a:ea typeface="Calibri" panose="020F0502020204030204" pitchFamily="34" charset="0"/>
                          <a:cs typeface="Arial" panose="020B0604020202020204" pitchFamily="34" charset="0"/>
                        </a:rPr>
                        <a:t>79</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a:effectLst/>
                          <a:latin typeface="Arial" panose="020B0604020202020204" pitchFamily="34" charset="0"/>
                          <a:ea typeface="Calibri" panose="020F0502020204030204" pitchFamily="34" charset="0"/>
                          <a:cs typeface="Arial" panose="020B0604020202020204" pitchFamily="34" charset="0"/>
                        </a:rPr>
                        <a:t>3,670</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dirty="0">
                          <a:effectLst/>
                          <a:latin typeface="Arial" panose="020B0604020202020204" pitchFamily="34" charset="0"/>
                          <a:ea typeface="Calibri" panose="020F0502020204030204" pitchFamily="34" charset="0"/>
                          <a:cs typeface="Arial" panose="020B0604020202020204" pitchFamily="34" charset="0"/>
                        </a:rPr>
                        <a:t>3,787</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6074">
                <a:tc>
                  <a:txBody>
                    <a:bodyPr/>
                    <a:lstStyle/>
                    <a:p>
                      <a:pPr algn="ctr">
                        <a:spcAft>
                          <a:spcPts val="0"/>
                        </a:spcAft>
                      </a:pPr>
                      <a:r>
                        <a:rPr lang="en-CA" sz="1800" b="1">
                          <a:effectLst/>
                          <a:latin typeface="Arial" panose="020B0604020202020204" pitchFamily="34" charset="0"/>
                          <a:cs typeface="Arial" panose="020B0604020202020204" pitchFamily="34" charset="0"/>
                        </a:rPr>
                        <a:t>Q3</a:t>
                      </a:r>
                      <a:endParaRPr lang="en-US" sz="180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dirty="0">
                          <a:effectLst/>
                          <a:latin typeface="Arial" panose="020B0604020202020204" pitchFamily="34" charset="0"/>
                          <a:ea typeface="Calibri" panose="020F0502020204030204" pitchFamily="34" charset="0"/>
                          <a:cs typeface="Arial" panose="020B0604020202020204" pitchFamily="34" charset="0"/>
                        </a:rPr>
                        <a:t>78*</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a:effectLst/>
                          <a:latin typeface="Arial" panose="020B0604020202020204" pitchFamily="34" charset="0"/>
                          <a:ea typeface="Calibri" panose="020F0502020204030204" pitchFamily="34" charset="0"/>
                          <a:cs typeface="Arial" panose="020B0604020202020204" pitchFamily="34" charset="0"/>
                        </a:rPr>
                        <a:t>4,025</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dirty="0">
                          <a:effectLst/>
                          <a:latin typeface="Arial" panose="020B0604020202020204" pitchFamily="34" charset="0"/>
                          <a:ea typeface="Calibri" panose="020F0502020204030204" pitchFamily="34" charset="0"/>
                          <a:cs typeface="Arial" panose="020B0604020202020204" pitchFamily="34" charset="0"/>
                        </a:rPr>
                        <a:t>3,948</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5354">
                <a:tc>
                  <a:txBody>
                    <a:bodyPr/>
                    <a:lstStyle/>
                    <a:p>
                      <a:pPr algn="ctr">
                        <a:spcAft>
                          <a:spcPts val="0"/>
                        </a:spcAft>
                      </a:pPr>
                      <a:r>
                        <a:rPr lang="en-CA" sz="1800" b="1">
                          <a:effectLst/>
                          <a:latin typeface="Arial" panose="020B0604020202020204" pitchFamily="34" charset="0"/>
                          <a:cs typeface="Arial" panose="020B0604020202020204" pitchFamily="34" charset="0"/>
                        </a:rPr>
                        <a:t>Q4</a:t>
                      </a:r>
                      <a:endParaRPr lang="en-US" sz="180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a:effectLst/>
                          <a:latin typeface="Arial" panose="020B0604020202020204" pitchFamily="34" charset="0"/>
                          <a:ea typeface="Calibri" panose="020F0502020204030204" pitchFamily="34" charset="0"/>
                          <a:cs typeface="Arial" panose="020B0604020202020204" pitchFamily="34" charset="0"/>
                        </a:rPr>
                        <a:t>84</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CA" sz="1800">
                          <a:effectLst/>
                          <a:latin typeface="Arial" panose="020B0604020202020204" pitchFamily="34" charset="0"/>
                          <a:cs typeface="Arial" panose="020B0604020202020204" pitchFamily="34" charset="0"/>
                        </a:rPr>
                        <a:t>6,102</a:t>
                      </a:r>
                      <a:endParaRPr lang="en-US" sz="180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CA" sz="1800" dirty="0">
                          <a:effectLst/>
                          <a:latin typeface="Arial" panose="020B0604020202020204" pitchFamily="34" charset="0"/>
                          <a:cs typeface="Arial" panose="020B0604020202020204" pitchFamily="34" charset="0"/>
                        </a:rPr>
                        <a:t>5,942</a:t>
                      </a:r>
                      <a:endParaRPr lang="en-US" sz="1800" dirty="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7070">
                <a:tc>
                  <a:txBody>
                    <a:bodyPr/>
                    <a:lstStyle/>
                    <a:p>
                      <a:pPr algn="ctr">
                        <a:spcAft>
                          <a:spcPts val="0"/>
                        </a:spcAft>
                      </a:pPr>
                      <a:r>
                        <a:rPr lang="en-CA" sz="1800" b="1">
                          <a:effectLst/>
                          <a:latin typeface="Arial" panose="020B0604020202020204" pitchFamily="34" charset="0"/>
                          <a:cs typeface="Arial" panose="020B0604020202020204" pitchFamily="34" charset="0"/>
                        </a:rPr>
                        <a:t>Cumulative Total to Date</a:t>
                      </a:r>
                      <a:endParaRPr lang="en-US" sz="180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a:effectLst/>
                          <a:latin typeface="Arial" panose="020B0604020202020204" pitchFamily="34" charset="0"/>
                          <a:ea typeface="Calibri" panose="020F0502020204030204" pitchFamily="34" charset="0"/>
                          <a:cs typeface="Arial" panose="020B0604020202020204" pitchFamily="34" charset="0"/>
                        </a:rPr>
                        <a:t>84</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a:effectLst/>
                          <a:latin typeface="Arial" panose="020B0604020202020204" pitchFamily="34" charset="0"/>
                          <a:ea typeface="Calibri" panose="020F0502020204030204" pitchFamily="34" charset="0"/>
                          <a:cs typeface="Arial" panose="020B0604020202020204" pitchFamily="34" charset="0"/>
                        </a:rPr>
                        <a:t>36,772</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dirty="0">
                          <a:effectLst/>
                          <a:latin typeface="Arial" panose="020B0604020202020204" pitchFamily="34" charset="0"/>
                          <a:ea typeface="Calibri" panose="020F0502020204030204" pitchFamily="34" charset="0"/>
                          <a:cs typeface="Arial" panose="020B0604020202020204" pitchFamily="34" charset="0"/>
                        </a:rPr>
                        <a:t>47,098</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336437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
        <p:nvSpPr>
          <p:cNvPr id="8" name="Title 7"/>
          <p:cNvSpPr>
            <a:spLocks noGrp="1"/>
          </p:cNvSpPr>
          <p:nvPr>
            <p:ph type="title"/>
          </p:nvPr>
        </p:nvSpPr>
        <p:spPr/>
        <p:txBody>
          <a:bodyPr/>
          <a:lstStyle/>
          <a:p>
            <a:r>
              <a:rPr lang="en-CA" dirty="0" smtClean="0"/>
              <a:t>Patient Story</a:t>
            </a:r>
            <a:endParaRPr lang="en-CA" dirty="0"/>
          </a:p>
        </p:txBody>
      </p:sp>
      <p:graphicFrame>
        <p:nvGraphicFramePr>
          <p:cNvPr id="3" name="Table 2"/>
          <p:cNvGraphicFramePr>
            <a:graphicFrameLocks noGrp="1"/>
          </p:cNvGraphicFramePr>
          <p:nvPr>
            <p:extLst>
              <p:ext uri="{D42A27DB-BD31-4B8C-83A1-F6EECF244321}">
                <p14:modId xmlns:p14="http://schemas.microsoft.com/office/powerpoint/2010/main" val="1718721222"/>
              </p:ext>
            </p:extLst>
          </p:nvPr>
        </p:nvGraphicFramePr>
        <p:xfrm>
          <a:off x="113017" y="1346662"/>
          <a:ext cx="8573784" cy="4632898"/>
        </p:xfrm>
        <a:graphic>
          <a:graphicData uri="http://schemas.openxmlformats.org/drawingml/2006/table">
            <a:tbl>
              <a:tblPr>
                <a:tableStyleId>{5C22544A-7EE6-4342-B048-85BDC9FD1C3A}</a:tableStyleId>
              </a:tblPr>
              <a:tblGrid>
                <a:gridCol w="8573784"/>
              </a:tblGrid>
              <a:tr h="4632898">
                <a:tc>
                  <a:txBody>
                    <a:bodyPr/>
                    <a:lstStyle/>
                    <a:p>
                      <a:pPr marL="0" marR="0" algn="l">
                        <a:lnSpc>
                          <a:spcPct val="115000"/>
                        </a:lnSpc>
                        <a:spcBef>
                          <a:spcPts val="0"/>
                        </a:spcBef>
                        <a:spcAft>
                          <a:spcPts val="1000"/>
                        </a:spcAft>
                      </a:pPr>
                      <a:r>
                        <a:rPr lang="en-US"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About </a:t>
                      </a:r>
                      <a:r>
                        <a:rPr lang="en-US" sz="2000" b="1" dirty="0" smtClean="0">
                          <a:solidFill>
                            <a:srgbClr val="000000"/>
                          </a:solidFill>
                          <a:effectLst/>
                          <a:latin typeface="Arial" panose="020B0604020202020204" pitchFamily="34" charset="0"/>
                          <a:ea typeface="Calibri" panose="020F0502020204030204" pitchFamily="34" charset="0"/>
                          <a:cs typeface="Arial" panose="020B0604020202020204" pitchFamily="34" charset="0"/>
                        </a:rPr>
                        <a:t>the Client</a:t>
                      </a:r>
                    </a:p>
                    <a:p>
                      <a:pPr marL="0" marR="0" algn="l">
                        <a:lnSpc>
                          <a:spcPct val="115000"/>
                        </a:lnSpc>
                        <a:spcBef>
                          <a:spcPts val="0"/>
                        </a:spcBef>
                        <a:spcAft>
                          <a:spcPts val="1000"/>
                        </a:spcAft>
                      </a:pPr>
                      <a:r>
                        <a:rPr lang="en-US" sz="2000" dirty="0" smtClean="0">
                          <a:effectLst/>
                          <a:latin typeface="Arial" panose="020B0604020202020204" pitchFamily="34" charset="0"/>
                          <a:ea typeface="Calibri" panose="020F0502020204030204" pitchFamily="34" charset="0"/>
                          <a:cs typeface="Arial" panose="020B0604020202020204" pitchFamily="34" charset="0"/>
                        </a:rPr>
                        <a:t>Elizabeth is in a wheelchair, mobility and transportation were major issues for her. This lead to social isolation as well as expensive taxi rides to medical appointments </a:t>
                      </a:r>
                    </a:p>
                    <a:p>
                      <a:pPr marL="0" marR="0" algn="l">
                        <a:lnSpc>
                          <a:spcPct val="115000"/>
                        </a:lnSpc>
                        <a:spcBef>
                          <a:spcPts val="0"/>
                        </a:spcBef>
                        <a:spcAft>
                          <a:spcPts val="1000"/>
                        </a:spcAft>
                      </a:pPr>
                      <a:r>
                        <a:rPr lang="en-US" sz="2000" b="1" dirty="0" smtClean="0">
                          <a:solidFill>
                            <a:srgbClr val="000000"/>
                          </a:solidFill>
                          <a:effectLst/>
                          <a:latin typeface="Arial" panose="020B0604020202020204" pitchFamily="34" charset="0"/>
                          <a:ea typeface="Calibri" panose="020F0502020204030204" pitchFamily="34" charset="0"/>
                          <a:cs typeface="Arial" panose="020B0604020202020204" pitchFamily="34" charset="0"/>
                        </a:rPr>
                        <a:t>Health Link Supports</a:t>
                      </a:r>
                    </a:p>
                    <a:p>
                      <a:pPr marL="0" marR="0" algn="l">
                        <a:lnSpc>
                          <a:spcPct val="115000"/>
                        </a:lnSpc>
                        <a:spcBef>
                          <a:spcPts val="0"/>
                        </a:spcBef>
                        <a:spcAft>
                          <a:spcPts val="1000"/>
                        </a:spcAft>
                      </a:pPr>
                      <a:r>
                        <a:rPr lang="en-US" sz="2000" dirty="0" smtClean="0">
                          <a:effectLst/>
                          <a:latin typeface="Arial" panose="020B0604020202020204" pitchFamily="34" charset="0"/>
                          <a:ea typeface="Calibri" panose="020F0502020204030204" pitchFamily="34" charset="0"/>
                          <a:cs typeface="Arial" panose="020B0604020202020204" pitchFamily="34" charset="0"/>
                        </a:rPr>
                        <a:t>Health Links connected Elizabeth with the Red Cross who provided rides to medical appointments, which not only helped a great deal financially, but also greatly reduced her stress levels.</a:t>
                      </a:r>
                    </a:p>
                    <a:p>
                      <a:pPr marL="0" marR="0" algn="l">
                        <a:lnSpc>
                          <a:spcPct val="115000"/>
                        </a:lnSpc>
                        <a:spcBef>
                          <a:spcPts val="0"/>
                        </a:spcBef>
                        <a:spcAft>
                          <a:spcPts val="100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tr>
            </a:tbl>
          </a:graphicData>
        </a:graphic>
      </p:graphicFrame>
    </p:spTree>
    <p:extLst>
      <p:ext uri="{BB962C8B-B14F-4D97-AF65-F5344CB8AC3E}">
        <p14:creationId xmlns:p14="http://schemas.microsoft.com/office/powerpoint/2010/main" val="23192238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
        <p:nvSpPr>
          <p:cNvPr id="8" name="Title 7"/>
          <p:cNvSpPr>
            <a:spLocks noGrp="1"/>
          </p:cNvSpPr>
          <p:nvPr>
            <p:ph type="title"/>
          </p:nvPr>
        </p:nvSpPr>
        <p:spPr/>
        <p:txBody>
          <a:bodyPr/>
          <a:lstStyle/>
          <a:p>
            <a:r>
              <a:rPr lang="en-CA" dirty="0" smtClean="0"/>
              <a:t>Patient Story</a:t>
            </a:r>
            <a:endParaRPr lang="en-CA"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288798969"/>
              </p:ext>
            </p:extLst>
          </p:nvPr>
        </p:nvGraphicFramePr>
        <p:xfrm>
          <a:off x="457200" y="981075"/>
          <a:ext cx="8229600" cy="4970838"/>
        </p:xfrm>
        <a:graphic>
          <a:graphicData uri="http://schemas.openxmlformats.org/drawingml/2006/table">
            <a:tbl>
              <a:tblPr>
                <a:tableStyleId>{5C22544A-7EE6-4342-B048-85BDC9FD1C3A}</a:tableStyleId>
              </a:tblPr>
              <a:tblGrid>
                <a:gridCol w="8229600"/>
              </a:tblGrid>
              <a:tr h="4970838">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lang="en-US" sz="2000" b="1" dirty="0" smtClean="0">
                          <a:effectLst/>
                          <a:latin typeface="Arial" panose="020B0604020202020204" pitchFamily="34" charset="0"/>
                          <a:ea typeface="Calibri" panose="020F0502020204030204" pitchFamily="34" charset="0"/>
                          <a:cs typeface="Arial" panose="020B0604020202020204" pitchFamily="34" charset="0"/>
                        </a:rPr>
                        <a:t>Health Link Supports</a:t>
                      </a:r>
                    </a:p>
                    <a:p>
                      <a:pPr marL="0" marR="0" lvl="0" indent="0" algn="l" defTabSz="914400" rtl="0" eaLnBrk="1" fontAlgn="auto" latinLnBrk="0" hangingPunct="1">
                        <a:lnSpc>
                          <a:spcPct val="115000"/>
                        </a:lnSpc>
                        <a:spcBef>
                          <a:spcPts val="0"/>
                        </a:spcBef>
                        <a:spcAft>
                          <a:spcPts val="1000"/>
                        </a:spcAft>
                        <a:buClrTx/>
                        <a:buSzTx/>
                        <a:buFontTx/>
                        <a:buNone/>
                        <a:tabLst/>
                        <a:defRPr/>
                      </a:pPr>
                      <a:r>
                        <a:rPr lang="en-US" sz="2000" dirty="0" smtClean="0">
                          <a:effectLst/>
                          <a:latin typeface="Arial" panose="020B0604020202020204" pitchFamily="34" charset="0"/>
                          <a:ea typeface="Calibri" panose="020F0502020204030204" pitchFamily="34" charset="0"/>
                          <a:cs typeface="Arial" panose="020B0604020202020204" pitchFamily="34" charset="0"/>
                        </a:rPr>
                        <a:t>Elizabeth speaks with great emotion when it comes to her Health Coach who she feels helped her more than words could express. “She’s my guardian angel.” Her Health Coach accompanied her to doctor’s appointments and having her there was a great benefit to Elizabeth. “It made appointments better,” she said. “Sometimes it’s hard for me to articulate what I want to say. Any question I forgot to ask the Doctor my Health Coach would ask.” This made for appointments that are more effective and improved her experience with the health care system. Before her doctor’s appointments, she now writes down all questions she wants to ask to make sure that nothing important is forgotten.</a:t>
                      </a:r>
                    </a:p>
                    <a:p>
                      <a:pPr marL="0" marR="0" algn="l">
                        <a:lnSpc>
                          <a:spcPct val="115000"/>
                        </a:lnSpc>
                        <a:spcBef>
                          <a:spcPts val="0"/>
                        </a:spcBef>
                        <a:spcAft>
                          <a:spcPts val="100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tr>
            </a:tbl>
          </a:graphicData>
        </a:graphic>
      </p:graphicFrame>
    </p:spTree>
    <p:extLst>
      <p:ext uri="{BB962C8B-B14F-4D97-AF65-F5344CB8AC3E}">
        <p14:creationId xmlns:p14="http://schemas.microsoft.com/office/powerpoint/2010/main" val="8536566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
        <p:nvSpPr>
          <p:cNvPr id="8" name="Title 7"/>
          <p:cNvSpPr>
            <a:spLocks noGrp="1"/>
          </p:cNvSpPr>
          <p:nvPr>
            <p:ph type="title"/>
          </p:nvPr>
        </p:nvSpPr>
        <p:spPr>
          <a:xfrm>
            <a:off x="457200" y="-74428"/>
            <a:ext cx="8229600" cy="706437"/>
          </a:xfrm>
        </p:spPr>
        <p:txBody>
          <a:bodyPr/>
          <a:lstStyle/>
          <a:p>
            <a:r>
              <a:rPr lang="en-CA" dirty="0" smtClean="0"/>
              <a:t>Patient Story</a:t>
            </a:r>
            <a:endParaRPr lang="en-CA"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78333517"/>
              </p:ext>
            </p:extLst>
          </p:nvPr>
        </p:nvGraphicFramePr>
        <p:xfrm>
          <a:off x="354841" y="632009"/>
          <a:ext cx="8529851" cy="5384800"/>
        </p:xfrm>
        <a:graphic>
          <a:graphicData uri="http://schemas.openxmlformats.org/drawingml/2006/table">
            <a:tbl>
              <a:tblPr>
                <a:tableStyleId>{5C22544A-7EE6-4342-B048-85BDC9FD1C3A}</a:tableStyleId>
              </a:tblPr>
              <a:tblGrid>
                <a:gridCol w="8529851"/>
              </a:tblGrid>
              <a:tr h="4970838">
                <a:tc>
                  <a:txBody>
                    <a:bodyPr/>
                    <a:lstStyle/>
                    <a:p>
                      <a:pPr marL="0" marR="0" algn="l">
                        <a:lnSpc>
                          <a:spcPct val="115000"/>
                        </a:lnSpc>
                        <a:spcBef>
                          <a:spcPts val="0"/>
                        </a:spcBef>
                        <a:spcAft>
                          <a:spcPts val="1000"/>
                        </a:spcAft>
                      </a:pPr>
                      <a:r>
                        <a:rPr lang="en-US" sz="2000" dirty="0" smtClean="0">
                          <a:effectLst/>
                          <a:latin typeface="Arial" panose="020B0604020202020204" pitchFamily="34" charset="0"/>
                          <a:ea typeface="Calibri" panose="020F0502020204030204" pitchFamily="34" charset="0"/>
                          <a:cs typeface="Arial" panose="020B0604020202020204" pitchFamily="34" charset="0"/>
                        </a:rPr>
                        <a:t>During her time with Health Links, Elizabeth experienced a personal crisis and she didn’t know where to turn. She called her Health Coach who provided emotional support and assisted her in contacting the appropriate agencies in order to resolve the difficult situation. </a:t>
                      </a:r>
                    </a:p>
                    <a:p>
                      <a:pPr marL="0" marR="0" algn="l">
                        <a:lnSpc>
                          <a:spcPct val="115000"/>
                        </a:lnSpc>
                        <a:spcBef>
                          <a:spcPts val="0"/>
                        </a:spcBef>
                        <a:spcAft>
                          <a:spcPts val="1000"/>
                        </a:spcAft>
                      </a:pPr>
                      <a:r>
                        <a:rPr lang="en-US" sz="2000" dirty="0" smtClean="0">
                          <a:effectLst/>
                          <a:latin typeface="Arial" panose="020B0604020202020204" pitchFamily="34" charset="0"/>
                          <a:ea typeface="Calibri" panose="020F0502020204030204" pitchFamily="34" charset="0"/>
                          <a:cs typeface="Arial" panose="020B0604020202020204" pitchFamily="34" charset="0"/>
                        </a:rPr>
                        <a:t>Like many seniors with numerous health conditions, Elizabeth has many medical appointments at several locations and keeping them straight was not always an easy task. This issue was exacerbated by the fact that Elizabeth is legally blind. She used to have her appointments written down for her by her doctor’s staff on pieces of paper with writing that was too small to read. Her poor vision caused her to misplace these notices and made organizing her life difficult and was a cause of anxiety for her. Her Health Coach came up with a solution. She brought in a large white board and drew a grid on it and each month her appointments were listed in large writing that was easy for her to read. This simple task went a long way to simplifying her life and reducing her anxiety. </a:t>
                      </a:r>
                    </a:p>
                  </a:txBody>
                  <a:tcPr marL="114300" marR="114300" marT="0" marB="0"/>
                </a:tc>
              </a:tr>
            </a:tbl>
          </a:graphicData>
        </a:graphic>
      </p:graphicFrame>
    </p:spTree>
    <p:extLst>
      <p:ext uri="{BB962C8B-B14F-4D97-AF65-F5344CB8AC3E}">
        <p14:creationId xmlns:p14="http://schemas.microsoft.com/office/powerpoint/2010/main" val="20025574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dirty="0">
                <a:solidFill>
                  <a:srgbClr val="FFFFFF"/>
                </a:solidFill>
              </a:rPr>
              <a:t>www.HQOntario.ca</a:t>
            </a:r>
            <a:endParaRPr lang="en-CA" dirty="0">
              <a:solidFill>
                <a:srgbClr val="FFFFFF"/>
              </a:solidFill>
            </a:endParaRPr>
          </a:p>
        </p:txBody>
      </p:sp>
      <p:sp>
        <p:nvSpPr>
          <p:cNvPr id="8" name="Title 7"/>
          <p:cNvSpPr>
            <a:spLocks noGrp="1"/>
          </p:cNvSpPr>
          <p:nvPr>
            <p:ph type="title"/>
          </p:nvPr>
        </p:nvSpPr>
        <p:spPr/>
        <p:txBody>
          <a:bodyPr/>
          <a:lstStyle/>
          <a:p>
            <a:r>
              <a:rPr lang="en-CA" dirty="0" smtClean="0"/>
              <a:t>Patient Story</a:t>
            </a:r>
            <a:endParaRPr lang="en-CA"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653589050"/>
              </p:ext>
            </p:extLst>
          </p:nvPr>
        </p:nvGraphicFramePr>
        <p:xfrm>
          <a:off x="266007" y="1246909"/>
          <a:ext cx="8420793" cy="4472247"/>
        </p:xfrm>
        <a:graphic>
          <a:graphicData uri="http://schemas.openxmlformats.org/drawingml/2006/table">
            <a:tbl>
              <a:tblPr>
                <a:tableStyleId>{5C22544A-7EE6-4342-B048-85BDC9FD1C3A}</a:tableStyleId>
              </a:tblPr>
              <a:tblGrid>
                <a:gridCol w="8420793"/>
              </a:tblGrid>
              <a:tr h="4472247">
                <a:tc>
                  <a:txBody>
                    <a:bodyPr/>
                    <a:lstStyle/>
                    <a:p>
                      <a:pPr marL="0" marR="0" algn="just">
                        <a:lnSpc>
                          <a:spcPct val="115000"/>
                        </a:lnSpc>
                        <a:spcBef>
                          <a:spcPts val="600"/>
                        </a:spcBef>
                        <a:spcAft>
                          <a:spcPts val="1000"/>
                        </a:spcAft>
                      </a:pPr>
                      <a:r>
                        <a:rPr lang="en-US" sz="1800" b="1" kern="1200" dirty="0" smtClean="0">
                          <a:solidFill>
                            <a:schemeClr val="dk1"/>
                          </a:solidFill>
                          <a:effectLst/>
                          <a:latin typeface="+mn-lt"/>
                          <a:ea typeface="+mn-ea"/>
                          <a:cs typeface="+mn-cs"/>
                        </a:rPr>
                        <a:t>Today</a:t>
                      </a:r>
                    </a:p>
                    <a:p>
                      <a:pPr marL="0" marR="0" algn="just">
                        <a:lnSpc>
                          <a:spcPct val="115000"/>
                        </a:lnSpc>
                        <a:spcBef>
                          <a:spcPts val="600"/>
                        </a:spcBef>
                        <a:spcAft>
                          <a:spcPts val="1000"/>
                        </a:spcAft>
                      </a:pPr>
                      <a:endParaRPr lang="en-US" sz="1800" b="1" kern="1200" dirty="0" smtClean="0">
                        <a:solidFill>
                          <a:schemeClr val="dk1"/>
                        </a:solidFill>
                        <a:effectLst/>
                        <a:latin typeface="+mn-lt"/>
                        <a:ea typeface="+mn-ea"/>
                        <a:cs typeface="+mn-cs"/>
                      </a:endParaRPr>
                    </a:p>
                    <a:p>
                      <a:pPr marL="0" marR="0" algn="just">
                        <a:lnSpc>
                          <a:spcPct val="115000"/>
                        </a:lnSpc>
                        <a:spcBef>
                          <a:spcPts val="600"/>
                        </a:spcBef>
                        <a:spcAft>
                          <a:spcPts val="1000"/>
                        </a:spcAft>
                      </a:pPr>
                      <a:r>
                        <a:rPr lang="en-US" sz="2000" b="0" kern="1200" dirty="0" smtClean="0">
                          <a:solidFill>
                            <a:schemeClr val="dk1"/>
                          </a:solidFill>
                          <a:effectLst/>
                          <a:latin typeface="+mn-lt"/>
                          <a:ea typeface="+mn-ea"/>
                          <a:cs typeface="+mn-cs"/>
                        </a:rPr>
                        <a:t>For Health Links patient </a:t>
                      </a:r>
                      <a:r>
                        <a:rPr lang="en-US" sz="2000" b="0" kern="1200" dirty="0" smtClean="0">
                          <a:solidFill>
                            <a:schemeClr val="dk1"/>
                          </a:solidFill>
                          <a:effectLst/>
                          <a:latin typeface="+mn-lt"/>
                          <a:ea typeface="+mn-ea"/>
                          <a:cs typeface="+mn-cs"/>
                        </a:rPr>
                        <a:t>Elizabeth, </a:t>
                      </a:r>
                      <a:r>
                        <a:rPr lang="en-US" sz="2000" b="0" kern="1200" dirty="0" smtClean="0">
                          <a:solidFill>
                            <a:schemeClr val="dk1"/>
                          </a:solidFill>
                          <a:effectLst/>
                          <a:latin typeface="+mn-lt"/>
                          <a:ea typeface="+mn-ea"/>
                          <a:cs typeface="+mn-cs"/>
                        </a:rPr>
                        <a:t>being part of the program changed her life. “I can’t say enough about what Health Links did for me.” </a:t>
                      </a:r>
                    </a:p>
                    <a:p>
                      <a:pPr marL="0" marR="0" algn="just">
                        <a:lnSpc>
                          <a:spcPct val="115000"/>
                        </a:lnSpc>
                        <a:spcBef>
                          <a:spcPts val="600"/>
                        </a:spcBef>
                        <a:spcAft>
                          <a:spcPts val="1000"/>
                        </a:spcAft>
                      </a:pPr>
                      <a:r>
                        <a:rPr lang="en-US" sz="2000" b="0" kern="1200" dirty="0" smtClean="0">
                          <a:solidFill>
                            <a:schemeClr val="dk1"/>
                          </a:solidFill>
                          <a:effectLst/>
                          <a:latin typeface="+mn-lt"/>
                          <a:ea typeface="+mn-ea"/>
                          <a:cs typeface="+mn-cs"/>
                        </a:rPr>
                        <a:t>She feels that the skills and supports that Health Links worked with her to gain has given her the confidence to take advantage of some of the programs in place for seniors in Thunder Bay, including the 55 Plus Centre. “I’ve started to evolve,” Elizabeth said. “I’m looking forward to things and I never did that before Health Links.” </a:t>
                      </a:r>
                    </a:p>
                    <a:p>
                      <a:pPr marL="0" marR="0" algn="just">
                        <a:lnSpc>
                          <a:spcPct val="115000"/>
                        </a:lnSpc>
                        <a:spcBef>
                          <a:spcPts val="600"/>
                        </a:spcBef>
                        <a:spcAft>
                          <a:spcPts val="1000"/>
                        </a:spcAft>
                      </a:pPr>
                      <a:endParaRPr lang="en-US" sz="1800" b="1" kern="1200" dirty="0" smtClean="0">
                        <a:solidFill>
                          <a:schemeClr val="dk1"/>
                        </a:solidFill>
                        <a:effectLst/>
                        <a:latin typeface="+mn-lt"/>
                        <a:ea typeface="+mn-ea"/>
                        <a:cs typeface="+mn-cs"/>
                      </a:endParaRPr>
                    </a:p>
                  </a:txBody>
                  <a:tcPr marL="114300" marR="114300" marT="0" marB="0"/>
                </a:tc>
              </a:tr>
            </a:tbl>
          </a:graphicData>
        </a:graphic>
      </p:graphicFrame>
    </p:spTree>
    <p:extLst>
      <p:ext uri="{BB962C8B-B14F-4D97-AF65-F5344CB8AC3E}">
        <p14:creationId xmlns:p14="http://schemas.microsoft.com/office/powerpoint/2010/main" val="35590023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noFill/>
        </p:spPr>
        <p:txBody>
          <a:bodyPr/>
          <a:lstStyle/>
          <a:p>
            <a:r>
              <a:rPr lang="en-CA" dirty="0"/>
              <a:t>Impact of Health Links – </a:t>
            </a:r>
            <a:r>
              <a:rPr lang="en-CA" dirty="0" smtClean="0"/>
              <a:t>Q4 </a:t>
            </a:r>
            <a:r>
              <a:rPr lang="en-CA" dirty="0"/>
              <a:t>Update</a:t>
            </a:r>
          </a:p>
        </p:txBody>
      </p:sp>
      <p:sp>
        <p:nvSpPr>
          <p:cNvPr id="15" name="Text Placeholder 14"/>
          <p:cNvSpPr>
            <a:spLocks noGrp="1"/>
          </p:cNvSpPr>
          <p:nvPr>
            <p:ph type="body" idx="1"/>
          </p:nvPr>
        </p:nvSpPr>
        <p:spPr>
          <a:xfrm>
            <a:off x="169632" y="1389281"/>
            <a:ext cx="4297479" cy="402060"/>
          </a:xfrm>
          <a:solidFill>
            <a:srgbClr val="00788A"/>
          </a:solidFill>
        </p:spPr>
        <p:txBody>
          <a:bodyPr/>
          <a:lstStyle/>
          <a:p>
            <a:pPr algn="ctr"/>
            <a:r>
              <a:rPr lang="en-CA" sz="1600" dirty="0">
                <a:solidFill>
                  <a:schemeClr val="bg1"/>
                </a:solidFill>
              </a:rPr>
              <a:t>Coordinated Care Plans</a:t>
            </a:r>
          </a:p>
        </p:txBody>
      </p:sp>
      <p:sp>
        <p:nvSpPr>
          <p:cNvPr id="16" name="Content Placeholder 15"/>
          <p:cNvSpPr>
            <a:spLocks noGrp="1"/>
          </p:cNvSpPr>
          <p:nvPr>
            <p:ph sz="half" idx="2"/>
          </p:nvPr>
        </p:nvSpPr>
        <p:spPr>
          <a:xfrm>
            <a:off x="169633" y="4863690"/>
            <a:ext cx="4297478" cy="950122"/>
          </a:xfrm>
        </p:spPr>
        <p:txBody>
          <a:bodyPr/>
          <a:lstStyle/>
          <a:p>
            <a:pPr marL="0" indent="0">
              <a:buNone/>
            </a:pPr>
            <a:r>
              <a:rPr lang="en-CA" sz="1600" b="1" dirty="0" smtClean="0">
                <a:solidFill>
                  <a:srgbClr val="0C6577"/>
                </a:solidFill>
              </a:rPr>
              <a:t>36,772 </a:t>
            </a:r>
            <a:r>
              <a:rPr lang="en-CA" sz="1600" dirty="0" smtClean="0"/>
              <a:t>Health Links patients </a:t>
            </a:r>
            <a:r>
              <a:rPr lang="en-CA" sz="1600" dirty="0"/>
              <a:t>have been provided with coordinated care </a:t>
            </a:r>
            <a:r>
              <a:rPr lang="en-CA" sz="1600" dirty="0" smtClean="0"/>
              <a:t>plans</a:t>
            </a:r>
            <a:endParaRPr lang="en-CA" sz="1600" dirty="0"/>
          </a:p>
        </p:txBody>
      </p:sp>
      <p:sp>
        <p:nvSpPr>
          <p:cNvPr id="17" name="Text Placeholder 16"/>
          <p:cNvSpPr>
            <a:spLocks noGrp="1"/>
          </p:cNvSpPr>
          <p:nvPr>
            <p:ph type="body" sz="quarter" idx="3"/>
          </p:nvPr>
        </p:nvSpPr>
        <p:spPr>
          <a:xfrm>
            <a:off x="4572000" y="1389281"/>
            <a:ext cx="4297479" cy="402059"/>
          </a:xfrm>
          <a:solidFill>
            <a:srgbClr val="00788A"/>
          </a:solidFill>
        </p:spPr>
        <p:txBody>
          <a:bodyPr/>
          <a:lstStyle/>
          <a:p>
            <a:pPr algn="ctr"/>
            <a:r>
              <a:rPr lang="en-CA" sz="1600" dirty="0">
                <a:solidFill>
                  <a:schemeClr val="bg1"/>
                </a:solidFill>
              </a:rPr>
              <a:t>Access to Primary Care</a:t>
            </a:r>
          </a:p>
        </p:txBody>
      </p:sp>
      <p:sp>
        <p:nvSpPr>
          <p:cNvPr id="4" name="Footer Placeholder 3"/>
          <p:cNvSpPr>
            <a:spLocks noGrp="1"/>
          </p:cNvSpPr>
          <p:nvPr>
            <p:ph type="ftr" sz="quarter" idx="10"/>
          </p:nvPr>
        </p:nvSpPr>
        <p:spPr/>
        <p:txBody>
          <a:bodyPr/>
          <a:lstStyle/>
          <a:p>
            <a:pPr>
              <a:defRPr/>
            </a:pPr>
            <a:r>
              <a:rPr lang="en-US" dirty="0"/>
              <a:t>www.HQOntario.ca</a:t>
            </a:r>
            <a:endParaRPr lang="en-CA" dirty="0"/>
          </a:p>
        </p:txBody>
      </p:sp>
      <p:sp>
        <p:nvSpPr>
          <p:cNvPr id="19" name="Content Placeholder 15"/>
          <p:cNvSpPr>
            <a:spLocks noGrp="1"/>
          </p:cNvSpPr>
          <p:nvPr>
            <p:ph sz="half" idx="2"/>
          </p:nvPr>
        </p:nvSpPr>
        <p:spPr>
          <a:xfrm>
            <a:off x="4572000" y="4863690"/>
            <a:ext cx="4268789" cy="798821"/>
          </a:xfrm>
        </p:spPr>
        <p:txBody>
          <a:bodyPr/>
          <a:lstStyle/>
          <a:p>
            <a:pPr marL="0" indent="0">
              <a:buNone/>
            </a:pPr>
            <a:r>
              <a:rPr lang="en-CA" sz="1600" b="1" dirty="0" smtClean="0">
                <a:solidFill>
                  <a:srgbClr val="0C6577"/>
                </a:solidFill>
              </a:rPr>
              <a:t>47,098</a:t>
            </a:r>
            <a:r>
              <a:rPr lang="en-CA" sz="1600" dirty="0" smtClean="0"/>
              <a:t> </a:t>
            </a:r>
            <a:r>
              <a:rPr lang="en-CA" sz="1600" dirty="0" smtClean="0"/>
              <a:t>Health Links patients </a:t>
            </a:r>
            <a:r>
              <a:rPr lang="en-CA" sz="1600" dirty="0"/>
              <a:t>have been connected to regular and timely access to </a:t>
            </a:r>
            <a:r>
              <a:rPr lang="en-CA" sz="1600" dirty="0" smtClean="0"/>
              <a:t>primary </a:t>
            </a:r>
            <a:r>
              <a:rPr lang="en-CA" sz="1600" dirty="0" smtClean="0"/>
              <a:t>care</a:t>
            </a:r>
            <a:endParaRPr lang="en-CA" sz="1600" dirty="0"/>
          </a:p>
          <a:p>
            <a:pPr marL="0" indent="0">
              <a:buNone/>
            </a:pPr>
            <a:r>
              <a:rPr lang="en-CA" sz="1600" dirty="0" smtClean="0"/>
              <a:t> </a:t>
            </a:r>
            <a:endParaRPr lang="en-CA" sz="1600" dirty="0"/>
          </a:p>
        </p:txBody>
      </p:sp>
      <p:sp>
        <p:nvSpPr>
          <p:cNvPr id="11" name="Rectangle 3"/>
          <p:cNvSpPr>
            <a:spLocks noChangeArrowheads="1"/>
          </p:cNvSpPr>
          <p:nvPr/>
        </p:nvSpPr>
        <p:spPr bwMode="auto">
          <a:xfrm>
            <a:off x="457200" y="6029990"/>
            <a:ext cx="63562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CA" altLang="en-US" sz="900" i="1" dirty="0">
                <a:latin typeface="Calibri" panose="020F0502020204030204" pitchFamily="34" charset="0"/>
                <a:ea typeface="Calibri" panose="020F0502020204030204" pitchFamily="34" charset="0"/>
                <a:cs typeface="Times New Roman" panose="02020603050405020304" pitchFamily="18" charset="0"/>
              </a:rPr>
              <a:t>Data Source:  Health Quality Ontario’s Quality Improvement Reporting and Analysis Platform (QIRAP) – self-reported by Health Links</a:t>
            </a:r>
            <a:endParaRPr kumimoji="0" lang="en-CA" altLang="en-US" sz="1800" b="0" i="1" u="none" strike="noStrike" cap="none" normalizeH="0" baseline="0" dirty="0">
              <a:ln>
                <a:noFill/>
              </a:ln>
              <a:solidFill>
                <a:schemeClr val="tx1"/>
              </a:solidFill>
              <a:effectLst/>
              <a:latin typeface="Arial" panose="020B0604020202020204" pitchFamily="34" charset="0"/>
            </a:endParaRPr>
          </a:p>
        </p:txBody>
      </p:sp>
      <p:pic>
        <p:nvPicPr>
          <p:cNvPr id="12" name="Picture 11"/>
          <p:cNvPicPr/>
          <p:nvPr/>
        </p:nvPicPr>
        <p:blipFill>
          <a:blip r:embed="rId3">
            <a:extLst>
              <a:ext uri="{28A0092B-C50C-407E-A947-70E740481C1C}">
                <a14:useLocalDpi xmlns:a14="http://schemas.microsoft.com/office/drawing/2010/main" val="0"/>
              </a:ext>
            </a:extLst>
          </a:blip>
          <a:srcRect/>
          <a:stretch>
            <a:fillRect/>
          </a:stretch>
        </p:blipFill>
        <p:spPr bwMode="auto">
          <a:xfrm>
            <a:off x="349321" y="1941816"/>
            <a:ext cx="3924728" cy="2921873"/>
          </a:xfrm>
          <a:prstGeom prst="rect">
            <a:avLst/>
          </a:prstGeom>
          <a:noFill/>
        </p:spPr>
      </p:pic>
      <p:pic>
        <p:nvPicPr>
          <p:cNvPr id="13" name="Picture 12"/>
          <p:cNvPicPr/>
          <p:nvPr/>
        </p:nvPicPr>
        <p:blipFill>
          <a:blip r:embed="rId4">
            <a:extLst>
              <a:ext uri="{28A0092B-C50C-407E-A947-70E740481C1C}">
                <a14:useLocalDpi xmlns:a14="http://schemas.microsoft.com/office/drawing/2010/main" val="0"/>
              </a:ext>
            </a:extLst>
          </a:blip>
          <a:srcRect/>
          <a:stretch>
            <a:fillRect/>
          </a:stretch>
        </p:blipFill>
        <p:spPr bwMode="auto">
          <a:xfrm>
            <a:off x="4467111" y="1941816"/>
            <a:ext cx="4041336" cy="2921874"/>
          </a:xfrm>
          <a:prstGeom prst="rect">
            <a:avLst/>
          </a:prstGeom>
          <a:noFill/>
        </p:spPr>
      </p:pic>
    </p:spTree>
    <p:extLst>
      <p:ext uri="{BB962C8B-B14F-4D97-AF65-F5344CB8AC3E}">
        <p14:creationId xmlns:p14="http://schemas.microsoft.com/office/powerpoint/2010/main" val="362057757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Slides op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irst Slide Only">
  <a:themeElements>
    <a:clrScheme name="Health Quality Ontario">
      <a:dk1>
        <a:srgbClr val="FFFFFF"/>
      </a:dk1>
      <a:lt1>
        <a:srgbClr val="FFFFFF"/>
      </a:lt1>
      <a:dk2>
        <a:srgbClr val="FFFFFF"/>
      </a:dk2>
      <a:lt2>
        <a:srgbClr val="FFFFFF"/>
      </a:lt2>
      <a:accent1>
        <a:srgbClr val="00A0AF"/>
      </a:accent1>
      <a:accent2>
        <a:srgbClr val="00788A"/>
      </a:accent2>
      <a:accent3>
        <a:srgbClr val="CE8E00"/>
      </a:accent3>
      <a:accent4>
        <a:srgbClr val="D47600"/>
      </a:accent4>
      <a:accent5>
        <a:srgbClr val="693A77"/>
      </a:accent5>
      <a:accent6>
        <a:srgbClr val="58A618"/>
      </a:accent6>
      <a:hlink>
        <a:srgbClr val="00B9E4"/>
      </a:hlink>
      <a:folHlink>
        <a:srgbClr val="18A29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HQO_Slide">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Blank Presentation">
  <a:themeElements>
    <a:clrScheme name="">
      <a:dk1>
        <a:srgbClr val="000000"/>
      </a:dk1>
      <a:lt1>
        <a:srgbClr val="FFFFFF"/>
      </a:lt1>
      <a:dk2>
        <a:srgbClr val="007A87"/>
      </a:dk2>
      <a:lt2>
        <a:srgbClr val="8D988F"/>
      </a:lt2>
      <a:accent1>
        <a:srgbClr val="633C82"/>
      </a:accent1>
      <a:accent2>
        <a:srgbClr val="54B247"/>
      </a:accent2>
      <a:accent3>
        <a:srgbClr val="FFFFFF"/>
      </a:accent3>
      <a:accent4>
        <a:srgbClr val="000000"/>
      </a:accent4>
      <a:accent5>
        <a:srgbClr val="B7AFC1"/>
      </a:accent5>
      <a:accent6>
        <a:srgbClr val="4BA13F"/>
      </a:accent6>
      <a:hlink>
        <a:srgbClr val="739AB3"/>
      </a:hlink>
      <a:folHlink>
        <a:srgbClr val="475285"/>
      </a:folHlink>
    </a:clrScheme>
    <a:fontScheme name="Blank Presentation">
      <a:majorFont>
        <a:latin typeface="Arial Narrow"/>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lides option">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End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21142</TotalTime>
  <Words>1382</Words>
  <Application>Microsoft Office PowerPoint</Application>
  <PresentationFormat>On-screen Show (4:3)</PresentationFormat>
  <Paragraphs>341</Paragraphs>
  <Slides>11</Slides>
  <Notes>10</Notes>
  <HiddenSlides>0</HiddenSlides>
  <MMClips>0</MMClips>
  <ScaleCrop>false</ScaleCrop>
  <HeadingPairs>
    <vt:vector size="6" baseType="variant">
      <vt:variant>
        <vt:lpstr>Fonts Used</vt:lpstr>
      </vt:variant>
      <vt:variant>
        <vt:i4>9</vt:i4>
      </vt:variant>
      <vt:variant>
        <vt:lpstr>Theme</vt:lpstr>
      </vt:variant>
      <vt:variant>
        <vt:i4>6</vt:i4>
      </vt:variant>
      <vt:variant>
        <vt:lpstr>Slide Titles</vt:lpstr>
      </vt:variant>
      <vt:variant>
        <vt:i4>11</vt:i4>
      </vt:variant>
    </vt:vector>
  </HeadingPairs>
  <TitlesOfParts>
    <vt:vector size="26" baseType="lpstr">
      <vt:lpstr>ＭＳ Ｐゴシック</vt:lpstr>
      <vt:lpstr>ＭＳ Ｐゴシック</vt:lpstr>
      <vt:lpstr>Arial</vt:lpstr>
      <vt:lpstr>Arial Narrow</vt:lpstr>
      <vt:lpstr>Calibri</vt:lpstr>
      <vt:lpstr>Helvetica Neue Medium</vt:lpstr>
      <vt:lpstr>Times</vt:lpstr>
      <vt:lpstr>Times New Roman</vt:lpstr>
      <vt:lpstr>Wingdings</vt:lpstr>
      <vt:lpstr>1_Slides option</vt:lpstr>
      <vt:lpstr>First Slide Only</vt:lpstr>
      <vt:lpstr>HQO_Slide</vt:lpstr>
      <vt:lpstr>1_Blank Presentation</vt:lpstr>
      <vt:lpstr>Slides option</vt:lpstr>
      <vt:lpstr>1_End slide</vt:lpstr>
      <vt:lpstr>PowerPoint Presentation</vt:lpstr>
      <vt:lpstr>Health Links:  Improving integrated care for patients with multiple conditions  and complex needs</vt:lpstr>
      <vt:lpstr>Supporting the Advanced Health Links Model</vt:lpstr>
      <vt:lpstr>Health Links at a Glance – Q4 Update</vt:lpstr>
      <vt:lpstr>Patient Story</vt:lpstr>
      <vt:lpstr>Patient Story</vt:lpstr>
      <vt:lpstr>Patient Story</vt:lpstr>
      <vt:lpstr>Patient Story</vt:lpstr>
      <vt:lpstr>Impact of Health Links – Q4 Update</vt:lpstr>
      <vt:lpstr>Quarterly and Cumulative Data </vt:lpstr>
      <vt:lpstr>PowerPoint Presentation</vt:lpstr>
    </vt:vector>
  </TitlesOfParts>
  <Company>Government of Ontario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Ministry of Health and Long-Term Care</dc:creator>
  <cp:lastModifiedBy>Brett, Shannon</cp:lastModifiedBy>
  <cp:revision>513</cp:revision>
  <cp:lastPrinted>2016-03-02T15:33:21Z</cp:lastPrinted>
  <dcterms:created xsi:type="dcterms:W3CDTF">2008-02-01T20:05:28Z</dcterms:created>
  <dcterms:modified xsi:type="dcterms:W3CDTF">2017-06-09T19:27:15Z</dcterms:modified>
</cp:coreProperties>
</file>