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17"/>
  </p:notesMasterIdLst>
  <p:handoutMasterIdLst>
    <p:handoutMasterId r:id="rId18"/>
  </p:handoutMasterIdLst>
  <p:sldIdLst>
    <p:sldId id="293" r:id="rId7"/>
    <p:sldId id="370" r:id="rId8"/>
    <p:sldId id="395" r:id="rId9"/>
    <p:sldId id="427" r:id="rId10"/>
    <p:sldId id="433" r:id="rId11"/>
    <p:sldId id="432" r:id="rId12"/>
    <p:sldId id="428" r:id="rId13"/>
    <p:sldId id="430" r:id="rId14"/>
    <p:sldId id="429" r:id="rId15"/>
    <p:sldId id="327" r:id="rId16"/>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2" clrIdx="1">
    <p:extLst>
      <p:ext uri="{19B8F6BF-5375-455C-9EA6-DF929625EA0E}">
        <p15:presenceInfo xmlns:p15="http://schemas.microsoft.com/office/powerpoint/2012/main" userId="S-1-5-21-535683054-4239906057-3132855710-1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85341" autoAdjust="0"/>
  </p:normalViewPr>
  <p:slideViewPr>
    <p:cSldViewPr snapToGrid="0">
      <p:cViewPr varScale="1">
        <p:scale>
          <a:sx n="75" d="100"/>
          <a:sy n="75" d="100"/>
        </p:scale>
        <p:origin x="178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CA"/>
              <a:t>Total Number of Health Links per LHIN</a:t>
            </a:r>
          </a:p>
          <a:p>
            <a:pPr>
              <a:defRPr/>
            </a:pPr>
            <a:r>
              <a:rPr lang="en-CA"/>
              <a:t>(Total n = 91)</a:t>
            </a: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1702481857063761E-2"/>
          <c:y val="0.2516488620529494"/>
          <c:w val="0.88998227510376682"/>
          <c:h val="0.40591118051720543"/>
        </c:manualLayout>
      </c:layout>
      <c:barChart>
        <c:barDir val="col"/>
        <c:grouping val="stacked"/>
        <c:varyColors val="0"/>
        <c:ser>
          <c:idx val="0"/>
          <c:order val="0"/>
          <c:tx>
            <c:strRef>
              <c:f>'Total HL per LHIN'!$H$3</c:f>
              <c:strCache>
                <c:ptCount val="1"/>
                <c:pt idx="0">
                  <c:v># HLs actively recruiting patients</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'Total HL per LHIN'!$G$4:$G$17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LHIN'!$H$4:$H$17</c:f>
              <c:numCache>
                <c:formatCode>General</c:formatCode>
                <c:ptCount val="14"/>
                <c:pt idx="0">
                  <c:v>3</c:v>
                </c:pt>
                <c:pt idx="1">
                  <c:v>4</c:v>
                </c:pt>
                <c:pt idx="2">
                  <c:v>4</c:v>
                </c:pt>
                <c:pt idx="3">
                  <c:v>11</c:v>
                </c:pt>
                <c:pt idx="4">
                  <c:v>5</c:v>
                </c:pt>
                <c:pt idx="5">
                  <c:v>7</c:v>
                </c:pt>
                <c:pt idx="6">
                  <c:v>9</c:v>
                </c:pt>
                <c:pt idx="7">
                  <c:v>3</c:v>
                </c:pt>
                <c:pt idx="8">
                  <c:v>6</c:v>
                </c:pt>
                <c:pt idx="9">
                  <c:v>7</c:v>
                </c:pt>
                <c:pt idx="10">
                  <c:v>7</c:v>
                </c:pt>
                <c:pt idx="11">
                  <c:v>5</c:v>
                </c:pt>
                <c:pt idx="12">
                  <c:v>3</c:v>
                </c:pt>
                <c:pt idx="13">
                  <c:v>1</c:v>
                </c:pt>
              </c:numCache>
            </c:numRef>
          </c:val>
        </c:ser>
        <c:ser>
          <c:idx val="1"/>
          <c:order val="1"/>
          <c:tx>
            <c:strRef>
              <c:f>'Total HL per LHIN'!$I$3</c:f>
              <c:strCache>
                <c:ptCount val="1"/>
                <c:pt idx="0">
                  <c:v># HLs new in Quarter</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'Total HL per LHIN'!$G$4:$G$17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LHIN'!$I$4:$I$17</c:f>
              <c:numCache>
                <c:formatCode>General</c:formatCode>
                <c:ptCount val="14"/>
                <c:pt idx="10">
                  <c:v>1</c:v>
                </c:pt>
                <c:pt idx="12">
                  <c:v>3</c:v>
                </c:pt>
                <c:pt idx="13">
                  <c:v>1</c:v>
                </c:pt>
              </c:numCache>
            </c:numRef>
          </c:val>
        </c:ser>
        <c:ser>
          <c:idx val="2"/>
          <c:order val="2"/>
          <c:tx>
            <c:strRef>
              <c:f>'Total HL per LHIN'!$J$3</c:f>
              <c:strCache>
                <c:ptCount val="1"/>
                <c:pt idx="0">
                  <c:v># HLs in planning stage</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'Total HL per LHIN'!$G$4:$G$17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LHIN'!$J$4:$J$17</c:f>
              <c:numCache>
                <c:formatCode>General</c:formatCode>
                <c:ptCount val="14"/>
                <c:pt idx="0">
                  <c:v>0</c:v>
                </c:pt>
                <c:pt idx="1">
                  <c:v>2</c:v>
                </c:pt>
                <c:pt idx="2">
                  <c:v>0</c:v>
                </c:pt>
                <c:pt idx="3">
                  <c:v>0</c:v>
                </c:pt>
                <c:pt idx="4">
                  <c:v>0</c:v>
                </c:pt>
                <c:pt idx="5">
                  <c:v>0</c:v>
                </c:pt>
                <c:pt idx="6">
                  <c:v>0</c:v>
                </c:pt>
                <c:pt idx="7">
                  <c:v>2</c:v>
                </c:pt>
                <c:pt idx="8">
                  <c:v>1</c:v>
                </c:pt>
                <c:pt idx="9">
                  <c:v>0</c:v>
                </c:pt>
                <c:pt idx="10">
                  <c:v>2</c:v>
                </c:pt>
                <c:pt idx="11">
                  <c:v>0</c:v>
                </c:pt>
                <c:pt idx="12">
                  <c:v>1</c:v>
                </c:pt>
                <c:pt idx="13">
                  <c:v>3</c:v>
                </c:pt>
              </c:numCache>
            </c:numRef>
          </c:val>
        </c:ser>
        <c:dLbls>
          <c:showLegendKey val="0"/>
          <c:showVal val="0"/>
          <c:showCatName val="0"/>
          <c:showSerName val="0"/>
          <c:showPercent val="0"/>
          <c:showBubbleSize val="0"/>
        </c:dLbls>
        <c:gapWidth val="150"/>
        <c:overlap val="100"/>
        <c:axId val="185201136"/>
        <c:axId val="185201696"/>
      </c:barChart>
      <c:catAx>
        <c:axId val="1852011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5201696"/>
        <c:crosses val="autoZero"/>
        <c:auto val="1"/>
        <c:lblAlgn val="ctr"/>
        <c:lblOffset val="100"/>
        <c:noMultiLvlLbl val="0"/>
      </c:catAx>
      <c:valAx>
        <c:axId val="185201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52011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6/10/2016</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10/06/2016</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10/06/2016</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157D5995-B8FA-4284-BBDF-CC301C1B453E}" type="datetime1">
              <a:rPr lang="en-CA" smtClean="0"/>
              <a:t>10/06/2016</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673363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i="1" kern="1200" dirty="0">
                <a:solidFill>
                  <a:schemeClr val="tx1"/>
                </a:solidFill>
                <a:effectLst/>
                <a:latin typeface="Times" pitchFamily="18" charset="0"/>
                <a:ea typeface="+mn-ea"/>
                <a:cs typeface="+mn-cs"/>
              </a:rPr>
              <a:t>“Health Links will encourage greater collaboration and co-ordination between a patient's different health care providers as well as the development of personalized care plans.  This will help improve patient transitions within the system and help ensure patients receive more responsive care that addresses their specific needs with the support of a tightly knit team of providers” </a:t>
            </a:r>
            <a:r>
              <a:rPr lang="en-CA" sz="1200" kern="1200" dirty="0">
                <a:solidFill>
                  <a:schemeClr val="tx1"/>
                </a:solidFill>
                <a:effectLst/>
                <a:latin typeface="Times" pitchFamily="18" charset="0"/>
                <a:ea typeface="+mn-ea"/>
                <a:cs typeface="+mn-cs"/>
              </a:rPr>
              <a:t> </a:t>
            </a:r>
            <a:r>
              <a:rPr lang="en-CA" sz="1200" b="1" kern="1200" dirty="0">
                <a:solidFill>
                  <a:schemeClr val="tx1"/>
                </a:solidFill>
                <a:effectLst/>
                <a:latin typeface="Times" pitchFamily="18" charset="0"/>
                <a:ea typeface="+mn-ea"/>
                <a:cs typeface="+mn-cs"/>
              </a:rPr>
              <a:t>Announcement of the Health Links Initiative (Dec-2012)</a:t>
            </a:r>
            <a:endParaRPr lang="en-CA" sz="1200" b="0" kern="1200" dirty="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Health Link patients with a coordinated plan of care developed through the Health Link during the past Quarter.</a:t>
            </a:r>
            <a:endParaRPr lang="en-CA" sz="1200" kern="1200" dirty="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To be included, the CCP must 1) be developed with the patient/ caregiver and two (2) or more health care professionals AND 2) contain a plan for one (1) or more health issues.</a:t>
            </a:r>
          </a:p>
          <a:p>
            <a:endParaRPr lang="en-CA" dirty="0"/>
          </a:p>
          <a:p>
            <a:r>
              <a:rPr lang="en-CA" dirty="0"/>
              <a:t>*************************************************</a:t>
            </a:r>
          </a:p>
          <a:p>
            <a:pPr marL="171450" indent="-171450">
              <a:buFont typeface="Arial" panose="020B0604020202020204" pitchFamily="34" charset="0"/>
              <a:buChar char="•"/>
            </a:pPr>
            <a:r>
              <a:rPr lang="en-CA" sz="1200" b="1" i="1" kern="1200" dirty="0">
                <a:solidFill>
                  <a:schemeClr val="tx1"/>
                </a:solidFill>
                <a:effectLst/>
                <a:latin typeface="Times" pitchFamily="18" charset="0"/>
                <a:ea typeface="+mn-ea"/>
                <a:cs typeface="+mn-cs"/>
              </a:rPr>
              <a:t>Regular and timely access to primary care for complex patients. </a:t>
            </a:r>
            <a:r>
              <a:rPr lang="en-CA" sz="1200" i="1" kern="1200" dirty="0">
                <a:solidFill>
                  <a:schemeClr val="tx1"/>
                </a:solidFill>
                <a:effectLst/>
                <a:latin typeface="Times" pitchFamily="18" charset="0"/>
                <a:ea typeface="+mn-ea"/>
                <a:cs typeface="+mn-cs"/>
              </a:rPr>
              <a:t>  </a:t>
            </a:r>
            <a:r>
              <a:rPr lang="en-CA" sz="1200" i="1" dirty="0">
                <a:effectLst/>
              </a:rPr>
              <a:t>A central goal of Health Links continues to be the regular and timely access to primary care providers. As most patients first interaction with the health care system is through their primary care provider, ensuring patients are attached to primary care providers  is essential  to the effective provision of coordinated care for all of Ontario’s complex patients. ~ </a:t>
            </a:r>
            <a:r>
              <a:rPr lang="en-CA" sz="1200" kern="1200" dirty="0">
                <a:solidFill>
                  <a:schemeClr val="tx1"/>
                </a:solidFill>
                <a:effectLst/>
                <a:latin typeface="Times" pitchFamily="18" charset="0"/>
                <a:ea typeface="+mn-ea"/>
                <a:cs typeface="+mn-cs"/>
              </a:rPr>
              <a:t>Excerpt from Advanced Health Links Guide</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patients with regular and timely access to a Primary Care Provider (PCP).</a:t>
            </a:r>
            <a:r>
              <a:rPr lang="en-CA" sz="1200" kern="1200" dirty="0">
                <a:solidFill>
                  <a:schemeClr val="tx1"/>
                </a:solidFill>
                <a:effectLst/>
                <a:latin typeface="Times" pitchFamily="18" charset="0"/>
                <a:ea typeface="+mn-ea"/>
                <a:cs typeface="+mn-cs"/>
              </a:rPr>
              <a:t> </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There are three options for data collection, with the aggregate reported in QIRAP.  In most cases, a single Health Link will only choose to use one target/actual pair.</a:t>
            </a:r>
          </a:p>
          <a:p>
            <a:endParaRPr lang="en-CA" dirty="0"/>
          </a:p>
        </p:txBody>
      </p:sp>
      <p:sp>
        <p:nvSpPr>
          <p:cNvPr id="4" name="Date Placeholder 3"/>
          <p:cNvSpPr>
            <a:spLocks noGrp="1"/>
          </p:cNvSpPr>
          <p:nvPr>
            <p:ph type="dt" idx="10"/>
          </p:nvPr>
        </p:nvSpPr>
        <p:spPr/>
        <p:txBody>
          <a:bodyPr/>
          <a:lstStyle/>
          <a:p>
            <a:fld id="{353CBE9A-4656-424A-8DC8-8CA5F2D4B2C8}" type="datetime1">
              <a:rPr lang="en-CA" smtClean="0"/>
              <a:t>10/06/2016</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In brackets - Additional Health Links (Not included in total of 82)</a:t>
            </a:r>
          </a:p>
        </p:txBody>
      </p:sp>
      <p:sp>
        <p:nvSpPr>
          <p:cNvPr id="4" name="Date Placeholder 3"/>
          <p:cNvSpPr>
            <a:spLocks noGrp="1"/>
          </p:cNvSpPr>
          <p:nvPr>
            <p:ph type="dt" idx="10"/>
          </p:nvPr>
        </p:nvSpPr>
        <p:spPr/>
        <p:txBody>
          <a:bodyPr/>
          <a:lstStyle/>
          <a:p>
            <a:fld id="{353CBE9A-4656-424A-8DC8-8CA5F2D4B2C8}" type="datetime1">
              <a:rPr lang="en-CA" smtClean="0"/>
              <a:t>10/06/2016</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4008943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t>10/06/2016</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686543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10/06/2016</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10/06/2016</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10/06/2016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10/06/2016</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10/06/2016</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10/06/2016</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10/06/2016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10/06/2016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10/06/2016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10/06/2016</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10/06/2016</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healthcareathome.ca/northwest/en/who/Pages/Health-Links.aspx" TargetMode="External"/><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hyperlink" Target="#_ftnref3"/><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sz="1800" u="none" dirty="0">
                <a:solidFill>
                  <a:srgbClr val="8B9187"/>
                </a:solidFill>
              </a:rPr>
              <a:t>Health Quality Ontario</a:t>
            </a:r>
          </a:p>
          <a:p>
            <a:pPr defTabSz="457200" eaLnBrk="1" hangingPunct="1"/>
            <a:r>
              <a:rPr lang="en-US" altLang="en-US" sz="1200" u="none" dirty="0">
                <a:solidFill>
                  <a:srgbClr val="8B9187"/>
                </a:solidFill>
              </a:rPr>
              <a:t>The provincial advisor on the quality of health care in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en-CA" altLang="en-US" sz="2400" b="1" u="none" dirty="0">
                <a:solidFill>
                  <a:srgbClr val="FFFFFF"/>
                </a:solidFill>
              </a:rPr>
              <a:t>Health Links:  Excerpts from the </a:t>
            </a:r>
            <a:r>
              <a:rPr lang="en-CA" altLang="en-US" sz="2400" b="1" u="none" dirty="0" smtClean="0">
                <a:solidFill>
                  <a:srgbClr val="FFFFFF"/>
                </a:solidFill>
              </a:rPr>
              <a:t>2015-16 Q4 </a:t>
            </a:r>
            <a:r>
              <a:rPr lang="en-CA" altLang="en-US" sz="2400" b="1" u="none" dirty="0">
                <a:solidFill>
                  <a:srgbClr val="FFFFFF"/>
                </a:solidFill>
              </a:rPr>
              <a:t>Report </a:t>
            </a:r>
          </a:p>
          <a:p>
            <a:pPr defTabSz="457200"/>
            <a:r>
              <a:rPr lang="en-CA" altLang="en-US" sz="1600" b="1" u="none" dirty="0">
                <a:solidFill>
                  <a:srgbClr val="FFFFFF"/>
                </a:solidFill>
              </a:rPr>
              <a:t>10-Jun-2016</a:t>
            </a: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en-US" altLang="en-US" dirty="0">
                <a:latin typeface="Helvetica Neue Medium" charset="0"/>
              </a:rPr>
              <a:t>Susan.Taylor@hqontario.ca</a:t>
            </a:r>
          </a:p>
          <a:p>
            <a:pPr marL="0" indent="0" eaLnBrk="1" hangingPunct="1"/>
            <a:r>
              <a:rPr lang="en-US" altLang="en-US" dirty="0">
                <a:latin typeface="Helvetica Neue Medium" charset="0"/>
              </a:rPr>
              <a:t>www.HQOntario.ca</a:t>
            </a:r>
          </a:p>
          <a:p>
            <a:pPr marL="0" indent="0" eaLnBrk="1" hangingPunct="1"/>
            <a:endParaRPr lang="en-US"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en-US" i="1" dirty="0"/>
              <a:t>Health Links: </a:t>
            </a:r>
            <a:r>
              <a:rPr lang="en-US" b="0" i="1" dirty="0"/>
              <a:t/>
            </a:r>
            <a:br>
              <a:rPr lang="en-US" b="0" i="1" dirty="0"/>
            </a:br>
            <a:r>
              <a:rPr lang="en-US" b="0" i="1" dirty="0"/>
              <a:t>Improving integrated care for patients with multiple conditions </a:t>
            </a:r>
            <a:br>
              <a:rPr lang="en-US" b="0" i="1" dirty="0"/>
            </a:br>
            <a:r>
              <a:rPr lang="en-US" b="0" i="1" dirty="0"/>
              <a:t>and complex needs</a:t>
            </a:r>
          </a:p>
        </p:txBody>
      </p:sp>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2757"/>
          </a:xfrm>
        </p:spPr>
        <p:txBody>
          <a:bodyPr/>
          <a:lstStyle/>
          <a:p>
            <a:r>
              <a:rPr lang="en-US" sz="2800" dirty="0"/>
              <a:t>Provincial and Regional Accountabilities </a:t>
            </a:r>
            <a:br>
              <a:rPr lang="en-US" sz="2800" dirty="0"/>
            </a:br>
            <a:r>
              <a:rPr lang="en-US" sz="2800" dirty="0"/>
              <a:t>within the Health Links Model</a:t>
            </a:r>
          </a:p>
        </p:txBody>
      </p:sp>
      <p:sp>
        <p:nvSpPr>
          <p:cNvPr id="5" name="Footer Placeholder 4"/>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788249642"/>
              </p:ext>
            </p:extLst>
          </p:nvPr>
        </p:nvGraphicFramePr>
        <p:xfrm>
          <a:off x="164306" y="1437778"/>
          <a:ext cx="8815388" cy="4681728"/>
        </p:xfrm>
        <a:graphic>
          <a:graphicData uri="http://schemas.openxmlformats.org/drawingml/2006/table">
            <a:tbl>
              <a:tblPr firstRow="1" bandRow="1">
                <a:tableStyleId>{5C22544A-7EE6-4342-B048-85BDC9FD1C3A}</a:tableStyleId>
              </a:tblPr>
              <a:tblGrid>
                <a:gridCol w="4407694">
                  <a:extLst>
                    <a:ext uri="{9D8B030D-6E8A-4147-A177-3AD203B41FA5}">
                      <a16:colId xmlns="" xmlns:a16="http://schemas.microsoft.com/office/drawing/2014/main" val="20000"/>
                    </a:ext>
                  </a:extLst>
                </a:gridCol>
                <a:gridCol w="4407694">
                  <a:extLst>
                    <a:ext uri="{9D8B030D-6E8A-4147-A177-3AD203B41FA5}">
                      <a16:colId xmlns="" xmlns:a16="http://schemas.microsoft.com/office/drawing/2014/main" val="20001"/>
                    </a:ext>
                  </a:extLst>
                </a:gridCol>
              </a:tblGrid>
              <a:tr h="370840">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dirty="0">
                          <a:solidFill>
                            <a:schemeClr val="bg1"/>
                          </a:solidFill>
                        </a:rPr>
                        <a:t>MOHLTC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dirty="0">
                          <a:solidFill>
                            <a:schemeClr val="bg1"/>
                          </a:solidFill>
                        </a:rPr>
                        <a:t>LHIN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a16="http://schemas.microsoft.com/office/drawing/2014/main" val="10000"/>
                  </a:ext>
                </a:extLst>
              </a:tr>
              <a:tr h="370840">
                <a:tc>
                  <a:txBody>
                    <a:bodyPr/>
                    <a:lstStyle/>
                    <a:p>
                      <a:pPr marL="285750" indent="-285750">
                        <a:lnSpc>
                          <a:spcPct val="120000"/>
                        </a:lnSpc>
                        <a:buFont typeface="Arial" panose="020B0604020202020204" pitchFamily="34" charset="0"/>
                        <a:buChar char="•"/>
                      </a:pPr>
                      <a:r>
                        <a:rPr lang="en-CA" sz="1400" dirty="0"/>
                        <a:t>Sets the </a:t>
                      </a:r>
                      <a:r>
                        <a:rPr lang="en-CA" sz="1400" b="1" dirty="0"/>
                        <a:t>strategic direction </a:t>
                      </a:r>
                      <a:r>
                        <a:rPr lang="en-CA" sz="1400" dirty="0"/>
                        <a:t>for Health Links </a:t>
                      </a:r>
                    </a:p>
                    <a:p>
                      <a:pPr marL="285750" indent="-285750">
                        <a:lnSpc>
                          <a:spcPct val="120000"/>
                        </a:lnSpc>
                        <a:buFont typeface="Arial" panose="020B0604020202020204" pitchFamily="34" charset="0"/>
                        <a:buChar char="•"/>
                      </a:pPr>
                      <a:r>
                        <a:rPr lang="en-CA" sz="1400" dirty="0"/>
                        <a:t>Provides overall funding to the LHINs </a:t>
                      </a:r>
                    </a:p>
                    <a:p>
                      <a:pPr marL="285750" indent="-285750">
                        <a:lnSpc>
                          <a:spcPct val="120000"/>
                        </a:lnSpc>
                        <a:buFont typeface="Arial" panose="020B0604020202020204" pitchFamily="34" charset="0"/>
                        <a:buChar char="•"/>
                      </a:pPr>
                      <a:r>
                        <a:rPr lang="en-CA" sz="1400" dirty="0"/>
                        <a:t>Oversees the overall </a:t>
                      </a:r>
                      <a:r>
                        <a:rPr lang="en-CA" sz="1400" b="1" dirty="0"/>
                        <a:t>performance </a:t>
                      </a:r>
                      <a:r>
                        <a:rPr lang="en-CA" sz="1400" dirty="0"/>
                        <a:t>of the Health Links initiative to guide strategy </a:t>
                      </a:r>
                    </a:p>
                    <a:p>
                      <a:pPr marL="285750" indent="-285750">
                        <a:lnSpc>
                          <a:spcPct val="120000"/>
                        </a:lnSpc>
                        <a:buFont typeface="Arial" panose="020B0604020202020204" pitchFamily="34" charset="0"/>
                        <a:buChar char="•"/>
                      </a:pPr>
                      <a:r>
                        <a:rPr lang="en-CA" sz="1400" dirty="0"/>
                        <a:t>Facilitates </a:t>
                      </a:r>
                      <a:r>
                        <a:rPr lang="en-CA" sz="1400" b="1" dirty="0"/>
                        <a:t>operational success </a:t>
                      </a:r>
                      <a:r>
                        <a:rPr lang="en-CA" sz="1400" dirty="0"/>
                        <a:t>by implementing provincial level tools and supports </a:t>
                      </a:r>
                    </a:p>
                    <a:p>
                      <a:pPr marL="285750" indent="-285750">
                        <a:lnSpc>
                          <a:spcPct val="120000"/>
                        </a:lnSpc>
                        <a:buFont typeface="Arial" panose="020B0604020202020204" pitchFamily="34" charset="0"/>
                        <a:buChar char="•"/>
                      </a:pP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400" dirty="0"/>
                        <a:t>Sets </a:t>
                      </a:r>
                      <a:r>
                        <a:rPr lang="en-CA" sz="1400" b="1" dirty="0"/>
                        <a:t>regional priorities </a:t>
                      </a:r>
                      <a:r>
                        <a:rPr lang="en-CA" sz="1400" dirty="0"/>
                        <a:t>for Health Links and ensure alignment with provincial priorities </a:t>
                      </a:r>
                    </a:p>
                    <a:p>
                      <a:pPr marL="285750" indent="-285750">
                        <a:lnSpc>
                          <a:spcPct val="120000"/>
                        </a:lnSpc>
                        <a:buFont typeface="Arial" panose="020B0604020202020204" pitchFamily="34" charset="0"/>
                        <a:buChar char="•"/>
                      </a:pPr>
                      <a:r>
                        <a:rPr lang="en-CA" sz="1400" b="1" dirty="0"/>
                        <a:t>Funds</a:t>
                      </a:r>
                      <a:r>
                        <a:rPr lang="en-CA" sz="1400" dirty="0"/>
                        <a:t> Health Links in accordance with priorities </a:t>
                      </a:r>
                    </a:p>
                    <a:p>
                      <a:pPr marL="285750" indent="-285750">
                        <a:lnSpc>
                          <a:spcPct val="120000"/>
                        </a:lnSpc>
                        <a:buFont typeface="Arial" panose="020B0604020202020204" pitchFamily="34" charset="0"/>
                        <a:buChar char="•"/>
                      </a:pPr>
                      <a:r>
                        <a:rPr lang="en-CA" sz="1400" dirty="0"/>
                        <a:t>Maintains </a:t>
                      </a:r>
                      <a:r>
                        <a:rPr lang="en-CA" sz="1400" b="1" dirty="0"/>
                        <a:t>overall accountability </a:t>
                      </a:r>
                      <a:r>
                        <a:rPr lang="en-CA" sz="1400" dirty="0"/>
                        <a:t>for Health Links performance, LHIN by LHIN </a:t>
                      </a:r>
                    </a:p>
                    <a:p>
                      <a:pPr marL="285750" indent="-285750">
                        <a:lnSpc>
                          <a:spcPct val="120000"/>
                        </a:lnSpc>
                        <a:buFont typeface="Arial" panose="020B0604020202020204" pitchFamily="34" charset="0"/>
                        <a:buChar char="•"/>
                      </a:pPr>
                      <a:r>
                        <a:rPr lang="en-CA" sz="1400" dirty="0"/>
                        <a:t>Drives operations through implementation of plans and support for adoption of provincial tools </a:t>
                      </a:r>
                    </a:p>
                    <a:p>
                      <a:pPr marL="285750" indent="-285750">
                        <a:lnSpc>
                          <a:spcPct val="120000"/>
                        </a:lnSpc>
                        <a:buFont typeface="Arial" panose="020B0604020202020204" pitchFamily="34" charset="0"/>
                        <a:buChar char="•"/>
                      </a:pPr>
                      <a:r>
                        <a:rPr lang="en-CA" sz="1400" dirty="0"/>
                        <a:t>Identifies and </a:t>
                      </a:r>
                      <a:r>
                        <a:rPr lang="en-CA" sz="1400" b="1" dirty="0"/>
                        <a:t>implements</a:t>
                      </a:r>
                      <a:r>
                        <a:rPr lang="en-CA" sz="1400" dirty="0"/>
                        <a:t> regional supports and tools as required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370840">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a:solidFill>
                            <a:schemeClr val="bg1"/>
                          </a:solidFill>
                        </a:rPr>
                        <a:t>Health Quality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a16="http://schemas.microsoft.com/office/drawing/2014/main" val="10002"/>
                  </a:ext>
                </a:extLst>
              </a:tr>
              <a:tr h="370840">
                <a:tc gridSpan="2">
                  <a:txBody>
                    <a:bodyPr/>
                    <a:lstStyle/>
                    <a:p>
                      <a:pPr marL="285750" indent="-285750">
                        <a:lnSpc>
                          <a:spcPct val="120000"/>
                        </a:lnSpc>
                        <a:buFont typeface="Arial" panose="020B0604020202020204" pitchFamily="34" charset="0"/>
                        <a:buChar char="•"/>
                      </a:pPr>
                      <a:r>
                        <a:rPr lang="en-US" sz="1400" dirty="0"/>
                        <a:t>Support data collection, timely reports and analysis</a:t>
                      </a:r>
                    </a:p>
                    <a:p>
                      <a:pPr marL="285750" indent="-285750">
                        <a:lnSpc>
                          <a:spcPct val="120000"/>
                        </a:lnSpc>
                        <a:buFont typeface="Arial" panose="020B0604020202020204" pitchFamily="34" charset="0"/>
                        <a:buChar char="•"/>
                      </a:pPr>
                      <a:r>
                        <a:rPr lang="en-US" sz="1400" dirty="0"/>
                        <a:t>Lead systematic identification of emerging innovations and best practices </a:t>
                      </a:r>
                    </a:p>
                    <a:p>
                      <a:pPr marL="285750" indent="-285750">
                        <a:lnSpc>
                          <a:spcPct val="120000"/>
                        </a:lnSpc>
                        <a:buFont typeface="Arial" panose="020B0604020202020204" pitchFamily="34" charset="0"/>
                        <a:buChar char="•"/>
                      </a:pPr>
                      <a:r>
                        <a:rPr lang="en-CA" sz="1400" dirty="0"/>
                        <a:t>Increase rate of progress through standardization of best practices across all Health Links</a:t>
                      </a:r>
                    </a:p>
                    <a:p>
                      <a:pPr marL="285750" indent="-285750">
                        <a:lnSpc>
                          <a:spcPct val="120000"/>
                        </a:lnSpc>
                        <a:buFont typeface="Arial" panose="020B0604020202020204" pitchFamily="34" charset="0"/>
                        <a:buChar char="•"/>
                      </a:pPr>
                      <a:r>
                        <a:rPr lang="en-CA" sz="1400" dirty="0">
                          <a:cs typeface="ＭＳ Ｐゴシック" charset="-128"/>
                        </a:rPr>
                        <a:t>Support inter-Health Link sharing of lessons learned on regional or pan-provincial basis </a:t>
                      </a:r>
                    </a:p>
                    <a:p>
                      <a:pPr marL="285750" indent="-285750">
                        <a:lnSpc>
                          <a:spcPct val="120000"/>
                        </a:lnSpc>
                        <a:buFont typeface="Arial" panose="020B0604020202020204" pitchFamily="34" charset="0"/>
                        <a:buChar char="•"/>
                      </a:pPr>
                      <a:r>
                        <a:rPr lang="en-CA" sz="1400" dirty="0">
                          <a:cs typeface="ＭＳ Ｐゴシック" charset="-128"/>
                        </a:rPr>
                        <a:t>Connect LHIN HL Leads with other relevant provincial quality initiatives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dirty="0"/>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362337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Getting Started – Q4 Update</a:t>
            </a:r>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en-CA" sz="1600" dirty="0">
                <a:solidFill>
                  <a:schemeClr val="bg1"/>
                </a:solidFill>
              </a:rPr>
              <a:t>Health Links progressing from planning to recruiting patients</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5689600" y="1967198"/>
            <a:ext cx="3149601" cy="3910279"/>
          </a:xfrm>
        </p:spPr>
        <p:txBody>
          <a:bodyPr/>
          <a:lstStyle/>
          <a:p>
            <a:r>
              <a:rPr lang="en-CA" sz="1600" dirty="0"/>
              <a:t>To date, </a:t>
            </a:r>
            <a:r>
              <a:rPr lang="en-CA" sz="1600" b="1" dirty="0">
                <a:solidFill>
                  <a:srgbClr val="00788A"/>
                </a:solidFill>
              </a:rPr>
              <a:t>82 Health Links </a:t>
            </a:r>
            <a:r>
              <a:rPr lang="en-CA" sz="1600" dirty="0"/>
              <a:t>have been approved for funding by the </a:t>
            </a:r>
            <a:r>
              <a:rPr lang="en-CA" sz="1600" dirty="0" smtClean="0"/>
              <a:t>MOHLTC</a:t>
            </a:r>
          </a:p>
          <a:p>
            <a:r>
              <a:rPr lang="en-CA" sz="1600" dirty="0" smtClean="0"/>
              <a:t>Additional </a:t>
            </a:r>
            <a:r>
              <a:rPr lang="en-CA" sz="1600" dirty="0"/>
              <a:t>Health Links have been planned by the LHINs to provide complete geographical coverage, bringing the total to </a:t>
            </a:r>
            <a:r>
              <a:rPr lang="en-CA" sz="1600" dirty="0" smtClean="0"/>
              <a:t>91</a:t>
            </a:r>
          </a:p>
          <a:p>
            <a:r>
              <a:rPr lang="en-CA" sz="1600" b="1" dirty="0" smtClean="0">
                <a:solidFill>
                  <a:srgbClr val="00788A"/>
                </a:solidFill>
              </a:rPr>
              <a:t>80 </a:t>
            </a:r>
            <a:r>
              <a:rPr lang="en-CA" sz="1600" b="1" dirty="0">
                <a:solidFill>
                  <a:srgbClr val="00788A"/>
                </a:solidFill>
              </a:rPr>
              <a:t>of </a:t>
            </a:r>
            <a:r>
              <a:rPr lang="en-CA" sz="1600" b="1" dirty="0" smtClean="0">
                <a:solidFill>
                  <a:srgbClr val="00788A"/>
                </a:solidFill>
              </a:rPr>
              <a:t>91 </a:t>
            </a:r>
            <a:r>
              <a:rPr lang="en-CA" sz="1600" dirty="0"/>
              <a:t>Health Links were actively recruiting patients by the end of </a:t>
            </a:r>
            <a:r>
              <a:rPr lang="en-CA" sz="1600" dirty="0" smtClean="0"/>
              <a:t>Q4</a:t>
            </a:r>
            <a:endParaRPr lang="en-CA" sz="1600" dirty="0"/>
          </a:p>
          <a:p>
            <a:r>
              <a:rPr lang="en-CA" sz="1600" dirty="0"/>
              <a:t>The remaining Health Links continued with their </a:t>
            </a:r>
            <a:r>
              <a:rPr lang="en-CA" sz="1600" dirty="0" smtClean="0"/>
              <a:t>planning</a:t>
            </a:r>
            <a:endParaRPr lang="en-CA" sz="1600" dirty="0"/>
          </a:p>
        </p:txBody>
      </p:sp>
      <p:sp>
        <p:nvSpPr>
          <p:cNvPr id="9" name="Rectangle 3"/>
          <p:cNvSpPr>
            <a:spLocks noChangeArrowheads="1"/>
          </p:cNvSpPr>
          <p:nvPr/>
        </p:nvSpPr>
        <p:spPr bwMode="auto">
          <a:xfrm>
            <a:off x="523415" y="5993895"/>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8" name="Chart 7"/>
          <p:cNvGraphicFramePr/>
          <p:nvPr>
            <p:extLst>
              <p:ext uri="{D42A27DB-BD31-4B8C-83A1-F6EECF244321}">
                <p14:modId xmlns:p14="http://schemas.microsoft.com/office/powerpoint/2010/main" val="1072573106"/>
              </p:ext>
            </p:extLst>
          </p:nvPr>
        </p:nvGraphicFramePr>
        <p:xfrm>
          <a:off x="644109" y="1967197"/>
          <a:ext cx="5025171" cy="40266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074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en-CA" dirty="0"/>
              <a:t>Health Links at a Glance – Q4 Update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86304407"/>
              </p:ext>
            </p:extLst>
          </p:nvPr>
        </p:nvGraphicFramePr>
        <p:xfrm>
          <a:off x="923472" y="1924840"/>
          <a:ext cx="7298870" cy="3563666"/>
        </p:xfrm>
        <a:graphic>
          <a:graphicData uri="http://schemas.openxmlformats.org/drawingml/2006/table">
            <a:tbl>
              <a:tblPr firstRow="1" firstCol="1" bandRow="1"/>
              <a:tblGrid>
                <a:gridCol w="1210730"/>
                <a:gridCol w="1856586"/>
                <a:gridCol w="2115777"/>
                <a:gridCol w="2115777"/>
              </a:tblGrid>
              <a:tr h="813322">
                <a:tc>
                  <a:txBody>
                    <a:bodyPr/>
                    <a:lstStyle/>
                    <a:p>
                      <a:pPr marL="45720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HLs actively recruiting patients</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Coordinated Care Plans completed</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patients connected to a</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Primary Care Provider</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809036">
                <a:tc>
                  <a:txBody>
                    <a:bodyPr/>
                    <a:lstStyle/>
                    <a:p>
                      <a:pPr marL="0" indent="0" algn="ctr">
                        <a:lnSpc>
                          <a:spcPct val="115000"/>
                        </a:lnSpc>
                        <a:spcAft>
                          <a:spcPts val="0"/>
                        </a:spcAft>
                      </a:pPr>
                      <a:r>
                        <a:rPr lang="en-CA" sz="1600" b="1" dirty="0">
                          <a:effectLst/>
                          <a:latin typeface="Calibri" panose="020F0502020204030204" pitchFamily="34" charset="0"/>
                          <a:ea typeface="Calibri" panose="020F0502020204030204" pitchFamily="34" charset="0"/>
                          <a:cs typeface="Times New Roman" panose="02020603050405020304" pitchFamily="18" charset="0"/>
                        </a:rPr>
                        <a:t>2015-16 Q3</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a:effectLst/>
                          <a:latin typeface="Calibri" panose="020F0502020204030204" pitchFamily="34" charset="0"/>
                          <a:ea typeface="Calibri" panose="020F0502020204030204" pitchFamily="34" charset="0"/>
                          <a:cs typeface="Times New Roman" panose="02020603050405020304" pitchFamily="18" charset="0"/>
                        </a:rPr>
                        <a:t>75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2680</a:t>
                      </a:r>
                    </a:p>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(reported by 73 of 75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3,934</a:t>
                      </a:r>
                    </a:p>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(reported by 71 of 75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9036">
                <a:tc>
                  <a:txBody>
                    <a:bodyPr/>
                    <a:lstStyle/>
                    <a:p>
                      <a:pPr marL="0" indent="0" algn="ctr" defTabSz="914400" rtl="0" eaLnBrk="1" latinLnBrk="0" hangingPunct="1">
                        <a:lnSpc>
                          <a:spcPct val="115000"/>
                        </a:lnSpc>
                        <a:spcAft>
                          <a:spcPts val="0"/>
                        </a:spcAft>
                      </a:pPr>
                      <a:r>
                        <a:rPr lang="en-CA"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2015-16 Q4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4,622</a:t>
                      </a:r>
                    </a:p>
                    <a:p>
                      <a:pPr marL="0" indent="0"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(reported by 76 of 80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5,713</a:t>
                      </a:r>
                    </a:p>
                    <a:p>
                      <a:pPr marL="0" indent="0"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(reported by 72 of 80 Health Links</a:t>
                      </a:r>
                      <a:r>
                        <a:rPr lang="en-CA" sz="1600" dirty="0" smtClean="0">
                          <a:effectLst/>
                          <a:latin typeface="Calibri" panose="020F0502020204030204" pitchFamily="34" charset="0"/>
                          <a:ea typeface="Calibri" panose="020F0502020204030204" pitchFamily="34" charset="0"/>
                          <a:cs typeface="Times New Roman" panose="02020603050405020304" pitchFamily="18" charset="0"/>
                        </a:rPr>
                        <a:t>)</a:t>
                      </a:r>
                      <a:r>
                        <a:rPr lang="en-CA"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9036">
                <a:tc>
                  <a:txBody>
                    <a:bodyPr/>
                    <a:lstStyle/>
                    <a:p>
                      <a:pPr marL="0" indent="0" algn="ctr" defTabSz="914400" rtl="0" eaLnBrk="1" latinLnBrk="0" hangingPunct="1">
                        <a:lnSpc>
                          <a:spcPct val="115000"/>
                        </a:lnSpc>
                        <a:spcAft>
                          <a:spcPts val="0"/>
                        </a:spcAft>
                      </a:pPr>
                      <a:r>
                        <a:rPr lang="en-CA" sz="1600" b="1" dirty="0" smtClean="0">
                          <a:effectLst/>
                          <a:latin typeface="Calibri" panose="020F0502020204030204" pitchFamily="34" charset="0"/>
                          <a:ea typeface="Calibri" panose="020F0502020204030204" pitchFamily="34" charset="0"/>
                          <a:cs typeface="Times New Roman" panose="02020603050405020304" pitchFamily="18" charset="0"/>
                        </a:rPr>
                        <a:t>Cumulative total to date</a:t>
                      </a:r>
                      <a:endParaRPr lang="en-CA"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18,926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600" dirty="0">
                          <a:effectLst/>
                          <a:latin typeface="Calibri" panose="020F0502020204030204" pitchFamily="34" charset="0"/>
                          <a:ea typeface="Calibri" panose="020F0502020204030204" pitchFamily="34" charset="0"/>
                          <a:cs typeface="Times New Roman" panose="02020603050405020304" pitchFamily="18" charset="0"/>
                        </a:rPr>
                        <a:t>29,946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Footer Placeholder 3"/>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4032763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pic>
        <p:nvPicPr>
          <p:cNvPr id="6" name="Content Placeholder 5"/>
          <p:cNvPicPr>
            <a:picLocks noGrp="1" noChangeAspect="1"/>
          </p:cNvPicPr>
          <p:nvPr>
            <p:ph idx="1"/>
          </p:nvPr>
        </p:nvPicPr>
        <p:blipFill>
          <a:blip r:embed="rId2"/>
          <a:stretch>
            <a:fillRect/>
          </a:stretch>
        </p:blipFill>
        <p:spPr>
          <a:xfrm>
            <a:off x="856961" y="1356360"/>
            <a:ext cx="6501101" cy="3578384"/>
          </a:xfrm>
          <a:prstGeom prst="rect">
            <a:avLst/>
          </a:prstGeom>
        </p:spPr>
      </p:pic>
      <p:sp>
        <p:nvSpPr>
          <p:cNvPr id="7" name="Rectangle 6"/>
          <p:cNvSpPr/>
          <p:nvPr/>
        </p:nvSpPr>
        <p:spPr>
          <a:xfrm>
            <a:off x="856961" y="5290373"/>
            <a:ext cx="7531100" cy="338554"/>
          </a:xfrm>
          <a:prstGeom prst="rect">
            <a:avLst/>
          </a:prstGeom>
        </p:spPr>
        <p:txBody>
          <a:bodyPr wrap="square">
            <a:spAutoFit/>
          </a:bodyPr>
          <a:lstStyle/>
          <a:p>
            <a:r>
              <a:rPr lang="en-CA" sz="16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http://healthcareathome.ca/northwest/en/who/Pages/Health-Links.aspx</a:t>
            </a:r>
            <a:endParaRPr lang="en-CA" sz="1600" dirty="0"/>
          </a:p>
        </p:txBody>
      </p:sp>
      <p:sp>
        <p:nvSpPr>
          <p:cNvPr id="8" name="Title 7"/>
          <p:cNvSpPr>
            <a:spLocks noGrp="1"/>
          </p:cNvSpPr>
          <p:nvPr>
            <p:ph type="title"/>
          </p:nvPr>
        </p:nvSpPr>
        <p:spPr/>
        <p:txBody>
          <a:bodyPr/>
          <a:lstStyle/>
          <a:p>
            <a:r>
              <a:rPr lang="en-CA" dirty="0" err="1" smtClean="0"/>
              <a:t>Jaun</a:t>
            </a:r>
            <a:r>
              <a:rPr lang="en-CA" dirty="0" smtClean="0"/>
              <a:t>-Paul’s Story</a:t>
            </a:r>
            <a:endParaRPr lang="en-CA" dirty="0"/>
          </a:p>
        </p:txBody>
      </p:sp>
    </p:spTree>
    <p:extLst>
      <p:ext uri="{BB962C8B-B14F-4D97-AF65-F5344CB8AC3E}">
        <p14:creationId xmlns:p14="http://schemas.microsoft.com/office/powerpoint/2010/main" val="2416865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Impact of Health Links – Q4 Update</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en-CA" sz="1600" dirty="0">
                <a:solidFill>
                  <a:schemeClr val="bg1"/>
                </a:solidFill>
              </a:rPr>
              <a:t>Coordinated Care Plans</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en-CA" sz="1600" b="1" dirty="0" smtClean="0">
                <a:solidFill>
                  <a:srgbClr val="0C6577"/>
                </a:solidFill>
              </a:rPr>
              <a:t>18,926 </a:t>
            </a:r>
            <a:r>
              <a:rPr lang="en-CA" sz="1600" dirty="0" smtClean="0"/>
              <a:t>complex </a:t>
            </a:r>
            <a:r>
              <a:rPr lang="en-CA" sz="1600" dirty="0"/>
              <a:t>patients have been provided with coordinated care plans through Health Links</a:t>
            </a:r>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en-CA" sz="1600" dirty="0">
                <a:solidFill>
                  <a:schemeClr val="bg1"/>
                </a:solidFill>
              </a:rPr>
              <a:t>Access to Primary Care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en-CA" sz="1600" b="1" dirty="0" smtClean="0">
                <a:solidFill>
                  <a:srgbClr val="0C6577"/>
                </a:solidFill>
              </a:rPr>
              <a:t>29,946</a:t>
            </a:r>
            <a:r>
              <a:rPr lang="en-CA" sz="1600" dirty="0" smtClean="0"/>
              <a:t> </a:t>
            </a:r>
            <a:r>
              <a:rPr lang="en-CA" sz="1600" dirty="0"/>
              <a:t>Health Links patients have been connected to regular and timely access to Primary Care</a:t>
            </a:r>
          </a:p>
        </p:txBody>
      </p:sp>
      <p:sp>
        <p:nvSpPr>
          <p:cNvPr id="11" name="Rectangle 3"/>
          <p:cNvSpPr>
            <a:spLocks noChangeArrowheads="1"/>
          </p:cNvSpPr>
          <p:nvPr/>
        </p:nvSpPr>
        <p:spPr bwMode="auto">
          <a:xfrm>
            <a:off x="2662457" y="5993895"/>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rotWithShape="1">
          <a:blip r:embed="rId3"/>
          <a:srcRect l="1279" t="3138" r="1854" b="3582"/>
          <a:stretch/>
        </p:blipFill>
        <p:spPr>
          <a:xfrm>
            <a:off x="336984" y="2115953"/>
            <a:ext cx="4130127" cy="2533607"/>
          </a:xfrm>
          <a:prstGeom prst="rect">
            <a:avLst/>
          </a:prstGeom>
        </p:spPr>
      </p:pic>
      <p:pic>
        <p:nvPicPr>
          <p:cNvPr id="8" name="Picture 7"/>
          <p:cNvPicPr>
            <a:picLocks noChangeAspect="1"/>
          </p:cNvPicPr>
          <p:nvPr/>
        </p:nvPicPr>
        <p:blipFill>
          <a:blip r:embed="rId4"/>
          <a:stretch>
            <a:fillRect/>
          </a:stretch>
        </p:blipFill>
        <p:spPr>
          <a:xfrm>
            <a:off x="4630001" y="2077810"/>
            <a:ext cx="4181475" cy="2571750"/>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Target Population by LHIN</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7" name="Rectangle 6"/>
          <p:cNvSpPr/>
          <p:nvPr/>
        </p:nvSpPr>
        <p:spPr>
          <a:xfrm>
            <a:off x="1534344" y="5804534"/>
            <a:ext cx="6021769" cy="246221"/>
          </a:xfrm>
          <a:prstGeom prst="rect">
            <a:avLst/>
          </a:prstGeom>
        </p:spPr>
        <p:txBody>
          <a:bodyPr wrap="square">
            <a:spAutoFit/>
          </a:bodyPr>
          <a:lstStyle/>
          <a:p>
            <a:pPr lvl="0" algn="r"/>
            <a:r>
              <a:rPr lang="en-US" sz="1000" i="1" dirty="0">
                <a:solidFill>
                  <a:srgbClr val="000000"/>
                </a:solidFill>
              </a:rPr>
              <a:t>*</a:t>
            </a:r>
            <a:r>
              <a:rPr lang="en-CA" sz="1000" i="1" dirty="0">
                <a:solidFill>
                  <a:srgbClr val="000000"/>
                </a:solidFill>
              </a:rPr>
              <a:t>Additional Health Links are in the early planning stages (operational funding not yet approved by MOHLTC)</a:t>
            </a:r>
            <a:endParaRPr lang="en-US" sz="1000" i="1" dirty="0">
              <a:solidFill>
                <a:srgbClr val="000000"/>
              </a:solidFill>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stretch>
            <a:fillRect/>
          </a:stretch>
        </p:blipFill>
        <p:spPr>
          <a:xfrm>
            <a:off x="1946275" y="1389928"/>
            <a:ext cx="5197908" cy="4210768"/>
          </a:xfrm>
          <a:prstGeom prst="rect">
            <a:avLst/>
          </a:prstGeom>
        </p:spPr>
      </p:pic>
      <p:pic>
        <p:nvPicPr>
          <p:cNvPr id="3" name="Picture 2"/>
          <p:cNvPicPr>
            <a:picLocks noChangeAspect="1"/>
          </p:cNvPicPr>
          <p:nvPr/>
        </p:nvPicPr>
        <p:blipFill>
          <a:blip r:embed="rId4"/>
          <a:stretch>
            <a:fillRect/>
          </a:stretch>
        </p:blipFill>
        <p:spPr>
          <a:xfrm>
            <a:off x="1857375" y="1233487"/>
            <a:ext cx="5429250" cy="4391025"/>
          </a:xfrm>
          <a:prstGeom prst="rect">
            <a:avLst/>
          </a:prstGeom>
        </p:spPr>
      </p:pic>
    </p:spTree>
    <p:extLst>
      <p:ext uri="{BB962C8B-B14F-4D97-AF65-F5344CB8AC3E}">
        <p14:creationId xmlns:p14="http://schemas.microsoft.com/office/powerpoint/2010/main" val="1595688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Progress by LHIN – Q4 Update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23" name="Rectangle 4"/>
          <p:cNvSpPr>
            <a:spLocks noChangeArrowheads="1"/>
          </p:cNvSpPr>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3"/>
          <p:cNvSpPr>
            <a:spLocks noChangeArrowheads="1"/>
          </p:cNvSpPr>
          <p:nvPr/>
        </p:nvSpPr>
        <p:spPr bwMode="auto">
          <a:xfrm>
            <a:off x="177165" y="5868914"/>
            <a:ext cx="842410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900" b="0" i="0" u="none" strike="noStrike" cap="none" normalizeH="0" baseline="30000" dirty="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a:t>
            </a:r>
            <a:r>
              <a:rPr lang="en-CA" altLang="en-US" sz="900" baseline="30000" dirty="0" bmk="">
                <a:latin typeface="Calibri" panose="020F0502020204030204" pitchFamily="34" charset="0"/>
                <a:ea typeface="Calibri" panose="020F0502020204030204" pitchFamily="34" charset="0"/>
                <a:cs typeface="Times New Roman" panose="02020603050405020304" pitchFamily="18" charset="0"/>
                <a:hlinkClick r:id="rId3"/>
              </a:rPr>
              <a:t>1</a:t>
            </a:r>
            <a:r>
              <a:rPr kumimoji="0" lang="en-CA" altLang="en-US" sz="900" b="0" i="0" u="none" strike="noStrike" cap="none" normalizeH="0" baseline="30000" dirty="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a:t>
            </a:r>
            <a:r>
              <a:rPr kumimoji="0" lang="en-CA" altLang="en-US"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Targets are set by the Health Link and LHIN, and reflect the maturity of the Health Link (i.e., new Health Links have more modest targets to allow time to establish processes).</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p:cNvSpPr>
            <a:spLocks noChangeArrowheads="1"/>
          </p:cNvSpPr>
          <p:nvPr/>
        </p:nvSpPr>
        <p:spPr bwMode="auto">
          <a:xfrm>
            <a:off x="177165" y="605527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3" name="Picture 2"/>
          <p:cNvPicPr>
            <a:picLocks noChangeAspect="1"/>
          </p:cNvPicPr>
          <p:nvPr/>
        </p:nvPicPr>
        <p:blipFill>
          <a:blip r:embed="rId4"/>
          <a:stretch>
            <a:fillRect/>
          </a:stretch>
        </p:blipFill>
        <p:spPr>
          <a:xfrm>
            <a:off x="143282" y="1167084"/>
            <a:ext cx="8949543" cy="4304076"/>
          </a:xfrm>
          <a:prstGeom prst="rect">
            <a:avLst/>
          </a:prstGeom>
        </p:spPr>
      </p:pic>
    </p:spTree>
    <p:extLst>
      <p:ext uri="{BB962C8B-B14F-4D97-AF65-F5344CB8AC3E}">
        <p14:creationId xmlns:p14="http://schemas.microsoft.com/office/powerpoint/2010/main" val="3157934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18597</TotalTime>
  <Words>595</Words>
  <Application>Microsoft Office PowerPoint</Application>
  <PresentationFormat>On-screen Show (4:3)</PresentationFormat>
  <Paragraphs>112</Paragraphs>
  <Slides>10</Slides>
  <Notes>6</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10</vt:i4>
      </vt:variant>
    </vt:vector>
  </HeadingPairs>
  <TitlesOfParts>
    <vt:vector size="25"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Health Links:  Improving integrated care for patients with multiple conditions  and complex needs</vt:lpstr>
      <vt:lpstr>Provincial and Regional Accountabilities  within the Health Links Model</vt:lpstr>
      <vt:lpstr>Getting Started – Q4 Update</vt:lpstr>
      <vt:lpstr>Health Links at a Glance – Q4 Update</vt:lpstr>
      <vt:lpstr>Jaun-Paul’s Story</vt:lpstr>
      <vt:lpstr>Impact of Health Links – Q4 Update</vt:lpstr>
      <vt:lpstr>Target Population by LHIN</vt:lpstr>
      <vt:lpstr>Progress by LHIN – Q4 Update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Taylor, Susan</cp:lastModifiedBy>
  <cp:revision>415</cp:revision>
  <cp:lastPrinted>2016-03-02T15:33:21Z</cp:lastPrinted>
  <dcterms:created xsi:type="dcterms:W3CDTF">2008-02-01T20:05:28Z</dcterms:created>
  <dcterms:modified xsi:type="dcterms:W3CDTF">2016-06-10T17:36:22Z</dcterms:modified>
</cp:coreProperties>
</file>