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71" r:id="rId6"/>
    <p:sldId id="272" r:id="rId7"/>
    <p:sldId id="273" r:id="rId8"/>
    <p:sldId id="274" r:id="rId9"/>
    <p:sldId id="275" r:id="rId10"/>
    <p:sldId id="276" r:id="rId11"/>
    <p:sldId id="277" r:id="rId12"/>
    <p:sldId id="278" r:id="rId13"/>
    <p:sldId id="279" r:id="rId14"/>
    <p:sldId id="280" r:id="rId15"/>
    <p:sldId id="289" r:id="rId16"/>
    <p:sldId id="288" r:id="rId17"/>
    <p:sldId id="283" r:id="rId18"/>
    <p:sldId id="284" r:id="rId19"/>
    <p:sldId id="285" r:id="rId20"/>
    <p:sldId id="286"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96423-2FEF-46BC-AF0F-2235A57E724C}"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A9BBC5F5-F479-4D14-99EC-05469989F576}">
      <dgm:prSet phldrT="[Text]"/>
      <dgm:spPr>
        <a:solidFill>
          <a:srgbClr val="00B0F0">
            <a:alpha val="50000"/>
          </a:srgbClr>
        </a:solidFill>
      </dgm:spPr>
      <dgm:t>
        <a:bodyPr/>
        <a:lstStyle/>
        <a:p>
          <a:r>
            <a:rPr lang="en-CA" dirty="0" smtClean="0"/>
            <a:t>Hospital Acquired Conditions</a:t>
          </a:r>
          <a:endParaRPr lang="en-CA" dirty="0"/>
        </a:p>
      </dgm:t>
    </dgm:pt>
    <dgm:pt modelId="{FB7BEBD3-A190-430A-8F39-EBDB4B0949DA}" type="parTrans" cxnId="{96572AD6-DFFC-4B39-A7E6-7D64AEFFF8BF}">
      <dgm:prSet/>
      <dgm:spPr/>
      <dgm:t>
        <a:bodyPr/>
        <a:lstStyle/>
        <a:p>
          <a:endParaRPr lang="en-CA"/>
        </a:p>
      </dgm:t>
    </dgm:pt>
    <dgm:pt modelId="{176053EB-767B-495B-9969-BE01B9ED14BA}" type="sibTrans" cxnId="{96572AD6-DFFC-4B39-A7E6-7D64AEFFF8BF}">
      <dgm:prSet/>
      <dgm:spPr/>
      <dgm:t>
        <a:bodyPr/>
        <a:lstStyle/>
        <a:p>
          <a:endParaRPr lang="en-CA"/>
        </a:p>
      </dgm:t>
    </dgm:pt>
    <dgm:pt modelId="{8F723CD9-A14B-45C1-BE8F-B2C0535F37D8}">
      <dgm:prSet phldrT="[Text]"/>
      <dgm:spPr>
        <a:solidFill>
          <a:srgbClr val="00B0F0">
            <a:alpha val="50000"/>
          </a:srgbClr>
        </a:solidFill>
      </dgm:spPr>
      <dgm:t>
        <a:bodyPr/>
        <a:lstStyle/>
        <a:p>
          <a:r>
            <a:rPr lang="en-CA" dirty="0" smtClean="0"/>
            <a:t>Serious Safety Events</a:t>
          </a:r>
          <a:endParaRPr lang="en-CA" dirty="0"/>
        </a:p>
      </dgm:t>
    </dgm:pt>
    <dgm:pt modelId="{51147C25-FC70-4D32-89F2-93A81226802F}" type="parTrans" cxnId="{57FFAC82-61A6-4237-9000-D704442BEBC6}">
      <dgm:prSet/>
      <dgm:spPr/>
      <dgm:t>
        <a:bodyPr/>
        <a:lstStyle/>
        <a:p>
          <a:endParaRPr lang="en-CA"/>
        </a:p>
      </dgm:t>
    </dgm:pt>
    <dgm:pt modelId="{88FF7B5E-261D-47FD-AFCD-A0F0F9DE5CBD}" type="sibTrans" cxnId="{57FFAC82-61A6-4237-9000-D704442BEBC6}">
      <dgm:prSet/>
      <dgm:spPr/>
      <dgm:t>
        <a:bodyPr/>
        <a:lstStyle/>
        <a:p>
          <a:endParaRPr lang="en-CA"/>
        </a:p>
      </dgm:t>
    </dgm:pt>
    <dgm:pt modelId="{D65F3924-CBA9-4DC5-8390-C31D994D1605}" type="pres">
      <dgm:prSet presAssocID="{3EA96423-2FEF-46BC-AF0F-2235A57E724C}" presName="Name0" presStyleCnt="0">
        <dgm:presLayoutVars>
          <dgm:chMax val="7"/>
          <dgm:dir/>
          <dgm:resizeHandles val="exact"/>
        </dgm:presLayoutVars>
      </dgm:prSet>
      <dgm:spPr/>
    </dgm:pt>
    <dgm:pt modelId="{AF712810-67A3-4ADB-A263-9BFD3BE6B852}" type="pres">
      <dgm:prSet presAssocID="{3EA96423-2FEF-46BC-AF0F-2235A57E724C}" presName="ellipse1" presStyleLbl="vennNode1" presStyleIdx="0" presStyleCnt="2" custScaleX="74994" custScaleY="68778" custLinFactNeighborX="-7088" custLinFactNeighborY="-18888">
        <dgm:presLayoutVars>
          <dgm:bulletEnabled val="1"/>
        </dgm:presLayoutVars>
      </dgm:prSet>
      <dgm:spPr/>
      <dgm:t>
        <a:bodyPr/>
        <a:lstStyle/>
        <a:p>
          <a:endParaRPr lang="en-US"/>
        </a:p>
      </dgm:t>
    </dgm:pt>
    <dgm:pt modelId="{A1FFBC13-6545-4E33-8C11-FB33252A68BD}" type="pres">
      <dgm:prSet presAssocID="{3EA96423-2FEF-46BC-AF0F-2235A57E724C}" presName="ellipse2" presStyleLbl="vennNode1" presStyleIdx="1" presStyleCnt="2" custScaleX="68791" custScaleY="68745" custLinFactNeighborX="-1209" custLinFactNeighborY="-82331">
        <dgm:presLayoutVars>
          <dgm:bulletEnabled val="1"/>
        </dgm:presLayoutVars>
      </dgm:prSet>
      <dgm:spPr/>
      <dgm:t>
        <a:bodyPr/>
        <a:lstStyle/>
        <a:p>
          <a:endParaRPr lang="en-US"/>
        </a:p>
      </dgm:t>
    </dgm:pt>
  </dgm:ptLst>
  <dgm:cxnLst>
    <dgm:cxn modelId="{57FFAC82-61A6-4237-9000-D704442BEBC6}" srcId="{3EA96423-2FEF-46BC-AF0F-2235A57E724C}" destId="{8F723CD9-A14B-45C1-BE8F-B2C0535F37D8}" srcOrd="1" destOrd="0" parTransId="{51147C25-FC70-4D32-89F2-93A81226802F}" sibTransId="{88FF7B5E-261D-47FD-AFCD-A0F0F9DE5CBD}"/>
    <dgm:cxn modelId="{0E18E7E3-7DE7-4D91-9045-906322585BAB}" type="presOf" srcId="{3EA96423-2FEF-46BC-AF0F-2235A57E724C}" destId="{D65F3924-CBA9-4DC5-8390-C31D994D1605}" srcOrd="0" destOrd="0" presId="urn:microsoft.com/office/officeart/2005/8/layout/rings+Icon"/>
    <dgm:cxn modelId="{C6C27A10-8016-42FB-9F3E-F5A112B9C679}" type="presOf" srcId="{A9BBC5F5-F479-4D14-99EC-05469989F576}" destId="{AF712810-67A3-4ADB-A263-9BFD3BE6B852}" srcOrd="0" destOrd="0" presId="urn:microsoft.com/office/officeart/2005/8/layout/rings+Icon"/>
    <dgm:cxn modelId="{ED159A3E-D427-4F21-8BDD-88DD080D85EB}" type="presOf" srcId="{8F723CD9-A14B-45C1-BE8F-B2C0535F37D8}" destId="{A1FFBC13-6545-4E33-8C11-FB33252A68BD}" srcOrd="0" destOrd="0" presId="urn:microsoft.com/office/officeart/2005/8/layout/rings+Icon"/>
    <dgm:cxn modelId="{96572AD6-DFFC-4B39-A7E6-7D64AEFFF8BF}" srcId="{3EA96423-2FEF-46BC-AF0F-2235A57E724C}" destId="{A9BBC5F5-F479-4D14-99EC-05469989F576}" srcOrd="0" destOrd="0" parTransId="{FB7BEBD3-A190-430A-8F39-EBDB4B0949DA}" sibTransId="{176053EB-767B-495B-9969-BE01B9ED14BA}"/>
    <dgm:cxn modelId="{641F02B0-3A08-4603-BF6B-015DE4746CE5}" type="presParOf" srcId="{D65F3924-CBA9-4DC5-8390-C31D994D1605}" destId="{AF712810-67A3-4ADB-A263-9BFD3BE6B852}" srcOrd="0" destOrd="0" presId="urn:microsoft.com/office/officeart/2005/8/layout/rings+Icon"/>
    <dgm:cxn modelId="{07E9DEF5-8C25-4E33-8646-F0B1CE1B70EA}" type="presParOf" srcId="{D65F3924-CBA9-4DC5-8390-C31D994D1605}" destId="{A1FFBC13-6545-4E33-8C11-FB33252A68BD}"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C9B36-A6EF-4B73-90B2-01843898FFB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CA"/>
        </a:p>
      </dgm:t>
    </dgm:pt>
    <dgm:pt modelId="{83E5B831-074F-4FD8-9753-2421E5687311}">
      <dgm:prSet phldrT="[Text]" custT="1"/>
      <dgm:spPr>
        <a:solidFill>
          <a:schemeClr val="accent2">
            <a:lumMod val="75000"/>
          </a:schemeClr>
        </a:solidFill>
      </dgm:spPr>
      <dgm:t>
        <a:bodyPr/>
        <a:lstStyle/>
        <a:p>
          <a:r>
            <a:rPr lang="en-CA" sz="1100" dirty="0" smtClean="0"/>
            <a:t>Disagreement on the Problem</a:t>
          </a:r>
          <a:endParaRPr lang="en-CA" sz="1100" dirty="0"/>
        </a:p>
      </dgm:t>
    </dgm:pt>
    <dgm:pt modelId="{A323A363-8CAF-4BF0-8C8A-77B4CB806194}" type="parTrans" cxnId="{75CE399D-8F14-414B-882D-67CB6FE2B76F}">
      <dgm:prSet/>
      <dgm:spPr/>
      <dgm:t>
        <a:bodyPr/>
        <a:lstStyle/>
        <a:p>
          <a:endParaRPr lang="en-CA" sz="2400"/>
        </a:p>
      </dgm:t>
    </dgm:pt>
    <dgm:pt modelId="{6043AE9E-C024-4493-B4DD-03EE8A0C302F}" type="sibTrans" cxnId="{75CE399D-8F14-414B-882D-67CB6FE2B76F}">
      <dgm:prSet/>
      <dgm:spPr/>
      <dgm:t>
        <a:bodyPr/>
        <a:lstStyle/>
        <a:p>
          <a:endParaRPr lang="en-CA" sz="2400"/>
        </a:p>
      </dgm:t>
    </dgm:pt>
    <dgm:pt modelId="{224F83DA-8297-4635-BBC1-5D5B1A6EEAF1}">
      <dgm:prSet phldrT="[Text]" custT="1"/>
      <dgm:spPr>
        <a:solidFill>
          <a:schemeClr val="accent2">
            <a:lumMod val="75000"/>
          </a:schemeClr>
        </a:solidFill>
      </dgm:spPr>
      <dgm:t>
        <a:bodyPr/>
        <a:lstStyle/>
        <a:p>
          <a:r>
            <a:rPr lang="en-CA" sz="1100" dirty="0" smtClean="0"/>
            <a:t>Disagreement on the Solution</a:t>
          </a:r>
          <a:endParaRPr lang="en-CA" sz="1100" dirty="0"/>
        </a:p>
      </dgm:t>
    </dgm:pt>
    <dgm:pt modelId="{61A6AE29-C2A4-471B-8269-BBADBD3168A4}" type="parTrans" cxnId="{969AE798-3D5F-4D62-95DF-8F834BE634CD}">
      <dgm:prSet/>
      <dgm:spPr/>
      <dgm:t>
        <a:bodyPr/>
        <a:lstStyle/>
        <a:p>
          <a:endParaRPr lang="en-CA" sz="2400"/>
        </a:p>
      </dgm:t>
    </dgm:pt>
    <dgm:pt modelId="{5F53D7BA-E9CD-477C-83C9-968FE14CF8F4}" type="sibTrans" cxnId="{969AE798-3D5F-4D62-95DF-8F834BE634CD}">
      <dgm:prSet/>
      <dgm:spPr/>
      <dgm:t>
        <a:bodyPr/>
        <a:lstStyle/>
        <a:p>
          <a:endParaRPr lang="en-CA" sz="2400"/>
        </a:p>
      </dgm:t>
    </dgm:pt>
    <dgm:pt modelId="{1B78D70B-7FCD-4475-BBBE-979058E2CB19}">
      <dgm:prSet phldrT="[Text]" custT="1"/>
      <dgm:spPr>
        <a:solidFill>
          <a:schemeClr val="accent2">
            <a:lumMod val="75000"/>
          </a:schemeClr>
        </a:solidFill>
      </dgm:spPr>
      <dgm:t>
        <a:bodyPr/>
        <a:lstStyle/>
        <a:p>
          <a:r>
            <a:rPr lang="en-CA" sz="1100" dirty="0" smtClean="0"/>
            <a:t>Disagreement on the Implementation</a:t>
          </a:r>
          <a:endParaRPr lang="en-CA" sz="1100" dirty="0"/>
        </a:p>
      </dgm:t>
    </dgm:pt>
    <dgm:pt modelId="{F2854B73-0EC8-4361-940C-8EEDFB0A5071}" type="parTrans" cxnId="{B1053755-71D0-4B3D-A44F-A73309CC7400}">
      <dgm:prSet/>
      <dgm:spPr/>
      <dgm:t>
        <a:bodyPr/>
        <a:lstStyle/>
        <a:p>
          <a:endParaRPr lang="en-CA" sz="2400"/>
        </a:p>
      </dgm:t>
    </dgm:pt>
    <dgm:pt modelId="{CFFD4F2F-27F4-4BE7-891C-F20AAEAD328C}" type="sibTrans" cxnId="{B1053755-71D0-4B3D-A44F-A73309CC7400}">
      <dgm:prSet/>
      <dgm:spPr/>
      <dgm:t>
        <a:bodyPr/>
        <a:lstStyle/>
        <a:p>
          <a:endParaRPr lang="en-CA" sz="2400"/>
        </a:p>
      </dgm:t>
    </dgm:pt>
    <dgm:pt modelId="{885888E0-57AE-4FC7-AE3F-1088FB1F9BB3}">
      <dgm:prSet phldrT="[Text]" custT="1"/>
      <dgm:spPr>
        <a:solidFill>
          <a:schemeClr val="accent2">
            <a:lumMod val="75000"/>
          </a:schemeClr>
        </a:solidFill>
      </dgm:spPr>
      <dgm:t>
        <a:bodyPr/>
        <a:lstStyle/>
        <a:p>
          <a:r>
            <a:rPr lang="en-CA" sz="1100" dirty="0" smtClean="0"/>
            <a:t>Buy In</a:t>
          </a:r>
          <a:endParaRPr lang="en-CA" sz="1100" dirty="0"/>
        </a:p>
      </dgm:t>
    </dgm:pt>
    <dgm:pt modelId="{1090EFE6-F1FD-4A6F-BE8D-A012190F6B6F}" type="parTrans" cxnId="{13A02C37-5417-41DA-B6FA-12CAE789639B}">
      <dgm:prSet/>
      <dgm:spPr/>
      <dgm:t>
        <a:bodyPr/>
        <a:lstStyle/>
        <a:p>
          <a:endParaRPr lang="en-CA" sz="2400"/>
        </a:p>
      </dgm:t>
    </dgm:pt>
    <dgm:pt modelId="{0FA1E455-E23B-48E2-A45D-BB39917832F1}" type="sibTrans" cxnId="{13A02C37-5417-41DA-B6FA-12CAE789639B}">
      <dgm:prSet/>
      <dgm:spPr/>
      <dgm:t>
        <a:bodyPr/>
        <a:lstStyle/>
        <a:p>
          <a:endParaRPr lang="en-CA" sz="2400"/>
        </a:p>
      </dgm:t>
    </dgm:pt>
    <dgm:pt modelId="{ACA9E3C5-9F9B-4621-B8CD-AAF99400B211}" type="pres">
      <dgm:prSet presAssocID="{494C9B36-A6EF-4B73-90B2-01843898FFB2}" presName="Name0" presStyleCnt="0">
        <dgm:presLayoutVars>
          <dgm:chMax val="7"/>
          <dgm:resizeHandles val="exact"/>
        </dgm:presLayoutVars>
      </dgm:prSet>
      <dgm:spPr/>
      <dgm:t>
        <a:bodyPr/>
        <a:lstStyle/>
        <a:p>
          <a:endParaRPr lang="en-CA"/>
        </a:p>
      </dgm:t>
    </dgm:pt>
    <dgm:pt modelId="{385309E6-9BD1-41B7-86C7-64B306B85F94}" type="pres">
      <dgm:prSet presAssocID="{494C9B36-A6EF-4B73-90B2-01843898FFB2}" presName="comp1" presStyleCnt="0"/>
      <dgm:spPr/>
    </dgm:pt>
    <dgm:pt modelId="{16AF26BB-DD88-44A9-9118-101F4A88E479}" type="pres">
      <dgm:prSet presAssocID="{494C9B36-A6EF-4B73-90B2-01843898FFB2}" presName="circle1" presStyleLbl="node1" presStyleIdx="0" presStyleCnt="4"/>
      <dgm:spPr/>
      <dgm:t>
        <a:bodyPr/>
        <a:lstStyle/>
        <a:p>
          <a:endParaRPr lang="en-CA"/>
        </a:p>
      </dgm:t>
    </dgm:pt>
    <dgm:pt modelId="{CD77141C-8EB0-4440-B958-C99ACD28CBF0}" type="pres">
      <dgm:prSet presAssocID="{494C9B36-A6EF-4B73-90B2-01843898FFB2}" presName="c1text" presStyleLbl="node1" presStyleIdx="0" presStyleCnt="4">
        <dgm:presLayoutVars>
          <dgm:bulletEnabled val="1"/>
        </dgm:presLayoutVars>
      </dgm:prSet>
      <dgm:spPr/>
      <dgm:t>
        <a:bodyPr/>
        <a:lstStyle/>
        <a:p>
          <a:endParaRPr lang="en-CA"/>
        </a:p>
      </dgm:t>
    </dgm:pt>
    <dgm:pt modelId="{3275E9AC-E364-4E3B-8310-7F25BA41AAD0}" type="pres">
      <dgm:prSet presAssocID="{494C9B36-A6EF-4B73-90B2-01843898FFB2}" presName="comp2" presStyleCnt="0"/>
      <dgm:spPr/>
    </dgm:pt>
    <dgm:pt modelId="{377E3634-9527-4C05-B488-9D74E887268E}" type="pres">
      <dgm:prSet presAssocID="{494C9B36-A6EF-4B73-90B2-01843898FFB2}" presName="circle2" presStyleLbl="node1" presStyleIdx="1" presStyleCnt="4"/>
      <dgm:spPr/>
      <dgm:t>
        <a:bodyPr/>
        <a:lstStyle/>
        <a:p>
          <a:endParaRPr lang="en-CA"/>
        </a:p>
      </dgm:t>
    </dgm:pt>
    <dgm:pt modelId="{94E3B0AB-0EDF-4055-9EAF-91BB62D9DB9D}" type="pres">
      <dgm:prSet presAssocID="{494C9B36-A6EF-4B73-90B2-01843898FFB2}" presName="c2text" presStyleLbl="node1" presStyleIdx="1" presStyleCnt="4">
        <dgm:presLayoutVars>
          <dgm:bulletEnabled val="1"/>
        </dgm:presLayoutVars>
      </dgm:prSet>
      <dgm:spPr/>
      <dgm:t>
        <a:bodyPr/>
        <a:lstStyle/>
        <a:p>
          <a:endParaRPr lang="en-CA"/>
        </a:p>
      </dgm:t>
    </dgm:pt>
    <dgm:pt modelId="{4DC79631-4EFE-467D-8FAA-BAFDBDB92ABF}" type="pres">
      <dgm:prSet presAssocID="{494C9B36-A6EF-4B73-90B2-01843898FFB2}" presName="comp3" presStyleCnt="0"/>
      <dgm:spPr/>
    </dgm:pt>
    <dgm:pt modelId="{4FB366A4-CC40-4FE6-B8A1-6733CEBC85A3}" type="pres">
      <dgm:prSet presAssocID="{494C9B36-A6EF-4B73-90B2-01843898FFB2}" presName="circle3" presStyleLbl="node1" presStyleIdx="2" presStyleCnt="4"/>
      <dgm:spPr/>
      <dgm:t>
        <a:bodyPr/>
        <a:lstStyle/>
        <a:p>
          <a:endParaRPr lang="en-CA"/>
        </a:p>
      </dgm:t>
    </dgm:pt>
    <dgm:pt modelId="{03049965-11B8-4196-8133-2D34B71E1165}" type="pres">
      <dgm:prSet presAssocID="{494C9B36-A6EF-4B73-90B2-01843898FFB2}" presName="c3text" presStyleLbl="node1" presStyleIdx="2" presStyleCnt="4">
        <dgm:presLayoutVars>
          <dgm:bulletEnabled val="1"/>
        </dgm:presLayoutVars>
      </dgm:prSet>
      <dgm:spPr/>
      <dgm:t>
        <a:bodyPr/>
        <a:lstStyle/>
        <a:p>
          <a:endParaRPr lang="en-CA"/>
        </a:p>
      </dgm:t>
    </dgm:pt>
    <dgm:pt modelId="{C4B29734-7AB4-448A-A846-DB4BBDCAB0B8}" type="pres">
      <dgm:prSet presAssocID="{494C9B36-A6EF-4B73-90B2-01843898FFB2}" presName="comp4" presStyleCnt="0"/>
      <dgm:spPr/>
    </dgm:pt>
    <dgm:pt modelId="{88813E6E-F63F-44D4-8AB3-253A6AC0FA52}" type="pres">
      <dgm:prSet presAssocID="{494C9B36-A6EF-4B73-90B2-01843898FFB2}" presName="circle4" presStyleLbl="node1" presStyleIdx="3" presStyleCnt="4"/>
      <dgm:spPr/>
      <dgm:t>
        <a:bodyPr/>
        <a:lstStyle/>
        <a:p>
          <a:endParaRPr lang="en-CA"/>
        </a:p>
      </dgm:t>
    </dgm:pt>
    <dgm:pt modelId="{1ED7DB4B-A67E-4845-96F7-C5E212FCAE44}" type="pres">
      <dgm:prSet presAssocID="{494C9B36-A6EF-4B73-90B2-01843898FFB2}" presName="c4text" presStyleLbl="node1" presStyleIdx="3" presStyleCnt="4">
        <dgm:presLayoutVars>
          <dgm:bulletEnabled val="1"/>
        </dgm:presLayoutVars>
      </dgm:prSet>
      <dgm:spPr/>
      <dgm:t>
        <a:bodyPr/>
        <a:lstStyle/>
        <a:p>
          <a:endParaRPr lang="en-CA"/>
        </a:p>
      </dgm:t>
    </dgm:pt>
  </dgm:ptLst>
  <dgm:cxnLst>
    <dgm:cxn modelId="{FF5A5D69-03BF-4DA5-9289-160D6C5D5933}" type="presOf" srcId="{1B78D70B-7FCD-4475-BBBE-979058E2CB19}" destId="{03049965-11B8-4196-8133-2D34B71E1165}" srcOrd="1" destOrd="0" presId="urn:microsoft.com/office/officeart/2005/8/layout/venn2"/>
    <dgm:cxn modelId="{4A364D97-823A-4A48-B966-E446A3E348CE}" type="presOf" srcId="{885888E0-57AE-4FC7-AE3F-1088FB1F9BB3}" destId="{1ED7DB4B-A67E-4845-96F7-C5E212FCAE44}" srcOrd="1" destOrd="0" presId="urn:microsoft.com/office/officeart/2005/8/layout/venn2"/>
    <dgm:cxn modelId="{588D76D5-605A-4B13-8073-747DABC0DFA1}" type="presOf" srcId="{885888E0-57AE-4FC7-AE3F-1088FB1F9BB3}" destId="{88813E6E-F63F-44D4-8AB3-253A6AC0FA52}" srcOrd="0" destOrd="0" presId="urn:microsoft.com/office/officeart/2005/8/layout/venn2"/>
    <dgm:cxn modelId="{969AE798-3D5F-4D62-95DF-8F834BE634CD}" srcId="{494C9B36-A6EF-4B73-90B2-01843898FFB2}" destId="{224F83DA-8297-4635-BBC1-5D5B1A6EEAF1}" srcOrd="1" destOrd="0" parTransId="{61A6AE29-C2A4-471B-8269-BBADBD3168A4}" sibTransId="{5F53D7BA-E9CD-477C-83C9-968FE14CF8F4}"/>
    <dgm:cxn modelId="{05A54963-9B79-4E28-9124-0BF8AC74F0DA}" type="presOf" srcId="{224F83DA-8297-4635-BBC1-5D5B1A6EEAF1}" destId="{94E3B0AB-0EDF-4055-9EAF-91BB62D9DB9D}" srcOrd="1" destOrd="0" presId="urn:microsoft.com/office/officeart/2005/8/layout/venn2"/>
    <dgm:cxn modelId="{2257B7B1-DB62-4EE4-A57E-407B0EAD3C03}" type="presOf" srcId="{83E5B831-074F-4FD8-9753-2421E5687311}" destId="{CD77141C-8EB0-4440-B958-C99ACD28CBF0}" srcOrd="1" destOrd="0" presId="urn:microsoft.com/office/officeart/2005/8/layout/venn2"/>
    <dgm:cxn modelId="{75CE399D-8F14-414B-882D-67CB6FE2B76F}" srcId="{494C9B36-A6EF-4B73-90B2-01843898FFB2}" destId="{83E5B831-074F-4FD8-9753-2421E5687311}" srcOrd="0" destOrd="0" parTransId="{A323A363-8CAF-4BF0-8C8A-77B4CB806194}" sibTransId="{6043AE9E-C024-4493-B4DD-03EE8A0C302F}"/>
    <dgm:cxn modelId="{13A02C37-5417-41DA-B6FA-12CAE789639B}" srcId="{494C9B36-A6EF-4B73-90B2-01843898FFB2}" destId="{885888E0-57AE-4FC7-AE3F-1088FB1F9BB3}" srcOrd="3" destOrd="0" parTransId="{1090EFE6-F1FD-4A6F-BE8D-A012190F6B6F}" sibTransId="{0FA1E455-E23B-48E2-A45D-BB39917832F1}"/>
    <dgm:cxn modelId="{F560D4DB-7B75-46B1-A71E-EBB612A71989}" type="presOf" srcId="{83E5B831-074F-4FD8-9753-2421E5687311}" destId="{16AF26BB-DD88-44A9-9118-101F4A88E479}" srcOrd="0" destOrd="0" presId="urn:microsoft.com/office/officeart/2005/8/layout/venn2"/>
    <dgm:cxn modelId="{2F943386-ADBF-40B6-925C-F7E4A1A4957C}" type="presOf" srcId="{494C9B36-A6EF-4B73-90B2-01843898FFB2}" destId="{ACA9E3C5-9F9B-4621-B8CD-AAF99400B211}" srcOrd="0" destOrd="0" presId="urn:microsoft.com/office/officeart/2005/8/layout/venn2"/>
    <dgm:cxn modelId="{68AE9AB1-2AE5-4A93-9DE4-DEF18B7684C3}" type="presOf" srcId="{1B78D70B-7FCD-4475-BBBE-979058E2CB19}" destId="{4FB366A4-CC40-4FE6-B8A1-6733CEBC85A3}" srcOrd="0" destOrd="0" presId="urn:microsoft.com/office/officeart/2005/8/layout/venn2"/>
    <dgm:cxn modelId="{44AAC19D-E67E-4799-8F19-E08C6EE149B9}" type="presOf" srcId="{224F83DA-8297-4635-BBC1-5D5B1A6EEAF1}" destId="{377E3634-9527-4C05-B488-9D74E887268E}" srcOrd="0" destOrd="0" presId="urn:microsoft.com/office/officeart/2005/8/layout/venn2"/>
    <dgm:cxn modelId="{B1053755-71D0-4B3D-A44F-A73309CC7400}" srcId="{494C9B36-A6EF-4B73-90B2-01843898FFB2}" destId="{1B78D70B-7FCD-4475-BBBE-979058E2CB19}" srcOrd="2" destOrd="0" parTransId="{F2854B73-0EC8-4361-940C-8EEDFB0A5071}" sibTransId="{CFFD4F2F-27F4-4BE7-891C-F20AAEAD328C}"/>
    <dgm:cxn modelId="{6DEDAE08-73D7-4ABC-92A0-A89882860825}" type="presParOf" srcId="{ACA9E3C5-9F9B-4621-B8CD-AAF99400B211}" destId="{385309E6-9BD1-41B7-86C7-64B306B85F94}" srcOrd="0" destOrd="0" presId="urn:microsoft.com/office/officeart/2005/8/layout/venn2"/>
    <dgm:cxn modelId="{93897DE5-2857-4B12-A8C5-636A527CB6AD}" type="presParOf" srcId="{385309E6-9BD1-41B7-86C7-64B306B85F94}" destId="{16AF26BB-DD88-44A9-9118-101F4A88E479}" srcOrd="0" destOrd="0" presId="urn:microsoft.com/office/officeart/2005/8/layout/venn2"/>
    <dgm:cxn modelId="{324B9C50-CDC1-438C-849A-2C3D18D5A2FC}" type="presParOf" srcId="{385309E6-9BD1-41B7-86C7-64B306B85F94}" destId="{CD77141C-8EB0-4440-B958-C99ACD28CBF0}" srcOrd="1" destOrd="0" presId="urn:microsoft.com/office/officeart/2005/8/layout/venn2"/>
    <dgm:cxn modelId="{F8530B60-0F2C-4925-B011-BD97F21D75FF}" type="presParOf" srcId="{ACA9E3C5-9F9B-4621-B8CD-AAF99400B211}" destId="{3275E9AC-E364-4E3B-8310-7F25BA41AAD0}" srcOrd="1" destOrd="0" presId="urn:microsoft.com/office/officeart/2005/8/layout/venn2"/>
    <dgm:cxn modelId="{1070E4DA-1E04-4D6E-B029-ADB2AD3597D3}" type="presParOf" srcId="{3275E9AC-E364-4E3B-8310-7F25BA41AAD0}" destId="{377E3634-9527-4C05-B488-9D74E887268E}" srcOrd="0" destOrd="0" presId="urn:microsoft.com/office/officeart/2005/8/layout/venn2"/>
    <dgm:cxn modelId="{6D11BC51-7F02-4F5A-830E-82FEDAB030F7}" type="presParOf" srcId="{3275E9AC-E364-4E3B-8310-7F25BA41AAD0}" destId="{94E3B0AB-0EDF-4055-9EAF-91BB62D9DB9D}" srcOrd="1" destOrd="0" presId="urn:microsoft.com/office/officeart/2005/8/layout/venn2"/>
    <dgm:cxn modelId="{CF1E284A-E44A-4B32-9ED1-01EF723FBD64}" type="presParOf" srcId="{ACA9E3C5-9F9B-4621-B8CD-AAF99400B211}" destId="{4DC79631-4EFE-467D-8FAA-BAFDBDB92ABF}" srcOrd="2" destOrd="0" presId="urn:microsoft.com/office/officeart/2005/8/layout/venn2"/>
    <dgm:cxn modelId="{1F5C5D03-90DD-4761-BB52-23C01B30B8DE}" type="presParOf" srcId="{4DC79631-4EFE-467D-8FAA-BAFDBDB92ABF}" destId="{4FB366A4-CC40-4FE6-B8A1-6733CEBC85A3}" srcOrd="0" destOrd="0" presId="urn:microsoft.com/office/officeart/2005/8/layout/venn2"/>
    <dgm:cxn modelId="{AC432447-55B9-4BDC-A989-0A08063F478D}" type="presParOf" srcId="{4DC79631-4EFE-467D-8FAA-BAFDBDB92ABF}" destId="{03049965-11B8-4196-8133-2D34B71E1165}" srcOrd="1" destOrd="0" presId="urn:microsoft.com/office/officeart/2005/8/layout/venn2"/>
    <dgm:cxn modelId="{048E5957-5A4D-4241-BA49-C7EED7F6CB18}" type="presParOf" srcId="{ACA9E3C5-9F9B-4621-B8CD-AAF99400B211}" destId="{C4B29734-7AB4-448A-A846-DB4BBDCAB0B8}" srcOrd="3" destOrd="0" presId="urn:microsoft.com/office/officeart/2005/8/layout/venn2"/>
    <dgm:cxn modelId="{4CCF5BFF-FCC2-4311-A5A5-FFD935CCF470}" type="presParOf" srcId="{C4B29734-7AB4-448A-A846-DB4BBDCAB0B8}" destId="{88813E6E-F63F-44D4-8AB3-253A6AC0FA52}" srcOrd="0" destOrd="0" presId="urn:microsoft.com/office/officeart/2005/8/layout/venn2"/>
    <dgm:cxn modelId="{923D3AD6-F5A4-43D6-95CB-60951ED5858C}" type="presParOf" srcId="{C4B29734-7AB4-448A-A846-DB4BBDCAB0B8}" destId="{1ED7DB4B-A67E-4845-96F7-C5E212FCAE4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12810-67A3-4ADB-A263-9BFD3BE6B852}">
      <dsp:nvSpPr>
        <dsp:cNvPr id="0" name=""/>
        <dsp:cNvSpPr/>
      </dsp:nvSpPr>
      <dsp:spPr>
        <a:xfrm>
          <a:off x="1940182" y="0"/>
          <a:ext cx="1748235" cy="1603443"/>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Hospital Acquired Conditions</a:t>
          </a:r>
          <a:endParaRPr lang="en-CA" sz="1800" kern="1200" dirty="0"/>
        </a:p>
      </dsp:txBody>
      <dsp:txXfrm>
        <a:off x="2196205" y="234819"/>
        <a:ext cx="1236189" cy="1133805"/>
      </dsp:txXfrm>
    </dsp:sp>
    <dsp:sp modelId="{A1FFBC13-6545-4E33-8C11-FB33252A68BD}">
      <dsp:nvSpPr>
        <dsp:cNvPr id="0" name=""/>
        <dsp:cNvSpPr/>
      </dsp:nvSpPr>
      <dsp:spPr>
        <a:xfrm>
          <a:off x="3349367" y="0"/>
          <a:ext cx="1603633" cy="1602673"/>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Serious Safety Events</a:t>
          </a:r>
          <a:endParaRPr lang="en-CA" sz="1800" kern="1200" dirty="0"/>
        </a:p>
      </dsp:txBody>
      <dsp:txXfrm>
        <a:off x="3584214" y="234706"/>
        <a:ext cx="1133939" cy="1133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F26BB-DD88-44A9-9118-101F4A88E479}">
      <dsp:nvSpPr>
        <dsp:cNvPr id="0" name=""/>
        <dsp:cNvSpPr/>
      </dsp:nvSpPr>
      <dsp:spPr>
        <a:xfrm>
          <a:off x="0" y="138905"/>
          <a:ext cx="4114800" cy="411480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Disagreement on the Problem</a:t>
          </a:r>
          <a:endParaRPr lang="en-CA" sz="1100" kern="1200" dirty="0"/>
        </a:p>
      </dsp:txBody>
      <dsp:txXfrm>
        <a:off x="1482150" y="344645"/>
        <a:ext cx="1150498" cy="617220"/>
      </dsp:txXfrm>
    </dsp:sp>
    <dsp:sp modelId="{377E3634-9527-4C05-B488-9D74E887268E}">
      <dsp:nvSpPr>
        <dsp:cNvPr id="0" name=""/>
        <dsp:cNvSpPr/>
      </dsp:nvSpPr>
      <dsp:spPr>
        <a:xfrm>
          <a:off x="411480" y="961866"/>
          <a:ext cx="3291840" cy="329184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Disagreement on the Solution</a:t>
          </a:r>
          <a:endParaRPr lang="en-CA" sz="1100" kern="1200" dirty="0"/>
        </a:p>
      </dsp:txBody>
      <dsp:txXfrm>
        <a:off x="1482150" y="1159376"/>
        <a:ext cx="1150498" cy="592531"/>
      </dsp:txXfrm>
    </dsp:sp>
    <dsp:sp modelId="{4FB366A4-CC40-4FE6-B8A1-6733CEBC85A3}">
      <dsp:nvSpPr>
        <dsp:cNvPr id="0" name=""/>
        <dsp:cNvSpPr/>
      </dsp:nvSpPr>
      <dsp:spPr>
        <a:xfrm>
          <a:off x="822959" y="1784825"/>
          <a:ext cx="2468880" cy="246888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Disagreement on the Implementation</a:t>
          </a:r>
          <a:endParaRPr lang="en-CA" sz="1100" kern="1200" dirty="0"/>
        </a:p>
      </dsp:txBody>
      <dsp:txXfrm>
        <a:off x="1482150" y="1969991"/>
        <a:ext cx="1150498" cy="555498"/>
      </dsp:txXfrm>
    </dsp:sp>
    <dsp:sp modelId="{88813E6E-F63F-44D4-8AB3-253A6AC0FA52}">
      <dsp:nvSpPr>
        <dsp:cNvPr id="0" name=""/>
        <dsp:cNvSpPr/>
      </dsp:nvSpPr>
      <dsp:spPr>
        <a:xfrm>
          <a:off x="1234440" y="2607786"/>
          <a:ext cx="1645920" cy="1645920"/>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kern="1200" dirty="0" smtClean="0"/>
            <a:t>Buy In</a:t>
          </a:r>
          <a:endParaRPr lang="en-CA" sz="1100" kern="1200" dirty="0"/>
        </a:p>
      </dsp:txBody>
      <dsp:txXfrm>
        <a:off x="1475479" y="3019266"/>
        <a:ext cx="1163841" cy="82296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491979-EFBB-4C43-9810-102CF0EA2635}" type="datetimeFigureOut">
              <a:rPr lang="en-US" smtClean="0"/>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225D3-F828-4903-A23B-97F4746D1C57}" type="slidenum">
              <a:rPr lang="en-US" smtClean="0"/>
              <a:t>‹#›</a:t>
            </a:fld>
            <a:endParaRPr lang="en-US"/>
          </a:p>
        </p:txBody>
      </p:sp>
    </p:spTree>
    <p:extLst>
      <p:ext uri="{BB962C8B-B14F-4D97-AF65-F5344CB8AC3E}">
        <p14:creationId xmlns:p14="http://schemas.microsoft.com/office/powerpoint/2010/main" val="393474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itchFamily="34" charset="0"/>
                <a:ea typeface="ヒラギノ角ゴ Pro W3" pitchFamily="123" charset="-128"/>
              </a:defRPr>
            </a:lvl1pPr>
            <a:lvl2pPr marL="727687" indent="-279880">
              <a:defRPr sz="2400">
                <a:solidFill>
                  <a:schemeClr val="tx1"/>
                </a:solidFill>
                <a:latin typeface="Arial" pitchFamily="34" charset="0"/>
                <a:ea typeface="ヒラギノ角ゴ Pro W3" pitchFamily="123" charset="-128"/>
              </a:defRPr>
            </a:lvl2pPr>
            <a:lvl3pPr marL="1119519" indent="-223903">
              <a:defRPr sz="2400">
                <a:solidFill>
                  <a:schemeClr val="tx1"/>
                </a:solidFill>
                <a:latin typeface="Arial" pitchFamily="34" charset="0"/>
                <a:ea typeface="ヒラギノ角ゴ Pro W3" pitchFamily="123" charset="-128"/>
              </a:defRPr>
            </a:lvl3pPr>
            <a:lvl4pPr marL="1567327" indent="-223903">
              <a:defRPr sz="2400">
                <a:solidFill>
                  <a:schemeClr val="tx1"/>
                </a:solidFill>
                <a:latin typeface="Arial" pitchFamily="34" charset="0"/>
                <a:ea typeface="ヒラギノ角ゴ Pro W3" pitchFamily="123" charset="-128"/>
              </a:defRPr>
            </a:lvl4pPr>
            <a:lvl5pPr marL="2015135" indent="-223903">
              <a:defRPr sz="2400">
                <a:solidFill>
                  <a:schemeClr val="tx1"/>
                </a:solidFill>
                <a:latin typeface="Arial" pitchFamily="34" charset="0"/>
                <a:ea typeface="ヒラギノ角ゴ Pro W3" pitchFamily="123" charset="-128"/>
              </a:defRPr>
            </a:lvl5pPr>
            <a:lvl6pPr marL="2462942"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6pPr>
            <a:lvl7pPr marL="2910748"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7pPr>
            <a:lvl8pPr marL="3358557"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8pPr>
            <a:lvl9pPr marL="3806364" indent="-223903" eaLnBrk="0" fontAlgn="base" hangingPunct="0">
              <a:spcBef>
                <a:spcPct val="0"/>
              </a:spcBef>
              <a:spcAft>
                <a:spcPct val="0"/>
              </a:spcAft>
              <a:defRPr sz="2400">
                <a:solidFill>
                  <a:schemeClr val="tx1"/>
                </a:solidFill>
                <a:latin typeface="Arial" pitchFamily="34" charset="0"/>
                <a:ea typeface="ヒラギノ角ゴ Pro W3" pitchFamily="123" charset="-128"/>
              </a:defRPr>
            </a:lvl9pPr>
          </a:lstStyle>
          <a:p>
            <a:pPr>
              <a:defRPr/>
            </a:pPr>
            <a:fld id="{B85F6221-1040-4C05-AA49-6D468553031A}" type="slidenum">
              <a:rPr lang="en-US" sz="1300">
                <a:solidFill>
                  <a:prstClr val="black"/>
                </a:solidFill>
              </a:rPr>
              <a:pPr>
                <a:defRPr/>
              </a:pPr>
              <a:t>1</a:t>
            </a:fld>
            <a:endParaRPr lang="en-US" sz="1300">
              <a:solidFill>
                <a:prstClr val="black"/>
              </a:solidFill>
            </a:endParaRPr>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3939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CA"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A746E-A618-4CA3-9A7A-DF8092CFC762}" type="slidenum">
              <a:rPr lang="en-US" smtClean="0"/>
              <a:pPr/>
              <a:t>3</a:t>
            </a:fld>
            <a:endParaRPr lang="en-US" smtClean="0"/>
          </a:p>
        </p:txBody>
      </p:sp>
    </p:spTree>
    <p:extLst>
      <p:ext uri="{BB962C8B-B14F-4D97-AF65-F5344CB8AC3E}">
        <p14:creationId xmlns:p14="http://schemas.microsoft.com/office/powerpoint/2010/main" val="418061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
        <p:nvSpPr>
          <p:cNvPr id="12292"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Slide</a:t>
            </a:r>
          </a:p>
        </p:txBody>
      </p:sp>
      <p:sp>
        <p:nvSpPr>
          <p:cNvPr id="122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7DCD45-8EE6-4B4E-835E-EBC380F1EDA4}" type="slidenum">
              <a:rPr lang="en-US" altLang="en-US" smtClean="0"/>
              <a:pPr/>
              <a:t>4</a:t>
            </a:fld>
            <a:endParaRPr lang="en-US" altLang="en-US" smtClean="0"/>
          </a:p>
        </p:txBody>
      </p:sp>
    </p:spTree>
    <p:extLst>
      <p:ext uri="{BB962C8B-B14F-4D97-AF65-F5344CB8AC3E}">
        <p14:creationId xmlns:p14="http://schemas.microsoft.com/office/powerpoint/2010/main" val="378984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046C15-A7E2-46CD-85B4-60B22FD7D2CA}" type="slidenum">
              <a:rPr lang="en-US" altLang="en-US" smtClean="0"/>
              <a:pPr/>
              <a:t>6</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defTabSz="76041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0632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9F8350-FA21-4FD5-A99A-E6F953A7BF83}" type="slidenum">
              <a:rPr lang="en-US" altLang="en-US" smtClean="0"/>
              <a:pPr/>
              <a:t>7</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6204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0121F4-72AC-499F-85BA-9321BC2D18D5}" type="slidenum">
              <a:rPr lang="en-US" altLang="en-US" smtClean="0"/>
              <a:pPr/>
              <a:t>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2375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F52BF4-8BE3-4F6B-AAAE-C1E0D5F0E94F}" type="slidenum">
              <a:rPr lang="en-US" altLang="en-US" smtClean="0"/>
              <a:pPr/>
              <a:t>9</a:t>
            </a:fld>
            <a:endParaRPr lang="en-US" altLang="en-US" smtClean="0"/>
          </a:p>
        </p:txBody>
      </p:sp>
      <p:sp>
        <p:nvSpPr>
          <p:cNvPr id="21507" name="Rectangle 2"/>
          <p:cNvSpPr>
            <a:spLocks noGrp="1" noRot="1" noChangeAspect="1" noChangeArrowheads="1" noTextEdit="1"/>
          </p:cNvSpPr>
          <p:nvPr>
            <p:ph type="sldImg"/>
          </p:nvPr>
        </p:nvSpPr>
        <p:spPr>
          <a:xfrm>
            <a:off x="1143000" y="685800"/>
            <a:ext cx="4573588" cy="3430588"/>
          </a:xfrm>
          <a:ln/>
        </p:spPr>
      </p:sp>
      <p:sp>
        <p:nvSpPr>
          <p:cNvPr id="21508"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123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342900" indent="-342900" eaLnBrk="1" fontAlgn="auto" hangingPunct="1">
              <a:spcBef>
                <a:spcPts val="0"/>
              </a:spcBef>
              <a:spcAft>
                <a:spcPts val="0"/>
              </a:spcAft>
              <a:buFont typeface="Arial" pitchFamily="34" charset="0"/>
              <a:buNone/>
              <a:defRPr/>
            </a:pPr>
            <a:r>
              <a:rPr lang="en-US" sz="1400" dirty="0" smtClean="0">
                <a:solidFill>
                  <a:srgbClr val="4BACC6"/>
                </a:solidFill>
                <a:latin typeface="Corbel" pitchFamily="34" charset="0"/>
              </a:rPr>
              <a:t>NOTE SLIDES 7-11 CAN BE TRUNCATED WITH THIS MATERIAL PUT IN A PREREAD</a:t>
            </a:r>
          </a:p>
          <a:p>
            <a:pPr marL="342900" indent="-342900" eaLnBrk="1" fontAlgn="auto" hangingPunct="1">
              <a:spcBef>
                <a:spcPts val="0"/>
              </a:spcBef>
              <a:spcAft>
                <a:spcPts val="0"/>
              </a:spcAft>
              <a:buFont typeface="Arial" pitchFamily="34" charset="0"/>
              <a:buNone/>
              <a:defRPr/>
            </a:pPr>
            <a:endParaRPr lang="en-US" sz="1400" dirty="0" smtClean="0">
              <a:solidFill>
                <a:srgbClr val="4BACC6"/>
              </a:solidFill>
              <a:latin typeface="Corbel" pitchFamily="34" charset="0"/>
            </a:endParaRPr>
          </a:p>
          <a:p>
            <a:pPr marL="342900" indent="-342900" eaLnBrk="1" fontAlgn="auto" hangingPunct="1">
              <a:spcBef>
                <a:spcPts val="0"/>
              </a:spcBef>
              <a:spcAft>
                <a:spcPts val="0"/>
              </a:spcAft>
              <a:buFont typeface="Arial" pitchFamily="34" charset="0"/>
              <a:buNone/>
              <a:defRPr/>
            </a:pPr>
            <a:r>
              <a:rPr lang="en-US" sz="1400" dirty="0" smtClean="0">
                <a:solidFill>
                  <a:srgbClr val="4BACC6"/>
                </a:solidFill>
                <a:latin typeface="Corbel" pitchFamily="34" charset="0"/>
              </a:rPr>
              <a:t>The Children’s Hospital’s Solutions for Patient Safety (SPS)</a:t>
            </a:r>
          </a:p>
          <a:p>
            <a:pPr eaLnBrk="1" hangingPunct="1">
              <a:defRPr/>
            </a:pPr>
            <a:r>
              <a:rPr lang="en-US" dirty="0" smtClean="0">
                <a:latin typeface="Corbel" pitchFamily="34" charset="0"/>
              </a:rPr>
              <a:t>The Children’s Hospitals’ SPS network is an unparalleled, collaborative effort among children’s  hospitals working to transform pediatric patient safety in pursuit  of an urgent mission: </a:t>
            </a:r>
            <a:r>
              <a:rPr lang="en-US" b="1" dirty="0" smtClean="0">
                <a:latin typeface="Corbel" pitchFamily="34" charset="0"/>
              </a:rPr>
              <a:t>to eliminate serious harm across all  children’s hospitals in the United States</a:t>
            </a:r>
            <a:r>
              <a:rPr lang="en-US" dirty="0" smtClean="0">
                <a:latin typeface="Corbel" pitchFamily="34" charset="0"/>
              </a:rPr>
              <a:t>. With support from the federal Partnership for Patients initiative, the network grew from  8 hospitals in Ohio in 2011 to 78 hospitals nationwide in 2013.  </a:t>
            </a:r>
            <a:r>
              <a:rPr lang="en-US" dirty="0" smtClean="0"/>
              <a:t>Their initial efforts are estimated to have saved 7,700 children from unnecessary harm and avoided $11.8 million in unnecessary health care costs.</a:t>
            </a:r>
          </a:p>
          <a:p>
            <a:pPr eaLnBrk="1" hangingPunct="1">
              <a:defRPr/>
            </a:pPr>
            <a:endParaRPr lang="en-US" dirty="0" smtClean="0"/>
          </a:p>
          <a:p>
            <a:pPr eaLnBrk="1" hangingPunct="1">
              <a:defRPr/>
            </a:pPr>
            <a:r>
              <a:rPr lang="en-US" sz="1400" dirty="0" smtClean="0">
                <a:solidFill>
                  <a:srgbClr val="0099CC"/>
                </a:solidFill>
              </a:rPr>
              <a:t>How Did the SPS Begin?</a:t>
            </a:r>
          </a:p>
          <a:p>
            <a:pPr eaLnBrk="1" hangingPunct="1">
              <a:defRPr/>
            </a:pPr>
            <a:r>
              <a:rPr lang="en-US" dirty="0" smtClean="0">
                <a:latin typeface="Corbel" pitchFamily="34" charset="0"/>
              </a:rPr>
              <a:t>In 2005, the CEOs of six children’s hospitals in Ohio agreed to work together on safety, setting aside competition and </a:t>
            </a:r>
            <a:r>
              <a:rPr lang="en-US" b="1" dirty="0" smtClean="0">
                <a:latin typeface="Corbel" pitchFamily="34" charset="0"/>
              </a:rPr>
              <a:t>focusing on patient safety instead of other aspects of quality</a:t>
            </a:r>
            <a:r>
              <a:rPr lang="en-US" dirty="0" smtClean="0">
                <a:latin typeface="Corbel" pitchFamily="34" charset="0"/>
              </a:rPr>
              <a:t>. They formed The Ohio Children’s Hospital Association (OCHA). Originally, the goal was to eliminate preventable cardiac and cardiopulmonary arrests outside the intensive care units. </a:t>
            </a:r>
            <a:r>
              <a:rPr lang="en-US" b="1" dirty="0" smtClean="0">
                <a:latin typeface="Corbel" pitchFamily="34" charset="0"/>
              </a:rPr>
              <a:t>The collaborative achieved a 46 percent reduction across all hospitals. </a:t>
            </a:r>
            <a:endParaRPr lang="en-US" dirty="0" smtClean="0"/>
          </a:p>
          <a:p>
            <a:pPr eaLnBrk="1" hangingPunct="1">
              <a:defRPr/>
            </a:pPr>
            <a:endParaRPr lang="en-US" b="1" dirty="0" smtClean="0">
              <a:latin typeface="Corbel" pitchFamily="34" charset="0"/>
            </a:endParaRPr>
          </a:p>
          <a:p>
            <a:pPr eaLnBrk="1" hangingPunct="1">
              <a:defRPr/>
            </a:pPr>
            <a:r>
              <a:rPr lang="en-US" dirty="0" smtClean="0">
                <a:latin typeface="Corbel" pitchFamily="34" charset="0"/>
              </a:rPr>
              <a:t>With this success, in 2009 the Ohio collaborative expanded to include all eight pediatric referral centers in the state and to focus on additional quality improvement projects. </a:t>
            </a:r>
            <a:r>
              <a:rPr lang="en-US" dirty="0" smtClean="0"/>
              <a:t>With this expanded effort and with all Ohio children’s hospitals participating, the Ohio Children’s Hospitals Solutions for Patient Safety (OCHSPS) network was formed.</a:t>
            </a:r>
            <a:endParaRPr lang="en-US" b="1" dirty="0" smtClean="0">
              <a:latin typeface="Corbel" pitchFamily="34" charset="0"/>
            </a:endParaRPr>
          </a:p>
          <a:p>
            <a:pPr eaLnBrk="1" hangingPunct="1">
              <a:defRPr/>
            </a:pPr>
            <a:endParaRPr lang="en-US" dirty="0" smtClean="0"/>
          </a:p>
          <a:p>
            <a:pPr eaLnBrk="1" hangingPunct="1">
              <a:defRPr/>
            </a:pPr>
            <a:r>
              <a:rPr lang="en-US" b="1" dirty="0" smtClean="0"/>
              <a:t>As a result, SSIs in high risk children were reduced by 60 percent and ADEs were reduced by 50% across all eight children’s hospitals in Ohio.</a:t>
            </a:r>
            <a:endParaRPr lang="en-US" dirty="0" smtClean="0">
              <a:latin typeface="Corbel" pitchFamily="34" charset="0"/>
            </a:endParaRPr>
          </a:p>
          <a:p>
            <a:pPr eaLnBrk="1" hangingPunct="1">
              <a:defRPr/>
            </a:pPr>
            <a:endParaRPr lang="en-US" dirty="0" smtClean="0"/>
          </a:p>
        </p:txBody>
      </p:sp>
      <p:sp>
        <p:nvSpPr>
          <p:cNvPr id="23556" name="Footer Placeholder 3"/>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Slide</a:t>
            </a:r>
          </a:p>
        </p:txBody>
      </p:sp>
      <p:sp>
        <p:nvSpPr>
          <p:cNvPr id="235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E97B29-2CF8-465C-B6A4-F50C2FC60538}" type="slidenum">
              <a:rPr lang="en-US" altLang="en-US" smtClean="0"/>
              <a:pPr/>
              <a:t>10</a:t>
            </a:fld>
            <a:endParaRPr lang="en-US" altLang="en-US" smtClean="0"/>
          </a:p>
        </p:txBody>
      </p:sp>
    </p:spTree>
    <p:extLst>
      <p:ext uri="{BB962C8B-B14F-4D97-AF65-F5344CB8AC3E}">
        <p14:creationId xmlns:p14="http://schemas.microsoft.com/office/powerpoint/2010/main" val="242522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endParaRPr lang="en-US" altLang="en-US" smtClean="0">
              <a:latin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27D460-2356-4D13-BAAF-1063CCB0A400}" type="slidenum">
              <a:rPr lang="en-US" altLang="en-US" smtClean="0"/>
              <a:pPr/>
              <a:t>18</a:t>
            </a:fld>
            <a:endParaRPr lang="en-US" altLang="en-US" smtClean="0"/>
          </a:p>
        </p:txBody>
      </p:sp>
    </p:spTree>
    <p:extLst>
      <p:ext uri="{BB962C8B-B14F-4D97-AF65-F5344CB8AC3E}">
        <p14:creationId xmlns:p14="http://schemas.microsoft.com/office/powerpoint/2010/main" val="49216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49"/>
          <p:cNvSpPr>
            <a:spLocks noChangeShapeType="1"/>
          </p:cNvSpPr>
          <p:nvPr userDrawn="1"/>
        </p:nvSpPr>
        <p:spPr bwMode="auto">
          <a:xfrm>
            <a:off x="1057275" y="5399088"/>
            <a:ext cx="0" cy="1457325"/>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fontAlgn="base" hangingPunct="0">
              <a:spcBef>
                <a:spcPct val="0"/>
              </a:spcBef>
              <a:spcAft>
                <a:spcPct val="0"/>
              </a:spcAft>
              <a:defRPr/>
            </a:pPr>
            <a:endParaRPr lang="en-US" sz="2400">
              <a:solidFill>
                <a:srgbClr val="FFFFFF"/>
              </a:solidFill>
              <a:cs typeface="ヒラギノ角ゴ Pro W3" charset="0"/>
            </a:endParaRPr>
          </a:p>
        </p:txBody>
      </p:sp>
      <p:pic>
        <p:nvPicPr>
          <p:cNvPr id="3" name="Picture 11" descr="SK_PMS.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89400" y="48006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58629.stat.BCAI wordmark FA.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3200400"/>
            <a:ext cx="5970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04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7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0247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1676400" y="1577115"/>
            <a:ext cx="7051964" cy="4419600"/>
          </a:xfrm>
          <a:prstGeom prst="rect">
            <a:avLst/>
          </a:prstGeom>
        </p:spPr>
        <p:txBody>
          <a:bodyPr/>
          <a:lstStyle>
            <a:lvl1pPr>
              <a:buClrTx/>
              <a:buSzPct val="125000"/>
              <a:buFont typeface="Arial" pitchFamily="34" charset="0"/>
              <a:buChar char="•"/>
              <a:defRPr sz="2000">
                <a:solidFill>
                  <a:schemeClr val="tx1"/>
                </a:solidFill>
              </a:defRPr>
            </a:lvl1pPr>
            <a:lvl2pPr>
              <a:buClrTx/>
              <a:defRPr sz="1800">
                <a:solidFill>
                  <a:schemeClr val="tx1"/>
                </a:solidFill>
              </a:defRPr>
            </a:lvl2pPr>
            <a:lvl3pPr>
              <a:buClrTx/>
              <a:buSzPct val="95000"/>
              <a:defRPr sz="2000">
                <a:solidFill>
                  <a:schemeClr val="tx1"/>
                </a:solidFill>
              </a:defRPr>
            </a:lvl3pPr>
            <a:lvl4pPr>
              <a:buClrTx/>
              <a:buSzPct val="90000"/>
              <a:buFont typeface="Arial" pitchFamily="34" charset="0"/>
              <a:buChar cha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
          <p:cNvSpPr>
            <a:spLocks noGrp="1"/>
          </p:cNvSpPr>
          <p:nvPr>
            <p:ph type="dt" sz="half" idx="10"/>
          </p:nvPr>
        </p:nvSpPr>
        <p:spPr>
          <a:xfrm>
            <a:off x="1627188" y="6248400"/>
            <a:ext cx="1273175" cy="457200"/>
          </a:xfrm>
          <a:prstGeom prst="rect">
            <a:avLst/>
          </a:prstGeom>
        </p:spPr>
        <p:txBody>
          <a:bodyPr/>
          <a:lstStyle>
            <a:lvl1pPr>
              <a:defRPr/>
            </a:lvl1pPr>
          </a:lstStyle>
          <a:p>
            <a:pPr>
              <a:defRPr/>
            </a:pPr>
            <a:endParaRPr lang="en-US"/>
          </a:p>
        </p:txBody>
      </p:sp>
      <p:sp>
        <p:nvSpPr>
          <p:cNvPr id="5" name="Footer Placeholder 3"/>
          <p:cNvSpPr>
            <a:spLocks noGrp="1"/>
          </p:cNvSpPr>
          <p:nvPr>
            <p:ph type="ftr" sz="quarter" idx="11"/>
          </p:nvPr>
        </p:nvSpPr>
        <p:spPr>
          <a:xfrm>
            <a:off x="3835400" y="6248400"/>
            <a:ext cx="2895600" cy="457200"/>
          </a:xfrm>
          <a:prstGeom prst="rect">
            <a:avLst/>
          </a:prstGeo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7934325" y="6248400"/>
            <a:ext cx="1050925"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2975779-E65D-40BA-B0D8-06AC26070909}" type="slidenum">
              <a:rPr lang="en-US"/>
              <a:pPr>
                <a:defRPr/>
              </a:pPr>
              <a:t>‹#›</a:t>
            </a:fld>
            <a:endParaRPr lang="en-US"/>
          </a:p>
        </p:txBody>
      </p:sp>
    </p:spTree>
    <p:extLst>
      <p:ext uri="{BB962C8B-B14F-4D97-AF65-F5344CB8AC3E}">
        <p14:creationId xmlns:p14="http://schemas.microsoft.com/office/powerpoint/2010/main" val="407520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69988"/>
            <a:ext cx="41148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9988"/>
            <a:ext cx="41148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78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24163B3-493F-421D-A1B6-C60F9A06E9D5}" type="datetimeFigureOut">
              <a:rPr lang="en-CA" smtClean="0"/>
              <a:t>2016-10-05</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AD16D5-879B-4C74-B925-8DDF7B931AFC}" type="slidenum">
              <a:rPr lang="en-CA" smtClean="0"/>
              <a:t>‹#›</a:t>
            </a:fld>
            <a:endParaRPr lang="en-CA"/>
          </a:p>
        </p:txBody>
      </p:sp>
    </p:spTree>
    <p:extLst>
      <p:ext uri="{BB962C8B-B14F-4D97-AF65-F5344CB8AC3E}">
        <p14:creationId xmlns:p14="http://schemas.microsoft.com/office/powerpoint/2010/main" val="144428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06" name="Rectangle 14"/>
          <p:cNvSpPr>
            <a:spLocks noGrp="1" noRot="1" noChangeArrowheads="1"/>
          </p:cNvSpPr>
          <p:nvPr>
            <p:ph type="title"/>
          </p:nvPr>
        </p:nvSpPr>
        <p:spPr bwMode="auto">
          <a:xfrm>
            <a:off x="381000" y="457200"/>
            <a:ext cx="8385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8207" name="Rectangle 15"/>
          <p:cNvSpPr>
            <a:spLocks noGrp="1" noRot="1" noChangeArrowheads="1"/>
          </p:cNvSpPr>
          <p:nvPr>
            <p:ph type="body" idx="1"/>
          </p:nvPr>
        </p:nvSpPr>
        <p:spPr bwMode="auto">
          <a:xfrm>
            <a:off x="381000" y="1169988"/>
            <a:ext cx="838200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7" descr="SK_PMS.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72400" y="6259513"/>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58629.stat.BCAI wordmark F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096000"/>
            <a:ext cx="24780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colour bar.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90500" y="5934075"/>
            <a:ext cx="87423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1435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hf sldNum="0" hdr="0" ftr="0" dt="0"/>
  <p:txStyles>
    <p:titleStyle>
      <a:lvl1pPr algn="l" rtl="0" eaLnBrk="0" fontAlgn="base" hangingPunct="0">
        <a:spcBef>
          <a:spcPct val="0"/>
        </a:spcBef>
        <a:spcAft>
          <a:spcPct val="0"/>
        </a:spcAft>
        <a:defRPr sz="2500" b="1">
          <a:solidFill>
            <a:srgbClr val="0046AD"/>
          </a:solidFill>
          <a:latin typeface="+mj-lt"/>
          <a:ea typeface="+mj-ea"/>
          <a:cs typeface="ヒラギノ角ゴ Pro W3" charset="0"/>
        </a:defRPr>
      </a:lvl1pPr>
      <a:lvl2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2pPr>
      <a:lvl3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3pPr>
      <a:lvl4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4pPr>
      <a:lvl5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5pPr>
      <a:lvl6pPr marL="457200" algn="l" rtl="0" fontAlgn="base">
        <a:spcBef>
          <a:spcPct val="0"/>
        </a:spcBef>
        <a:spcAft>
          <a:spcPct val="0"/>
        </a:spcAft>
        <a:defRPr sz="2500" b="1">
          <a:solidFill>
            <a:srgbClr val="0046AD"/>
          </a:solidFill>
          <a:latin typeface="Arial" charset="0"/>
          <a:ea typeface="ヒラギノ角ゴ Pro W3" charset="0"/>
        </a:defRPr>
      </a:lvl6pPr>
      <a:lvl7pPr marL="914400" algn="l" rtl="0" fontAlgn="base">
        <a:spcBef>
          <a:spcPct val="0"/>
        </a:spcBef>
        <a:spcAft>
          <a:spcPct val="0"/>
        </a:spcAft>
        <a:defRPr sz="2500" b="1">
          <a:solidFill>
            <a:srgbClr val="0046AD"/>
          </a:solidFill>
          <a:latin typeface="Arial" charset="0"/>
          <a:ea typeface="ヒラギノ角ゴ Pro W3" charset="0"/>
        </a:defRPr>
      </a:lvl7pPr>
      <a:lvl8pPr marL="1371600" algn="l" rtl="0" fontAlgn="base">
        <a:spcBef>
          <a:spcPct val="0"/>
        </a:spcBef>
        <a:spcAft>
          <a:spcPct val="0"/>
        </a:spcAft>
        <a:defRPr sz="2500" b="1">
          <a:solidFill>
            <a:srgbClr val="0046AD"/>
          </a:solidFill>
          <a:latin typeface="Arial" charset="0"/>
          <a:ea typeface="ヒラギノ角ゴ Pro W3" charset="0"/>
        </a:defRPr>
      </a:lvl8pPr>
      <a:lvl9pPr marL="1828800" algn="l" rtl="0" fontAlgn="base">
        <a:spcBef>
          <a:spcPct val="0"/>
        </a:spcBef>
        <a:spcAft>
          <a:spcPct val="0"/>
        </a:spcAft>
        <a:defRPr sz="2500" b="1">
          <a:solidFill>
            <a:srgbClr val="0046AD"/>
          </a:solidFill>
          <a:latin typeface="Arial" charset="0"/>
          <a:ea typeface="ヒラギノ角ゴ Pro W3" charset="0"/>
        </a:defRPr>
      </a:lvl9pPr>
    </p:titleStyle>
    <p:body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ヒラギノ角ゴ Pro W3" charset="0"/>
        </a:defRPr>
      </a:lvl1pPr>
      <a:lvl2pPr marL="742950" indent="-285750" algn="l" rtl="0" eaLnBrk="0" fontAlgn="base" hangingPunct="0">
        <a:spcBef>
          <a:spcPct val="20000"/>
        </a:spcBef>
        <a:spcAft>
          <a:spcPct val="0"/>
        </a:spcAft>
        <a:buClr>
          <a:srgbClr val="0046AD"/>
        </a:buClr>
        <a:buFont typeface="Wingdings" pitchFamily="2" charset="2"/>
        <a:defRPr sz="1200">
          <a:solidFill>
            <a:srgbClr val="0046AD"/>
          </a:solidFill>
          <a:latin typeface="+mn-lt"/>
          <a:ea typeface="+mn-ea"/>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ea typeface="+mn-ea"/>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0046AD"/>
          </a:solidFill>
          <a:latin typeface="+mn-lt"/>
          <a:ea typeface="+mn-ea"/>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ea typeface="+mn-ea"/>
        </a:defRPr>
      </a:lvl5pPr>
      <a:lvl6pPr marL="2514600" indent="-228600" algn="l" rtl="0" fontAlgn="base">
        <a:spcBef>
          <a:spcPct val="20000"/>
        </a:spcBef>
        <a:spcAft>
          <a:spcPct val="0"/>
        </a:spcAft>
        <a:buClr>
          <a:srgbClr val="0046AD"/>
        </a:buClr>
        <a:buFont typeface="Wingdings" charset="0"/>
        <a:defRPr sz="1200">
          <a:solidFill>
            <a:srgbClr val="000000"/>
          </a:solidFill>
          <a:latin typeface="+mn-lt"/>
          <a:ea typeface="+mn-ea"/>
        </a:defRPr>
      </a:lvl6pPr>
      <a:lvl7pPr marL="2971800" indent="-228600" algn="l" rtl="0" fontAlgn="base">
        <a:spcBef>
          <a:spcPct val="20000"/>
        </a:spcBef>
        <a:spcAft>
          <a:spcPct val="0"/>
        </a:spcAft>
        <a:buClr>
          <a:srgbClr val="0046AD"/>
        </a:buClr>
        <a:buFont typeface="Wingdings" charset="0"/>
        <a:defRPr sz="1200">
          <a:solidFill>
            <a:srgbClr val="000000"/>
          </a:solidFill>
          <a:latin typeface="+mn-lt"/>
          <a:ea typeface="+mn-ea"/>
        </a:defRPr>
      </a:lvl7pPr>
      <a:lvl8pPr marL="3429000" indent="-228600" algn="l" rtl="0" fontAlgn="base">
        <a:spcBef>
          <a:spcPct val="20000"/>
        </a:spcBef>
        <a:spcAft>
          <a:spcPct val="0"/>
        </a:spcAft>
        <a:buClr>
          <a:srgbClr val="0046AD"/>
        </a:buClr>
        <a:buFont typeface="Wingdings" charset="0"/>
        <a:defRPr sz="1200">
          <a:solidFill>
            <a:srgbClr val="000000"/>
          </a:solidFill>
          <a:latin typeface="+mn-lt"/>
          <a:ea typeface="+mn-ea"/>
        </a:defRPr>
      </a:lvl8pPr>
      <a:lvl9pPr marL="3886200" indent="-228600" algn="l" rtl="0" fontAlgn="base">
        <a:spcBef>
          <a:spcPct val="20000"/>
        </a:spcBef>
        <a:spcAft>
          <a:spcPct val="0"/>
        </a:spcAft>
        <a:buClr>
          <a:srgbClr val="0046AD"/>
        </a:buClr>
        <a:buFont typeface="Wingdings" charset="0"/>
        <a:defRPr sz="1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769938" y="2286000"/>
            <a:ext cx="738346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500" b="1">
                <a:solidFill>
                  <a:srgbClr val="0046AD"/>
                </a:solidFill>
                <a:latin typeface="+mj-lt"/>
                <a:ea typeface="+mj-ea"/>
                <a:cs typeface="ヒラギノ角ゴ Pro W3" charset="0"/>
              </a:defRPr>
            </a:lvl1pPr>
            <a:lvl2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2pPr>
            <a:lvl3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3pPr>
            <a:lvl4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4pPr>
            <a:lvl5pPr algn="l" rtl="0" eaLnBrk="0" fontAlgn="base" hangingPunct="0">
              <a:spcBef>
                <a:spcPct val="0"/>
              </a:spcBef>
              <a:spcAft>
                <a:spcPct val="0"/>
              </a:spcAft>
              <a:defRPr sz="2500" b="1">
                <a:solidFill>
                  <a:srgbClr val="0046AD"/>
                </a:solidFill>
                <a:latin typeface="Arial" charset="0"/>
                <a:ea typeface="ヒラギノ角ゴ Pro W3" charset="0"/>
                <a:cs typeface="ヒラギノ角ゴ Pro W3" charset="0"/>
              </a:defRPr>
            </a:lvl5pPr>
            <a:lvl6pPr marL="457200" algn="l" rtl="0" fontAlgn="base">
              <a:spcBef>
                <a:spcPct val="0"/>
              </a:spcBef>
              <a:spcAft>
                <a:spcPct val="0"/>
              </a:spcAft>
              <a:defRPr sz="2500" b="1">
                <a:solidFill>
                  <a:srgbClr val="0046AD"/>
                </a:solidFill>
                <a:latin typeface="Arial" charset="0"/>
                <a:ea typeface="ヒラギノ角ゴ Pro W3" charset="0"/>
              </a:defRPr>
            </a:lvl6pPr>
            <a:lvl7pPr marL="914400" algn="l" rtl="0" fontAlgn="base">
              <a:spcBef>
                <a:spcPct val="0"/>
              </a:spcBef>
              <a:spcAft>
                <a:spcPct val="0"/>
              </a:spcAft>
              <a:defRPr sz="2500" b="1">
                <a:solidFill>
                  <a:srgbClr val="0046AD"/>
                </a:solidFill>
                <a:latin typeface="Arial" charset="0"/>
                <a:ea typeface="ヒラギノ角ゴ Pro W3" charset="0"/>
              </a:defRPr>
            </a:lvl7pPr>
            <a:lvl8pPr marL="1371600" algn="l" rtl="0" fontAlgn="base">
              <a:spcBef>
                <a:spcPct val="0"/>
              </a:spcBef>
              <a:spcAft>
                <a:spcPct val="0"/>
              </a:spcAft>
              <a:defRPr sz="2500" b="1">
                <a:solidFill>
                  <a:srgbClr val="0046AD"/>
                </a:solidFill>
                <a:latin typeface="Arial" charset="0"/>
                <a:ea typeface="ヒラギノ角ゴ Pro W3" charset="0"/>
              </a:defRPr>
            </a:lvl8pPr>
            <a:lvl9pPr marL="1828800" algn="l" rtl="0" fontAlgn="base">
              <a:spcBef>
                <a:spcPct val="0"/>
              </a:spcBef>
              <a:spcAft>
                <a:spcPct val="0"/>
              </a:spcAft>
              <a:defRPr sz="2500" b="1">
                <a:solidFill>
                  <a:srgbClr val="0046AD"/>
                </a:solidFill>
                <a:latin typeface="Arial" charset="0"/>
                <a:ea typeface="ヒラギノ角ゴ Pro W3" charset="0"/>
              </a:defRPr>
            </a:lvl9pPr>
          </a:lstStyle>
          <a:p>
            <a:pPr algn="ctr" eaLnBrk="1" hangingPunct="1"/>
            <a:r>
              <a:rPr lang="en-US" altLang="en-US" sz="3200" kern="0" dirty="0" smtClean="0">
                <a:cs typeface="Arial" panose="020B0604020202020204" pitchFamily="34" charset="0"/>
              </a:rPr>
              <a:t/>
            </a:r>
            <a:br>
              <a:rPr lang="en-US" altLang="en-US" sz="3200" kern="0" dirty="0" smtClean="0">
                <a:cs typeface="Arial" panose="020B0604020202020204" pitchFamily="34" charset="0"/>
              </a:rPr>
            </a:br>
            <a:r>
              <a:rPr lang="en-US" altLang="en-US" sz="3200" kern="0" dirty="0" smtClean="0">
                <a:cs typeface="Arial" panose="020B0604020202020204" pitchFamily="34" charset="0"/>
              </a:rPr>
              <a:t>Leadership Moments in </a:t>
            </a:r>
          </a:p>
          <a:p>
            <a:pPr algn="ctr" eaLnBrk="1" hangingPunct="1"/>
            <a:r>
              <a:rPr lang="en-US" altLang="en-US" sz="3200" kern="0" dirty="0" smtClean="0">
                <a:cs typeface="Arial" panose="020B0604020202020204" pitchFamily="34" charset="0"/>
              </a:rPr>
              <a:t>Eliminating Preventable Harm Through High Reliability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219200"/>
            <a:ext cx="4343400" cy="1305859"/>
          </a:xfrm>
          <a:prstGeom prst="rect">
            <a:avLst/>
          </a:prstGeom>
        </p:spPr>
      </p:pic>
    </p:spTree>
    <p:extLst>
      <p:ext uri="{BB962C8B-B14F-4D97-AF65-F5344CB8AC3E}">
        <p14:creationId xmlns:p14="http://schemas.microsoft.com/office/powerpoint/2010/main" val="2702742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724400"/>
          </a:xfrm>
        </p:spPr>
        <p:txBody>
          <a:bodyPr/>
          <a:lstStyle/>
          <a:p>
            <a:pPr eaLnBrk="1" fontAlgn="auto" hangingPunct="1">
              <a:lnSpc>
                <a:spcPct val="100000"/>
              </a:lnSpc>
              <a:spcBef>
                <a:spcPts val="0"/>
              </a:spcBef>
              <a:spcAft>
                <a:spcPts val="0"/>
              </a:spcAft>
              <a:buClrTx/>
              <a:buFont typeface="Wingdings" pitchFamily="28" charset="2"/>
              <a:buNone/>
              <a:defRPr/>
            </a:pPr>
            <a:r>
              <a:rPr lang="en-US" sz="2000" b="1" kern="1200" dirty="0">
                <a:solidFill>
                  <a:srgbClr val="0099CC"/>
                </a:solidFill>
                <a:cs typeface="Arial" panose="020B0604020202020204" pitchFamily="34" charset="0"/>
              </a:rPr>
              <a:t>The Children’s Hospital’s Solutions for Patient Safety (SPS</a:t>
            </a:r>
            <a:r>
              <a:rPr lang="en-US" sz="2000" b="1" kern="1200" dirty="0" smtClean="0">
                <a:solidFill>
                  <a:srgbClr val="0099CC"/>
                </a:solidFill>
                <a:cs typeface="Arial" panose="020B0604020202020204" pitchFamily="34" charset="0"/>
              </a:rPr>
              <a:t>): </a:t>
            </a:r>
            <a:endParaRPr lang="en-US" sz="2000" b="1" kern="1200" dirty="0">
              <a:solidFill>
                <a:srgbClr val="0099CC"/>
              </a:solidFill>
              <a:cs typeface="Arial" panose="020B0604020202020204" pitchFamily="34" charset="0"/>
            </a:endParaRPr>
          </a:p>
          <a:p>
            <a:pPr marL="0" indent="0" eaLnBrk="1" hangingPunct="1">
              <a:buClrTx/>
              <a:defRPr/>
            </a:pPr>
            <a:r>
              <a:rPr lang="en-US" sz="2000" b="1" dirty="0" smtClean="0">
                <a:cs typeface="Arial" panose="020B0604020202020204" pitchFamily="34" charset="0"/>
              </a:rPr>
              <a:t>Mission: to eliminate serious harm across all children’s hospitals in the US. </a:t>
            </a:r>
            <a:endParaRPr lang="en-US" sz="1600" b="1" dirty="0" smtClean="0">
              <a:cs typeface="Arial" panose="020B0604020202020204" pitchFamily="34" charset="0"/>
            </a:endParaRPr>
          </a:p>
          <a:p>
            <a:pPr marL="1085850" lvl="2" indent="-285750" eaLnBrk="1" hangingPunct="1">
              <a:buClrTx/>
              <a:buFont typeface="Wingdings" panose="05000000000000000000" pitchFamily="2" charset="2"/>
              <a:buChar char="Ø"/>
              <a:defRPr/>
            </a:pPr>
            <a:r>
              <a:rPr lang="en-US" sz="1800" b="1" dirty="0" smtClean="0">
                <a:cs typeface="Arial" panose="020B0604020202020204" pitchFamily="34" charset="0"/>
              </a:rPr>
              <a:t>2005: 6 Ohio Children’s Hospitals CEOs  form The Ohio Children’s Hospital Association (OCHA)</a:t>
            </a:r>
          </a:p>
          <a:p>
            <a:pPr marL="1085850" lvl="2" indent="-285750" eaLnBrk="1" hangingPunct="1">
              <a:buClrTx/>
              <a:buFont typeface="Wingdings" panose="05000000000000000000" pitchFamily="2" charset="2"/>
              <a:buChar char="Ø"/>
              <a:defRPr/>
            </a:pPr>
            <a:r>
              <a:rPr lang="en-US" sz="1800" b="1" dirty="0" smtClean="0">
                <a:cs typeface="Arial" panose="020B0604020202020204" pitchFamily="34" charset="0"/>
              </a:rPr>
              <a:t>2009: Expands to all 8 Ohio Children’s Hospitals </a:t>
            </a:r>
          </a:p>
          <a:p>
            <a:pPr marL="1085850" lvl="2" indent="-285750" eaLnBrk="1" hangingPunct="1">
              <a:buClrTx/>
              <a:buFont typeface="Wingdings" panose="05000000000000000000" pitchFamily="2" charset="2"/>
              <a:buChar char="Ø"/>
              <a:defRPr/>
            </a:pPr>
            <a:r>
              <a:rPr lang="en-US" sz="1800" b="1" dirty="0" smtClean="0">
                <a:cs typeface="Arial" panose="020B0604020202020204" pitchFamily="34" charset="0"/>
              </a:rPr>
              <a:t>2012: US Federal Funding for 25 Children’s Hospitals to form Hospital Engagement Network</a:t>
            </a:r>
          </a:p>
          <a:p>
            <a:pPr marL="1085850" lvl="2" indent="-285750" eaLnBrk="1" hangingPunct="1">
              <a:buClrTx/>
              <a:buFont typeface="Wingdings" panose="05000000000000000000" pitchFamily="2" charset="2"/>
              <a:buChar char="Ø"/>
              <a:defRPr/>
            </a:pPr>
            <a:r>
              <a:rPr lang="en-US" sz="1800" b="1" dirty="0" smtClean="0">
                <a:cs typeface="Arial" panose="020B0604020202020204" pitchFamily="34" charset="0"/>
              </a:rPr>
              <a:t>2013: SPS expands to include 80 US Children’s Hospitals</a:t>
            </a:r>
          </a:p>
          <a:p>
            <a:pPr marL="1085850" lvl="2" indent="-285750" eaLnBrk="1" hangingPunct="1">
              <a:buClrTx/>
              <a:buFont typeface="Wingdings" panose="05000000000000000000" pitchFamily="2" charset="2"/>
              <a:buChar char="Ø"/>
              <a:defRPr/>
            </a:pPr>
            <a:r>
              <a:rPr lang="en-US" sz="1800" b="1" dirty="0" smtClean="0">
                <a:cs typeface="Arial" panose="020B0604020202020204" pitchFamily="34" charset="0"/>
              </a:rPr>
              <a:t>2014: </a:t>
            </a:r>
            <a:r>
              <a:rPr lang="en-US" sz="1800" b="1" dirty="0" err="1" smtClean="0">
                <a:solidFill>
                  <a:srgbClr val="FF0000"/>
                </a:solidFill>
                <a:cs typeface="Arial" panose="020B0604020202020204" pitchFamily="34" charset="0"/>
              </a:rPr>
              <a:t>SickKids</a:t>
            </a:r>
            <a:r>
              <a:rPr lang="en-US" sz="1800" b="1" dirty="0" smtClean="0">
                <a:solidFill>
                  <a:srgbClr val="FF0000"/>
                </a:solidFill>
                <a:cs typeface="Arial" panose="020B0604020202020204" pitchFamily="34" charset="0"/>
              </a:rPr>
              <a:t> joins SPS as 1</a:t>
            </a:r>
            <a:r>
              <a:rPr lang="en-US" sz="1800" b="1" baseline="30000" dirty="0" smtClean="0">
                <a:solidFill>
                  <a:srgbClr val="FF0000"/>
                </a:solidFill>
                <a:cs typeface="Arial" panose="020B0604020202020204" pitchFamily="34" charset="0"/>
              </a:rPr>
              <a:t>st</a:t>
            </a:r>
            <a:r>
              <a:rPr lang="en-US" sz="1800" b="1" dirty="0" smtClean="0">
                <a:solidFill>
                  <a:srgbClr val="FF0000"/>
                </a:solidFill>
                <a:cs typeface="Arial" panose="020B0604020202020204" pitchFamily="34" charset="0"/>
              </a:rPr>
              <a:t> International partner</a:t>
            </a:r>
          </a:p>
          <a:p>
            <a:pPr marL="1085850" lvl="2" indent="-285750" eaLnBrk="1" hangingPunct="1">
              <a:buClrTx/>
              <a:buFont typeface="Wingdings" panose="05000000000000000000" pitchFamily="2" charset="2"/>
              <a:buChar char="Ø"/>
              <a:defRPr/>
            </a:pPr>
            <a:endParaRPr lang="en-US" sz="1800" b="1" dirty="0">
              <a:cs typeface="Arial" panose="020B0604020202020204" pitchFamily="34" charset="0"/>
            </a:endParaRPr>
          </a:p>
          <a:p>
            <a:pPr eaLnBrk="1" fontAlgn="auto" hangingPunct="1">
              <a:lnSpc>
                <a:spcPct val="100000"/>
              </a:lnSpc>
              <a:spcBef>
                <a:spcPts val="0"/>
              </a:spcBef>
              <a:spcAft>
                <a:spcPts val="0"/>
              </a:spcAft>
              <a:buClrTx/>
              <a:defRPr/>
            </a:pPr>
            <a:r>
              <a:rPr lang="en-US" sz="2000" b="1" kern="1200" dirty="0">
                <a:solidFill>
                  <a:srgbClr val="0099CC"/>
                </a:solidFill>
                <a:cs typeface="Arial" panose="020B0604020202020204" pitchFamily="34" charset="0"/>
              </a:rPr>
              <a:t>Toronto </a:t>
            </a:r>
            <a:r>
              <a:rPr lang="en-US" sz="2000" b="1" kern="1200" dirty="0" smtClean="0">
                <a:solidFill>
                  <a:srgbClr val="0099CC"/>
                </a:solidFill>
                <a:cs typeface="Arial" panose="020B0604020202020204" pitchFamily="34" charset="0"/>
              </a:rPr>
              <a:t>Partnership: High Reliability to Eliminate Harm</a:t>
            </a:r>
            <a:endParaRPr lang="en-US" sz="2000" b="1" kern="1200" dirty="0">
              <a:solidFill>
                <a:srgbClr val="0099CC"/>
              </a:solidFill>
              <a:cs typeface="Arial" panose="020B0604020202020204" pitchFamily="34" charset="0"/>
            </a:endParaRPr>
          </a:p>
          <a:p>
            <a:pPr marL="284163" indent="-284163" eaLnBrk="1" hangingPunct="1">
              <a:buClrTx/>
              <a:buFont typeface="Arial" pitchFamily="34" charset="0"/>
              <a:buChar char="•"/>
              <a:defRPr/>
            </a:pPr>
            <a:endParaRPr lang="en-US" sz="1600" b="1" dirty="0">
              <a:cs typeface="Arial" panose="020B0604020202020204" pitchFamily="34" charset="0"/>
            </a:endParaRPr>
          </a:p>
          <a:p>
            <a:pPr marL="0" indent="0" eaLnBrk="1" hangingPunct="1">
              <a:buFont typeface="Wingdings" pitchFamily="28" charset="2"/>
              <a:buNone/>
              <a:defRPr/>
            </a:pPr>
            <a:endParaRPr lang="en-US" dirty="0" smtClean="0">
              <a:cs typeface="Arial" panose="020B0604020202020204" pitchFamily="34" charset="0"/>
            </a:endParaRPr>
          </a:p>
        </p:txBody>
      </p:sp>
      <p:sp>
        <p:nvSpPr>
          <p:cNvPr id="22531" name="TextBox 4"/>
          <p:cNvSpPr txBox="1">
            <a:spLocks noChangeArrowheads="1"/>
          </p:cNvSpPr>
          <p:nvPr/>
        </p:nvSpPr>
        <p:spPr bwMode="auto">
          <a:xfrm>
            <a:off x="8839200" y="6611938"/>
            <a:ext cx="45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000">
                <a:solidFill>
                  <a:schemeClr val="bg2"/>
                </a:solidFill>
              </a:rPr>
              <a:t>15</a:t>
            </a:r>
          </a:p>
        </p:txBody>
      </p:sp>
      <p:sp>
        <p:nvSpPr>
          <p:cNvPr id="7" name="Rectangle 3"/>
          <p:cNvSpPr txBox="1">
            <a:spLocks noChangeArrowheads="1"/>
          </p:cNvSpPr>
          <p:nvPr/>
        </p:nvSpPr>
        <p:spPr bwMode="auto">
          <a:xfrm>
            <a:off x="282575" y="228600"/>
            <a:ext cx="8556625" cy="685800"/>
          </a:xfrm>
          <a:prstGeom prst="rect">
            <a:avLst/>
          </a:prstGeom>
          <a:solidFill>
            <a:srgbClr val="FFFFFF"/>
          </a:solidFill>
          <a:ln w="9525">
            <a:noFill/>
            <a:miter lim="800000"/>
            <a:headEnd/>
            <a:tailEnd/>
          </a:ln>
        </p:spPr>
        <p:txBody>
          <a:bodyPr lIns="91405" tIns="45702" rIns="91405" bIns="45702" anchor="ctr"/>
          <a:lstStyle/>
          <a:p>
            <a:pPr eaLnBrk="1" hangingPunct="1">
              <a:defRPr/>
            </a:pPr>
            <a:r>
              <a:rPr lang="en-US" sz="2800" b="1" kern="0" dirty="0">
                <a:solidFill>
                  <a:srgbClr val="0046AD"/>
                </a:solidFill>
                <a:latin typeface="Arial"/>
                <a:cs typeface="Arial" charset="0"/>
              </a:rPr>
              <a:t>We Are Collaborating (Internationally and Locally) To Accelerate Progress</a:t>
            </a: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0"/>
            <a:ext cx="27432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47" descr="SK_HSC_PMS [Converted]"/>
          <p:cNvPicPr>
            <a:picLocks noChangeAspect="1" noChangeArrowheads="1"/>
          </p:cNvPicPr>
          <p:nvPr/>
        </p:nvPicPr>
        <p:blipFill>
          <a:blip r:embed="rId4">
            <a:extLst>
              <a:ext uri="{28A0092B-C50C-407E-A947-70E740481C1C}">
                <a14:useLocalDpi xmlns:a14="http://schemas.microsoft.com/office/drawing/2010/main" val="0"/>
              </a:ext>
            </a:extLst>
          </a:blip>
          <a:srcRect b="43427"/>
          <a:stretch>
            <a:fillRect/>
          </a:stretch>
        </p:blipFill>
        <p:spPr bwMode="auto">
          <a:xfrm>
            <a:off x="4321175" y="5257800"/>
            <a:ext cx="2232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10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385175" cy="762000"/>
          </a:xfrm>
        </p:spPr>
        <p:txBody>
          <a:bodyPr/>
          <a:lstStyle/>
          <a:p>
            <a:r>
              <a:rPr lang="en-CA" altLang="en-US" dirty="0" smtClean="0"/>
              <a:t>Implementing a Comprehensive Program: Leadership Methods and Staff Training Support Improvement</a:t>
            </a:r>
          </a:p>
        </p:txBody>
      </p:sp>
      <p:graphicFrame>
        <p:nvGraphicFramePr>
          <p:cNvPr id="4" name="Table 3"/>
          <p:cNvGraphicFramePr>
            <a:graphicFrameLocks noGrp="1"/>
          </p:cNvGraphicFramePr>
          <p:nvPr/>
        </p:nvGraphicFramePr>
        <p:xfrm>
          <a:off x="304800" y="1158875"/>
          <a:ext cx="8610600" cy="4784820"/>
        </p:xfrm>
        <a:graphic>
          <a:graphicData uri="http://schemas.openxmlformats.org/drawingml/2006/table">
            <a:tbl>
              <a:tblPr firstRow="1" bandRow="1">
                <a:tableStyleId>{5C22544A-7EE6-4342-B048-85BDC9FD1C3A}</a:tableStyleId>
              </a:tblPr>
              <a:tblGrid>
                <a:gridCol w="4305300"/>
                <a:gridCol w="4305300"/>
              </a:tblGrid>
              <a:tr h="396173">
                <a:tc>
                  <a:txBody>
                    <a:bodyPr/>
                    <a:lstStyle/>
                    <a:p>
                      <a:r>
                        <a:rPr lang="en-CA" sz="2000" dirty="0" smtClean="0"/>
                        <a:t>Objective</a:t>
                      </a:r>
                      <a:endParaRPr lang="en-CA" sz="2000" dirty="0"/>
                    </a:p>
                  </a:txBody>
                  <a:tcPr marT="45690" marB="45690"/>
                </a:tc>
                <a:tc>
                  <a:txBody>
                    <a:bodyPr/>
                    <a:lstStyle/>
                    <a:p>
                      <a:r>
                        <a:rPr lang="en-CA" sz="2000" dirty="0" smtClean="0"/>
                        <a:t>Tools</a:t>
                      </a:r>
                      <a:r>
                        <a:rPr lang="en-CA" sz="2000" baseline="0" dirty="0" smtClean="0"/>
                        <a:t> to Support</a:t>
                      </a:r>
                      <a:endParaRPr lang="en-CA" sz="2000" dirty="0"/>
                    </a:p>
                  </a:txBody>
                  <a:tcPr marT="45690" marB="45690"/>
                </a:tc>
              </a:tr>
              <a:tr h="700965">
                <a:tc>
                  <a:txBody>
                    <a:bodyPr/>
                    <a:lstStyle/>
                    <a:p>
                      <a:r>
                        <a:rPr lang="en-CA" sz="2000" dirty="0" smtClean="0"/>
                        <a:t>Teamwork and Communication</a:t>
                      </a:r>
                      <a:endParaRPr lang="en-CA" sz="2000" dirty="0"/>
                    </a:p>
                  </a:txBody>
                  <a:tcPr marT="45690" marB="45690"/>
                </a:tc>
                <a:tc>
                  <a:txBody>
                    <a:bodyPr/>
                    <a:lstStyle/>
                    <a:p>
                      <a:r>
                        <a:rPr lang="en-CA" sz="2000" dirty="0" smtClean="0"/>
                        <a:t>Appropriate</a:t>
                      </a:r>
                      <a:r>
                        <a:rPr lang="en-CA" sz="2000" baseline="0" dirty="0" smtClean="0"/>
                        <a:t> Assertion</a:t>
                      </a:r>
                    </a:p>
                    <a:p>
                      <a:r>
                        <a:rPr lang="en-CA" sz="2000" baseline="0" dirty="0" smtClean="0"/>
                        <a:t>Structured Communication</a:t>
                      </a:r>
                      <a:endParaRPr lang="en-CA" sz="2000" dirty="0"/>
                    </a:p>
                  </a:txBody>
                  <a:tcPr marT="45690" marB="45690"/>
                </a:tc>
              </a:tr>
              <a:tr h="396173">
                <a:tc>
                  <a:txBody>
                    <a:bodyPr/>
                    <a:lstStyle/>
                    <a:p>
                      <a:r>
                        <a:rPr lang="en-CA" sz="2000" dirty="0" smtClean="0"/>
                        <a:t>Learning from Failure</a:t>
                      </a:r>
                      <a:endParaRPr lang="en-CA" sz="2000" dirty="0"/>
                    </a:p>
                  </a:txBody>
                  <a:tcPr marT="45690" marB="45690"/>
                </a:tc>
                <a:tc>
                  <a:txBody>
                    <a:bodyPr/>
                    <a:lstStyle/>
                    <a:p>
                      <a:r>
                        <a:rPr lang="en-CA" sz="2000" dirty="0" smtClean="0"/>
                        <a:t>Reporting and Root Cause</a:t>
                      </a:r>
                      <a:endParaRPr lang="en-CA" sz="2000" dirty="0"/>
                    </a:p>
                  </a:txBody>
                  <a:tcPr marT="45690" marB="45690"/>
                </a:tc>
              </a:tr>
              <a:tr h="396173">
                <a:tc>
                  <a:txBody>
                    <a:bodyPr/>
                    <a:lstStyle/>
                    <a:p>
                      <a:r>
                        <a:rPr lang="en-CA" sz="2000" dirty="0" smtClean="0"/>
                        <a:t>Fair and Just Culture</a:t>
                      </a:r>
                      <a:endParaRPr lang="en-CA" sz="2000" dirty="0"/>
                    </a:p>
                  </a:txBody>
                  <a:tcPr marT="45690" marB="45690"/>
                </a:tc>
                <a:tc>
                  <a:txBody>
                    <a:bodyPr/>
                    <a:lstStyle/>
                    <a:p>
                      <a:r>
                        <a:rPr lang="en-CA" sz="2000" dirty="0" smtClean="0"/>
                        <a:t>Leadership and Performance </a:t>
                      </a:r>
                      <a:r>
                        <a:rPr lang="en-CA" sz="2000" dirty="0" err="1" smtClean="0"/>
                        <a:t>Mgmt</a:t>
                      </a:r>
                      <a:endParaRPr lang="en-CA" sz="2000" dirty="0"/>
                    </a:p>
                  </a:txBody>
                  <a:tcPr marT="45690" marB="45690"/>
                </a:tc>
              </a:tr>
              <a:tr h="396173">
                <a:tc>
                  <a:txBody>
                    <a:bodyPr/>
                    <a:lstStyle/>
                    <a:p>
                      <a:r>
                        <a:rPr lang="en-CA" sz="2000" dirty="0" smtClean="0"/>
                        <a:t>Sound Decision Making</a:t>
                      </a:r>
                      <a:endParaRPr lang="en-CA" sz="2000" dirty="0"/>
                    </a:p>
                  </a:txBody>
                  <a:tcPr marT="45690" marB="45690"/>
                </a:tc>
                <a:tc>
                  <a:txBody>
                    <a:bodyPr/>
                    <a:lstStyle/>
                    <a:p>
                      <a:r>
                        <a:rPr lang="en-CA" sz="2000" dirty="0" smtClean="0"/>
                        <a:t>Mindful Practice</a:t>
                      </a:r>
                      <a:endParaRPr lang="en-CA" sz="2000" dirty="0"/>
                    </a:p>
                  </a:txBody>
                  <a:tcPr marT="45690" marB="45690"/>
                </a:tc>
              </a:tr>
              <a:tr h="700965">
                <a:tc>
                  <a:txBody>
                    <a:bodyPr/>
                    <a:lstStyle/>
                    <a:p>
                      <a:r>
                        <a:rPr lang="en-CA" sz="2000" dirty="0" smtClean="0"/>
                        <a:t>Anticipating Failure</a:t>
                      </a:r>
                      <a:endParaRPr lang="en-CA" sz="2000" dirty="0"/>
                    </a:p>
                  </a:txBody>
                  <a:tcPr marT="45690" marB="45690"/>
                </a:tc>
                <a:tc>
                  <a:txBody>
                    <a:bodyPr/>
                    <a:lstStyle/>
                    <a:p>
                      <a:r>
                        <a:rPr lang="en-CA" sz="2000" dirty="0" smtClean="0"/>
                        <a:t>Situational</a:t>
                      </a:r>
                      <a:r>
                        <a:rPr lang="en-CA" sz="2000" baseline="0" dirty="0" smtClean="0"/>
                        <a:t> Awareness – Daily Briefings</a:t>
                      </a:r>
                      <a:endParaRPr lang="en-CA" sz="2000" dirty="0"/>
                    </a:p>
                  </a:txBody>
                  <a:tcPr marT="45690" marB="45690"/>
                </a:tc>
              </a:tr>
              <a:tr h="700965">
                <a:tc>
                  <a:txBody>
                    <a:bodyPr/>
                    <a:lstStyle/>
                    <a:p>
                      <a:r>
                        <a:rPr lang="en-CA" sz="2000" dirty="0" smtClean="0"/>
                        <a:t>Measurement</a:t>
                      </a:r>
                      <a:r>
                        <a:rPr lang="en-CA" sz="2000" baseline="0" dirty="0" smtClean="0"/>
                        <a:t>, Analysis, and Feedback</a:t>
                      </a:r>
                      <a:endParaRPr lang="en-CA" sz="2000" dirty="0"/>
                    </a:p>
                  </a:txBody>
                  <a:tcPr marT="45690" marB="45690"/>
                </a:tc>
                <a:tc>
                  <a:txBody>
                    <a:bodyPr/>
                    <a:lstStyle/>
                    <a:p>
                      <a:r>
                        <a:rPr lang="en-CA" sz="2000" dirty="0" smtClean="0"/>
                        <a:t>Transparency</a:t>
                      </a:r>
                      <a:endParaRPr lang="en-CA" sz="2000" dirty="0"/>
                    </a:p>
                  </a:txBody>
                  <a:tcPr marT="45690" marB="45690"/>
                </a:tc>
              </a:tr>
              <a:tr h="396173">
                <a:tc>
                  <a:txBody>
                    <a:bodyPr/>
                    <a:lstStyle/>
                    <a:p>
                      <a:r>
                        <a:rPr lang="en-CA" sz="2000" dirty="0" smtClean="0"/>
                        <a:t>Standard Work</a:t>
                      </a:r>
                      <a:endParaRPr lang="en-CA" sz="2000" dirty="0"/>
                    </a:p>
                  </a:txBody>
                  <a:tcPr marT="45690" marB="45690"/>
                </a:tc>
                <a:tc>
                  <a:txBody>
                    <a:bodyPr/>
                    <a:lstStyle/>
                    <a:p>
                      <a:r>
                        <a:rPr lang="en-CA" sz="2000" dirty="0" smtClean="0"/>
                        <a:t>Care Bundles, Guidelines</a:t>
                      </a:r>
                      <a:endParaRPr lang="en-CA" sz="2000" dirty="0"/>
                    </a:p>
                  </a:txBody>
                  <a:tcPr marT="45690" marB="45690"/>
                </a:tc>
              </a:tr>
              <a:tr h="700965">
                <a:tc>
                  <a:txBody>
                    <a:bodyPr/>
                    <a:lstStyle/>
                    <a:p>
                      <a:r>
                        <a:rPr lang="en-CA" sz="2000" dirty="0" smtClean="0"/>
                        <a:t>Relentless</a:t>
                      </a:r>
                      <a:r>
                        <a:rPr lang="en-CA" sz="2000" baseline="0" dirty="0" smtClean="0"/>
                        <a:t> Pursuit of Perfection</a:t>
                      </a:r>
                      <a:endParaRPr lang="en-CA" sz="2000" dirty="0"/>
                    </a:p>
                  </a:txBody>
                  <a:tcPr marT="45690" marB="45690"/>
                </a:tc>
                <a:tc>
                  <a:txBody>
                    <a:bodyPr/>
                    <a:lstStyle/>
                    <a:p>
                      <a:r>
                        <a:rPr lang="en-CA" sz="2000" dirty="0" smtClean="0"/>
                        <a:t>Continuous Improvement</a:t>
                      </a:r>
                    </a:p>
                    <a:p>
                      <a:r>
                        <a:rPr lang="en-CA" sz="2000" dirty="0" smtClean="0"/>
                        <a:t>Lean Thinking</a:t>
                      </a:r>
                      <a:endParaRPr lang="en-CA" sz="2000" dirty="0"/>
                    </a:p>
                  </a:txBody>
                  <a:tcPr marT="45690" marB="45690"/>
                </a:tc>
              </a:tr>
            </a:tbl>
          </a:graphicData>
        </a:graphic>
      </p:graphicFrame>
    </p:spTree>
    <p:extLst>
      <p:ext uri="{BB962C8B-B14F-4D97-AF65-F5344CB8AC3E}">
        <p14:creationId xmlns:p14="http://schemas.microsoft.com/office/powerpoint/2010/main" val="14712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891"/>
          <a:stretch/>
        </p:blipFill>
        <p:spPr bwMode="auto">
          <a:xfrm>
            <a:off x="152400" y="618958"/>
            <a:ext cx="8991600" cy="6086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81000" y="114300"/>
            <a:ext cx="8385175" cy="533400"/>
          </a:xfrm>
          <a:prstGeom prst="rect">
            <a:avLst/>
          </a:prstGeom>
        </p:spPr>
        <p:txBody>
          <a:bodyPr/>
          <a:lstStyle>
            <a:lvl1pPr algn="l" rtl="0" eaLnBrk="0" fontAlgn="base" hangingPunct="0">
              <a:spcBef>
                <a:spcPct val="0"/>
              </a:spcBef>
              <a:spcAft>
                <a:spcPct val="0"/>
              </a:spcAft>
              <a:defRPr sz="2500" b="1">
                <a:solidFill>
                  <a:srgbClr val="0046AD"/>
                </a:solidFill>
                <a:latin typeface="+mj-lt"/>
                <a:ea typeface="+mj-ea"/>
                <a:cs typeface="+mj-cs"/>
              </a:defRPr>
            </a:lvl1pPr>
            <a:lvl2pPr algn="l" rtl="0" eaLnBrk="0" fontAlgn="base" hangingPunct="0">
              <a:spcBef>
                <a:spcPct val="0"/>
              </a:spcBef>
              <a:spcAft>
                <a:spcPct val="0"/>
              </a:spcAft>
              <a:defRPr sz="2500" b="1">
                <a:solidFill>
                  <a:srgbClr val="0046AD"/>
                </a:solidFill>
                <a:latin typeface="Arial" charset="0"/>
              </a:defRPr>
            </a:lvl2pPr>
            <a:lvl3pPr algn="l" rtl="0" eaLnBrk="0" fontAlgn="base" hangingPunct="0">
              <a:spcBef>
                <a:spcPct val="0"/>
              </a:spcBef>
              <a:spcAft>
                <a:spcPct val="0"/>
              </a:spcAft>
              <a:defRPr sz="2500" b="1">
                <a:solidFill>
                  <a:srgbClr val="0046AD"/>
                </a:solidFill>
                <a:latin typeface="Arial" charset="0"/>
              </a:defRPr>
            </a:lvl3pPr>
            <a:lvl4pPr algn="l" rtl="0" eaLnBrk="0" fontAlgn="base" hangingPunct="0">
              <a:spcBef>
                <a:spcPct val="0"/>
              </a:spcBef>
              <a:spcAft>
                <a:spcPct val="0"/>
              </a:spcAft>
              <a:defRPr sz="2500" b="1">
                <a:solidFill>
                  <a:srgbClr val="0046AD"/>
                </a:solidFill>
                <a:latin typeface="Arial" charset="0"/>
              </a:defRPr>
            </a:lvl4pPr>
            <a:lvl5pPr algn="l" rtl="0" eaLnBrk="0" fontAlgn="base" hangingPunct="0">
              <a:spcBef>
                <a:spcPct val="0"/>
              </a:spcBef>
              <a:spcAft>
                <a:spcPct val="0"/>
              </a:spcAft>
              <a:defRPr sz="2500" b="1">
                <a:solidFill>
                  <a:srgbClr val="0046AD"/>
                </a:solidFill>
                <a:latin typeface="Arial" charset="0"/>
              </a:defRPr>
            </a:lvl5pPr>
            <a:lvl6pPr marL="457200" algn="l" rtl="0" fontAlgn="base">
              <a:spcBef>
                <a:spcPct val="0"/>
              </a:spcBef>
              <a:spcAft>
                <a:spcPct val="0"/>
              </a:spcAft>
              <a:defRPr sz="2500" b="1">
                <a:solidFill>
                  <a:srgbClr val="0046AD"/>
                </a:solidFill>
                <a:latin typeface="Arial" charset="0"/>
              </a:defRPr>
            </a:lvl6pPr>
            <a:lvl7pPr marL="914400" algn="l" rtl="0" fontAlgn="base">
              <a:spcBef>
                <a:spcPct val="0"/>
              </a:spcBef>
              <a:spcAft>
                <a:spcPct val="0"/>
              </a:spcAft>
              <a:defRPr sz="2500" b="1">
                <a:solidFill>
                  <a:srgbClr val="0046AD"/>
                </a:solidFill>
                <a:latin typeface="Arial" charset="0"/>
              </a:defRPr>
            </a:lvl7pPr>
            <a:lvl8pPr marL="1371600" algn="l" rtl="0" fontAlgn="base">
              <a:spcBef>
                <a:spcPct val="0"/>
              </a:spcBef>
              <a:spcAft>
                <a:spcPct val="0"/>
              </a:spcAft>
              <a:defRPr sz="2500" b="1">
                <a:solidFill>
                  <a:srgbClr val="0046AD"/>
                </a:solidFill>
                <a:latin typeface="Arial" charset="0"/>
              </a:defRPr>
            </a:lvl8pPr>
            <a:lvl9pPr marL="1828800" algn="l" rtl="0" fontAlgn="base">
              <a:spcBef>
                <a:spcPct val="0"/>
              </a:spcBef>
              <a:spcAft>
                <a:spcPct val="0"/>
              </a:spcAft>
              <a:defRPr sz="2500" b="1">
                <a:solidFill>
                  <a:srgbClr val="0046AD"/>
                </a:solidFill>
                <a:latin typeface="Arial" charset="0"/>
              </a:defRPr>
            </a:lvl9pPr>
          </a:lstStyle>
          <a:p>
            <a:r>
              <a:rPr lang="en-CA" sz="2400" kern="0" dirty="0" smtClean="0"/>
              <a:t>Daily Safety Briefing to Increase Situational Awareness</a:t>
            </a:r>
          </a:p>
        </p:txBody>
      </p:sp>
    </p:spTree>
    <p:extLst>
      <p:ext uri="{BB962C8B-B14F-4D97-AF65-F5344CB8AC3E}">
        <p14:creationId xmlns:p14="http://schemas.microsoft.com/office/powerpoint/2010/main" val="2691566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76200"/>
            <a:ext cx="8385175" cy="810547"/>
          </a:xfrm>
        </p:spPr>
        <p:txBody>
          <a:bodyPr/>
          <a:lstStyle/>
          <a:p>
            <a:r>
              <a:rPr lang="en-CA" sz="2800" dirty="0" smtClean="0"/>
              <a:t>Harm Reports to Highlight Children Rather Than Statistics</a:t>
            </a:r>
          </a:p>
        </p:txBody>
      </p:sp>
      <p:pic>
        <p:nvPicPr>
          <p:cNvPr id="11" name="Picture 10"/>
          <p:cNvPicPr>
            <a:picLocks noChangeAspect="1"/>
          </p:cNvPicPr>
          <p:nvPr/>
        </p:nvPicPr>
        <p:blipFill>
          <a:blip r:embed="rId2"/>
          <a:stretch>
            <a:fillRect/>
          </a:stretch>
        </p:blipFill>
        <p:spPr>
          <a:xfrm>
            <a:off x="273947" y="886747"/>
            <a:ext cx="8596105" cy="5084505"/>
          </a:xfrm>
          <a:prstGeom prst="rect">
            <a:avLst/>
          </a:prstGeom>
        </p:spPr>
      </p:pic>
    </p:spTree>
    <p:extLst>
      <p:ext uri="{BB962C8B-B14F-4D97-AF65-F5344CB8AC3E}">
        <p14:creationId xmlns:p14="http://schemas.microsoft.com/office/powerpoint/2010/main" val="327622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534400" cy="533400"/>
          </a:xfrm>
        </p:spPr>
        <p:txBody>
          <a:bodyPr/>
          <a:lstStyle/>
          <a:p>
            <a:r>
              <a:rPr lang="en-CA" altLang="en-US" dirty="0" smtClean="0"/>
              <a:t>Introducing a Mindset Change: Patients and Families As Part of the Team, or, “Nothing About Me Without Me”</a:t>
            </a:r>
          </a:p>
        </p:txBody>
      </p:sp>
      <p:sp>
        <p:nvSpPr>
          <p:cNvPr id="4" name="Rectangle 3"/>
          <p:cNvSpPr>
            <a:spLocks noGrp="1" noChangeArrowheads="1"/>
          </p:cNvSpPr>
          <p:nvPr>
            <p:ph idx="1"/>
          </p:nvPr>
        </p:nvSpPr>
        <p:spPr>
          <a:xfrm>
            <a:off x="381000" y="1066800"/>
            <a:ext cx="8534400" cy="4760913"/>
          </a:xfrm>
        </p:spPr>
        <p:txBody>
          <a:bodyPr/>
          <a:lstStyle/>
          <a:p>
            <a:pPr marL="457200" indent="-457200">
              <a:buClr>
                <a:srgbClr val="0046AD"/>
              </a:buClr>
              <a:buFont typeface="Arial" panose="020B0604020202020204" pitchFamily="34" charset="0"/>
              <a:buChar char="•"/>
              <a:defRPr/>
            </a:pPr>
            <a:r>
              <a:rPr lang="en-US" sz="2000" dirty="0" smtClean="0"/>
              <a:t>Patients and Families have unique perspectives</a:t>
            </a:r>
            <a:endParaRPr lang="en-US" sz="2000" dirty="0"/>
          </a:p>
          <a:p>
            <a:pPr marL="914400" lvl="1" indent="-457200">
              <a:buFont typeface="Arial" panose="020B0604020202020204" pitchFamily="34" charset="0"/>
              <a:buChar char="−"/>
              <a:defRPr/>
            </a:pPr>
            <a:r>
              <a:rPr lang="en-US" sz="1800" dirty="0" smtClean="0"/>
              <a:t>Critical information including vital feedback</a:t>
            </a:r>
          </a:p>
          <a:p>
            <a:pPr marL="914400" lvl="1" indent="-457200">
              <a:buFont typeface="Arial" panose="020B0604020202020204" pitchFamily="34" charset="0"/>
              <a:buChar char="−"/>
              <a:defRPr/>
            </a:pPr>
            <a:r>
              <a:rPr lang="en-US" sz="1800" dirty="0" smtClean="0"/>
              <a:t>Goals of care</a:t>
            </a:r>
          </a:p>
          <a:p>
            <a:pPr marL="914400" lvl="1" indent="-457200">
              <a:buFont typeface="Arial" panose="020B0604020202020204" pitchFamily="34" charset="0"/>
              <a:buChar char="−"/>
              <a:defRPr/>
            </a:pPr>
            <a:r>
              <a:rPr lang="en-US" sz="1800" dirty="0" smtClean="0"/>
              <a:t>Prioritization among competing goals</a:t>
            </a:r>
          </a:p>
          <a:p>
            <a:pPr marL="457200" indent="-457200">
              <a:buClr>
                <a:srgbClr val="0046AD"/>
              </a:buClr>
              <a:buFont typeface="Arial" panose="020B0604020202020204" pitchFamily="34" charset="0"/>
              <a:buChar char="•"/>
              <a:defRPr/>
            </a:pPr>
            <a:r>
              <a:rPr lang="en-US" sz="2000" dirty="0"/>
              <a:t>Patients and Families are conduits of information among other team </a:t>
            </a:r>
            <a:r>
              <a:rPr lang="en-US" sz="2000" dirty="0" smtClean="0"/>
              <a:t>members</a:t>
            </a:r>
            <a:endParaRPr lang="en-US" sz="2000" dirty="0"/>
          </a:p>
          <a:p>
            <a:pPr marL="857250" lvl="1" indent="-457200">
              <a:buFont typeface="Arial" panose="020B0604020202020204" pitchFamily="34" charset="0"/>
              <a:buChar char="•"/>
              <a:defRPr/>
            </a:pPr>
            <a:r>
              <a:rPr lang="en-US" sz="2000" dirty="0" smtClean="0"/>
              <a:t>Consistent longitudinal conduit across disciplines, specialties, and venues</a:t>
            </a:r>
          </a:p>
          <a:p>
            <a:pPr marL="457200" indent="-457200">
              <a:buClr>
                <a:srgbClr val="0046AD"/>
              </a:buClr>
              <a:buFont typeface="Arial" panose="020B0604020202020204" pitchFamily="34" charset="0"/>
              <a:buChar char="•"/>
              <a:defRPr/>
            </a:pPr>
            <a:r>
              <a:rPr lang="en-US" sz="2000" dirty="0"/>
              <a:t>Healthcare is “co-produced” by caregivers and patients</a:t>
            </a:r>
          </a:p>
          <a:p>
            <a:pPr marL="857250" lvl="1" indent="-457200">
              <a:buFont typeface="Arial" panose="020B0604020202020204" pitchFamily="34" charset="0"/>
              <a:buChar char="•"/>
              <a:defRPr/>
            </a:pPr>
            <a:r>
              <a:rPr lang="en-US" sz="2000" dirty="0"/>
              <a:t>Families and patients become caregivers</a:t>
            </a:r>
          </a:p>
          <a:p>
            <a:pPr marL="857250" lvl="1" indent="-457200">
              <a:buFont typeface="Arial" panose="020B0604020202020204" pitchFamily="34" charset="0"/>
              <a:buChar char="•"/>
              <a:defRPr/>
            </a:pPr>
            <a:r>
              <a:rPr lang="en-US" sz="2000" dirty="0"/>
              <a:t>Outcomes depend on compliance and engagement</a:t>
            </a:r>
          </a:p>
          <a:p>
            <a:pPr marL="857250" lvl="1" indent="-457200">
              <a:buFont typeface="Arial" panose="020B0604020202020204" pitchFamily="34" charset="0"/>
              <a:buChar char="•"/>
              <a:defRPr/>
            </a:pPr>
            <a:endParaRPr lang="en-US" sz="2000" dirty="0" smtClean="0"/>
          </a:p>
          <a:p>
            <a:pPr marL="857250" lvl="1" indent="-457200">
              <a:buFont typeface="Arial" panose="020B0604020202020204" pitchFamily="34" charset="0"/>
              <a:buChar char="•"/>
              <a:defRPr/>
            </a:pPr>
            <a:endParaRPr lang="en-US" sz="2000" dirty="0" smtClean="0"/>
          </a:p>
        </p:txBody>
      </p:sp>
      <p:sp>
        <p:nvSpPr>
          <p:cNvPr id="27652" name="TextBox 1"/>
          <p:cNvSpPr txBox="1">
            <a:spLocks noChangeArrowheads="1"/>
          </p:cNvSpPr>
          <p:nvPr/>
        </p:nvSpPr>
        <p:spPr bwMode="auto">
          <a:xfrm>
            <a:off x="217488" y="5181600"/>
            <a:ext cx="8621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CA" altLang="en-US" sz="1800" b="1" dirty="0">
                <a:solidFill>
                  <a:srgbClr val="FF0000"/>
                </a:solidFill>
              </a:rPr>
              <a:t>Engaging patients and families as partners requires different mindsets and different processes</a:t>
            </a:r>
          </a:p>
        </p:txBody>
      </p:sp>
    </p:spTree>
    <p:extLst>
      <p:ext uri="{BB962C8B-B14F-4D97-AF65-F5344CB8AC3E}">
        <p14:creationId xmlns:p14="http://schemas.microsoft.com/office/powerpoint/2010/main" val="385286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385175" cy="685800"/>
          </a:xfrm>
        </p:spPr>
        <p:txBody>
          <a:bodyPr/>
          <a:lstStyle/>
          <a:p>
            <a:r>
              <a:rPr lang="en-CA" sz="2800" dirty="0" smtClean="0"/>
              <a:t>Resistance is the natural response to change – find the right level to resolve</a:t>
            </a:r>
          </a:p>
        </p:txBody>
      </p:sp>
      <p:graphicFrame>
        <p:nvGraphicFramePr>
          <p:cNvPr id="4" name="Content Placeholder 3"/>
          <p:cNvGraphicFramePr>
            <a:graphicFrameLocks noGrp="1"/>
          </p:cNvGraphicFramePr>
          <p:nvPr>
            <p:ph sz="half" idx="1"/>
          </p:nvPr>
        </p:nvGraphicFramePr>
        <p:xfrm>
          <a:off x="381000" y="1169988"/>
          <a:ext cx="4114800"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Content Placeholder 4"/>
          <p:cNvSpPr>
            <a:spLocks noGrp="1"/>
          </p:cNvSpPr>
          <p:nvPr>
            <p:ph sz="half" idx="2"/>
          </p:nvPr>
        </p:nvSpPr>
        <p:spPr/>
        <p:txBody>
          <a:bodyPr/>
          <a:lstStyle/>
          <a:p>
            <a:pPr marL="457200" indent="-457200">
              <a:buClrTx/>
              <a:buFont typeface="Arial" panose="020B0604020202020204" pitchFamily="34" charset="0"/>
              <a:buChar char="•"/>
            </a:pPr>
            <a:r>
              <a:rPr lang="en-CA" sz="1800" smtClean="0"/>
              <a:t>There is no problem</a:t>
            </a:r>
          </a:p>
          <a:p>
            <a:pPr marL="457200" indent="-457200">
              <a:buClrTx/>
              <a:buFont typeface="Arial" panose="020B0604020202020204" pitchFamily="34" charset="0"/>
              <a:buChar char="•"/>
            </a:pPr>
            <a:r>
              <a:rPr lang="en-CA" sz="1800" smtClean="0"/>
              <a:t>Disagreement on the problem</a:t>
            </a:r>
          </a:p>
          <a:p>
            <a:pPr marL="457200" indent="-457200">
              <a:buClrTx/>
              <a:buFont typeface="Arial" panose="020B0604020202020204" pitchFamily="34" charset="0"/>
              <a:buChar char="•"/>
            </a:pPr>
            <a:r>
              <a:rPr lang="en-CA" sz="1800" smtClean="0"/>
              <a:t>Problem out of my control</a:t>
            </a:r>
          </a:p>
          <a:p>
            <a:pPr marL="457200" indent="-457200">
              <a:buClrTx/>
              <a:buFont typeface="Arial" panose="020B0604020202020204" pitchFamily="34" charset="0"/>
              <a:buChar char="•"/>
            </a:pPr>
            <a:r>
              <a:rPr lang="en-CA" sz="1800" smtClean="0"/>
              <a:t>Disagreement on direction of solution</a:t>
            </a:r>
          </a:p>
          <a:p>
            <a:pPr marL="457200" indent="-457200">
              <a:buClrTx/>
              <a:buFont typeface="Arial" panose="020B0604020202020204" pitchFamily="34" charset="0"/>
              <a:buChar char="•"/>
            </a:pPr>
            <a:r>
              <a:rPr lang="en-CA" sz="1800" smtClean="0"/>
              <a:t>Disagreement on details of solution</a:t>
            </a:r>
          </a:p>
          <a:p>
            <a:pPr marL="457200" indent="-457200">
              <a:buClrTx/>
              <a:buFont typeface="Arial" panose="020B0604020202020204" pitchFamily="34" charset="0"/>
              <a:buChar char="•"/>
            </a:pPr>
            <a:r>
              <a:rPr lang="en-CA" sz="1800" smtClean="0"/>
              <a:t>Yes but…. Negative ramifications</a:t>
            </a:r>
          </a:p>
          <a:p>
            <a:pPr marL="457200" indent="-457200">
              <a:buClrTx/>
              <a:buFont typeface="Arial" panose="020B0604020202020204" pitchFamily="34" charset="0"/>
              <a:buChar char="•"/>
            </a:pPr>
            <a:r>
              <a:rPr lang="en-CA" sz="1800" smtClean="0"/>
              <a:t>Yes but…. We can’t implement</a:t>
            </a:r>
          </a:p>
          <a:p>
            <a:pPr marL="457200" indent="-457200">
              <a:buClrTx/>
              <a:buFont typeface="Arial" panose="020B0604020202020204" pitchFamily="34" charset="0"/>
              <a:buChar char="•"/>
            </a:pPr>
            <a:r>
              <a:rPr lang="en-CA" sz="1800" smtClean="0"/>
              <a:t>Disagreement about implementation details</a:t>
            </a:r>
          </a:p>
          <a:p>
            <a:pPr marL="457200" indent="-457200">
              <a:buClrTx/>
              <a:buFont typeface="Arial" panose="020B0604020202020204" pitchFamily="34" charset="0"/>
              <a:buChar char="•"/>
            </a:pPr>
            <a:r>
              <a:rPr lang="en-CA" sz="1800" smtClean="0"/>
              <a:t>You know the solution holds risks</a:t>
            </a:r>
          </a:p>
          <a:p>
            <a:pPr marL="457200" indent="-457200">
              <a:buClrTx/>
              <a:buFont typeface="Arial" panose="020B0604020202020204" pitchFamily="34" charset="0"/>
              <a:buChar char="•"/>
            </a:pPr>
            <a:r>
              <a:rPr lang="en-CA" sz="1800" smtClean="0"/>
              <a:t>I don’t think so – social/psych barriers</a:t>
            </a:r>
          </a:p>
        </p:txBody>
      </p:sp>
      <p:cxnSp>
        <p:nvCxnSpPr>
          <p:cNvPr id="28677" name="Straight Connector 8"/>
          <p:cNvCxnSpPr>
            <a:cxnSpLocks noChangeShapeType="1"/>
          </p:cNvCxnSpPr>
          <p:nvPr/>
        </p:nvCxnSpPr>
        <p:spPr bwMode="auto">
          <a:xfrm>
            <a:off x="4419600" y="2133600"/>
            <a:ext cx="45720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8" name="Straight Connector 9"/>
          <p:cNvCxnSpPr>
            <a:cxnSpLocks noChangeShapeType="1"/>
          </p:cNvCxnSpPr>
          <p:nvPr/>
        </p:nvCxnSpPr>
        <p:spPr bwMode="auto">
          <a:xfrm>
            <a:off x="4419600" y="3471863"/>
            <a:ext cx="45720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9" name="Straight Connector 10"/>
          <p:cNvCxnSpPr>
            <a:cxnSpLocks noChangeShapeType="1"/>
          </p:cNvCxnSpPr>
          <p:nvPr/>
        </p:nvCxnSpPr>
        <p:spPr bwMode="auto">
          <a:xfrm>
            <a:off x="4419600" y="4800600"/>
            <a:ext cx="4572000"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0" name="TextBox 11"/>
          <p:cNvSpPr txBox="1">
            <a:spLocks noChangeArrowheads="1"/>
          </p:cNvSpPr>
          <p:nvPr/>
        </p:nvSpPr>
        <p:spPr bwMode="auto">
          <a:xfrm>
            <a:off x="1066800" y="5486400"/>
            <a:ext cx="333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sz="1800"/>
              <a:t>Goldratt: Theory of Constraints</a:t>
            </a:r>
          </a:p>
        </p:txBody>
      </p:sp>
    </p:spTree>
    <p:extLst>
      <p:ext uri="{BB962C8B-B14F-4D97-AF65-F5344CB8AC3E}">
        <p14:creationId xmlns:p14="http://schemas.microsoft.com/office/powerpoint/2010/main" val="401007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81000" y="865188"/>
            <a:ext cx="8534400" cy="4392612"/>
          </a:xfrm>
        </p:spPr>
        <p:txBody>
          <a:bodyPr/>
          <a:lstStyle/>
          <a:p>
            <a:pPr>
              <a:buClrTx/>
              <a:buFont typeface="Arial" panose="020B0604020202020204" pitchFamily="34" charset="0"/>
              <a:buChar char="•"/>
            </a:pPr>
            <a:r>
              <a:rPr lang="en-CA" altLang="en-US" sz="1800" smtClean="0"/>
              <a:t>Failure feels bad – cognitive dissonance from preventable harm </a:t>
            </a:r>
          </a:p>
          <a:p>
            <a:pPr lvl="1">
              <a:buFont typeface="Arial" panose="020B0604020202020204" pitchFamily="34" charset="0"/>
              <a:buChar char="•"/>
            </a:pPr>
            <a:r>
              <a:rPr lang="en-CA" altLang="en-US" sz="1800" smtClean="0"/>
              <a:t>Transparency accelerates learning but amplifies shame</a:t>
            </a:r>
          </a:p>
          <a:p>
            <a:pPr lvl="1">
              <a:buFont typeface="Arial" panose="020B0604020202020204" pitchFamily="34" charset="0"/>
              <a:buChar char="•"/>
            </a:pPr>
            <a:r>
              <a:rPr lang="en-CA" altLang="en-US" sz="1800" smtClean="0"/>
              <a:t>Avoid “comfort seeking” over “problem solving”</a:t>
            </a:r>
          </a:p>
          <a:p>
            <a:pPr lvl="1">
              <a:buFont typeface="Arial" panose="020B0604020202020204" pitchFamily="34" charset="0"/>
              <a:buChar char="•"/>
            </a:pPr>
            <a:r>
              <a:rPr lang="en-CA" altLang="en-US" sz="1800" smtClean="0"/>
              <a:t>Celebrate excellence and successes more than failures</a:t>
            </a:r>
          </a:p>
          <a:p>
            <a:pPr>
              <a:buClrTx/>
              <a:buFont typeface="Arial" panose="020B0604020202020204" pitchFamily="34" charset="0"/>
              <a:buChar char="•"/>
            </a:pPr>
            <a:r>
              <a:rPr lang="en-CA" altLang="en-US" sz="1800" smtClean="0"/>
              <a:t>Not everyone will “buy in” at the same rate</a:t>
            </a:r>
          </a:p>
          <a:p>
            <a:pPr lvl="1">
              <a:buFont typeface="Arial" panose="020B0604020202020204" pitchFamily="34" charset="0"/>
              <a:buChar char="•"/>
            </a:pPr>
            <a:r>
              <a:rPr lang="en-CA" altLang="en-US" sz="1800" smtClean="0"/>
              <a:t>Early adopters will be impatient with more reluctant staff</a:t>
            </a:r>
          </a:p>
          <a:p>
            <a:pPr lvl="1">
              <a:buFont typeface="Arial" panose="020B0604020202020204" pitchFamily="34" charset="0"/>
              <a:buChar char="•"/>
            </a:pPr>
            <a:r>
              <a:rPr lang="en-CA" altLang="en-US" sz="1800" smtClean="0"/>
              <a:t>Manage the pace of change and recognize it can’t be fixed overnight</a:t>
            </a:r>
          </a:p>
          <a:p>
            <a:pPr>
              <a:buClr>
                <a:srgbClr val="000000"/>
              </a:buClr>
              <a:buFont typeface="Arial" panose="020B0604020202020204" pitchFamily="34" charset="0"/>
              <a:buChar char="•"/>
            </a:pPr>
            <a:r>
              <a:rPr lang="en-CA" altLang="en-US" sz="1800" smtClean="0"/>
              <a:t>Appropriate assertion (including by patients/families) will create some conflict</a:t>
            </a:r>
          </a:p>
          <a:p>
            <a:pPr lvl="1">
              <a:buClr>
                <a:srgbClr val="000000"/>
              </a:buClr>
              <a:buFont typeface="Arial" panose="020B0604020202020204" pitchFamily="34" charset="0"/>
              <a:buChar char="•"/>
            </a:pPr>
            <a:r>
              <a:rPr lang="en-CA" altLang="en-US" sz="1800" smtClean="0"/>
              <a:t>Embrace conflict management instead of avoidance</a:t>
            </a:r>
          </a:p>
          <a:p>
            <a:pPr>
              <a:buClr>
                <a:srgbClr val="000000"/>
              </a:buClr>
              <a:buFont typeface="Arial" panose="020B0604020202020204" pitchFamily="34" charset="0"/>
              <a:buChar char="•"/>
            </a:pPr>
            <a:r>
              <a:rPr lang="en-CA" altLang="en-US" sz="1800" smtClean="0"/>
              <a:t>Performance management will identify normalized deviance</a:t>
            </a:r>
          </a:p>
          <a:p>
            <a:pPr lvl="1">
              <a:buClr>
                <a:srgbClr val="000000"/>
              </a:buClr>
              <a:buFont typeface="Arial" panose="020B0604020202020204" pitchFamily="34" charset="0"/>
              <a:buChar char="•"/>
            </a:pPr>
            <a:r>
              <a:rPr lang="en-CA" altLang="en-US" sz="1800" smtClean="0"/>
              <a:t>Must address management consistency and systems before personal accountability – but you need to address accountability</a:t>
            </a:r>
          </a:p>
          <a:p>
            <a:pPr>
              <a:buClr>
                <a:srgbClr val="000000"/>
              </a:buClr>
              <a:buFont typeface="Arial" panose="020B0604020202020204" pitchFamily="34" charset="0"/>
              <a:buChar char="•"/>
            </a:pPr>
            <a:r>
              <a:rPr lang="en-CA" altLang="en-US" sz="1800" smtClean="0"/>
              <a:t>People will question priorities – decision making seen through a safety lens</a:t>
            </a:r>
          </a:p>
          <a:p>
            <a:pPr lvl="1">
              <a:buClr>
                <a:srgbClr val="000000"/>
              </a:buClr>
              <a:buFont typeface="Arial" panose="020B0604020202020204" pitchFamily="34" charset="0"/>
              <a:buChar char="•"/>
            </a:pPr>
            <a:r>
              <a:rPr lang="en-CA" altLang="en-US" sz="1800" smtClean="0"/>
              <a:t>Balance short-term/narrow focus with long-term/greater good perspectives</a:t>
            </a:r>
          </a:p>
        </p:txBody>
      </p:sp>
      <p:sp>
        <p:nvSpPr>
          <p:cNvPr id="29699" name="Title 1"/>
          <p:cNvSpPr>
            <a:spLocks noGrp="1"/>
          </p:cNvSpPr>
          <p:nvPr>
            <p:ph type="title"/>
          </p:nvPr>
        </p:nvSpPr>
        <p:spPr>
          <a:xfrm>
            <a:off x="381000" y="152400"/>
            <a:ext cx="8677275" cy="533400"/>
          </a:xfrm>
        </p:spPr>
        <p:txBody>
          <a:bodyPr/>
          <a:lstStyle/>
          <a:p>
            <a:r>
              <a:rPr lang="en-CA" altLang="en-US" smtClean="0"/>
              <a:t>Leaders Can Expect to Create (and Manage) Some Tensions – or, the things leaders knew before they start</a:t>
            </a:r>
          </a:p>
        </p:txBody>
      </p:sp>
      <p:sp>
        <p:nvSpPr>
          <p:cNvPr id="29700" name="TextBox 1"/>
          <p:cNvSpPr txBox="1">
            <a:spLocks noChangeArrowheads="1"/>
          </p:cNvSpPr>
          <p:nvPr/>
        </p:nvSpPr>
        <p:spPr bwMode="auto">
          <a:xfrm>
            <a:off x="217488" y="5486400"/>
            <a:ext cx="8840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altLang="en-US" sz="1800" b="1">
                <a:solidFill>
                  <a:srgbClr val="FF0000"/>
                </a:solidFill>
              </a:rPr>
              <a:t>These tensions create leadership “moments” that will define success or failure</a:t>
            </a:r>
          </a:p>
        </p:txBody>
      </p:sp>
    </p:spTree>
    <p:extLst>
      <p:ext uri="{BB962C8B-B14F-4D97-AF65-F5344CB8AC3E}">
        <p14:creationId xmlns:p14="http://schemas.microsoft.com/office/powerpoint/2010/main" val="93028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51898" y="381000"/>
            <a:ext cx="8385175" cy="533400"/>
          </a:xfrm>
        </p:spPr>
        <p:txBody>
          <a:bodyPr/>
          <a:lstStyle/>
          <a:p>
            <a:r>
              <a:rPr lang="en-CA" altLang="en-US" sz="2800" dirty="0" smtClean="0"/>
              <a:t>Aiming For a Significant Reduction in Harm</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t="1334" b="17525"/>
          <a:stretch>
            <a:fillRect/>
          </a:stretch>
        </p:blipFill>
        <p:spPr bwMode="auto">
          <a:xfrm>
            <a:off x="762000" y="1143000"/>
            <a:ext cx="7620000" cy="46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67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nirmalsasidharan.files.wordpress.com/2010/10/targ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3" y="990600"/>
            <a:ext cx="5187950" cy="389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6"/>
          <p:cNvSpPr txBox="1">
            <a:spLocks noChangeArrowheads="1"/>
          </p:cNvSpPr>
          <p:nvPr/>
        </p:nvSpPr>
        <p:spPr bwMode="auto">
          <a:xfrm>
            <a:off x="533400" y="2209800"/>
            <a:ext cx="167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2000" b="1" dirty="0">
                <a:solidFill>
                  <a:srgbClr val="FF0000"/>
                </a:solidFill>
              </a:rPr>
              <a:t>Eliminate Preventable Harm</a:t>
            </a:r>
          </a:p>
        </p:txBody>
      </p:sp>
      <p:sp>
        <p:nvSpPr>
          <p:cNvPr id="31748" name="TextBox 7"/>
          <p:cNvSpPr txBox="1">
            <a:spLocks noChangeArrowheads="1"/>
          </p:cNvSpPr>
          <p:nvPr/>
        </p:nvSpPr>
        <p:spPr bwMode="auto">
          <a:xfrm>
            <a:off x="6553200" y="1600200"/>
            <a:ext cx="2214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800" b="1" dirty="0">
                <a:solidFill>
                  <a:srgbClr val="FF0000"/>
                </a:solidFill>
              </a:rPr>
              <a:t>Eliminate Failures to Deliver Effective Care</a:t>
            </a:r>
          </a:p>
        </p:txBody>
      </p:sp>
      <p:sp>
        <p:nvSpPr>
          <p:cNvPr id="31749" name="TextBox 1"/>
          <p:cNvSpPr txBox="1">
            <a:spLocks noChangeArrowheads="1"/>
          </p:cNvSpPr>
          <p:nvPr/>
        </p:nvSpPr>
        <p:spPr bwMode="auto">
          <a:xfrm>
            <a:off x="381000" y="4343400"/>
            <a:ext cx="792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altLang="en-US" sz="1800" i="1" dirty="0"/>
              <a:t>“All this will not be finished in the first one hundred days. Nor will it be finished in the first one thousand days, nor in the life of this Administration, nor even perhaps in our lifetime on this planet. But let us begin.”</a:t>
            </a:r>
          </a:p>
          <a:p>
            <a:pPr>
              <a:lnSpc>
                <a:spcPct val="100000"/>
              </a:lnSpc>
              <a:buClrTx/>
              <a:buFontTx/>
              <a:buNone/>
            </a:pPr>
            <a:r>
              <a:rPr lang="en-CA" altLang="en-US" sz="1800" dirty="0"/>
              <a:t>					J.F.K  Inaugural Speech 1961</a:t>
            </a:r>
          </a:p>
          <a:p>
            <a:pPr>
              <a:lnSpc>
                <a:spcPct val="100000"/>
              </a:lnSpc>
              <a:buClrTx/>
              <a:buFontTx/>
              <a:buNone/>
            </a:pPr>
            <a:endParaRPr lang="en-CA" altLang="en-US" sz="1800" dirty="0"/>
          </a:p>
        </p:txBody>
      </p:sp>
      <p:sp>
        <p:nvSpPr>
          <p:cNvPr id="31750" name="TextBox 6"/>
          <p:cNvSpPr txBox="1">
            <a:spLocks noChangeArrowheads="1"/>
          </p:cNvSpPr>
          <p:nvPr/>
        </p:nvSpPr>
        <p:spPr bwMode="auto">
          <a:xfrm>
            <a:off x="1143000" y="5562600"/>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US" altLang="en-US" sz="2000" b="1">
                <a:solidFill>
                  <a:srgbClr val="FF0000"/>
                </a:solidFill>
              </a:rPr>
              <a:t>Negotiate Timelines Not Targets</a:t>
            </a:r>
          </a:p>
        </p:txBody>
      </p:sp>
      <p:sp>
        <p:nvSpPr>
          <p:cNvPr id="31751" name="TextBox 7"/>
          <p:cNvSpPr txBox="1">
            <a:spLocks noChangeArrowheads="1"/>
          </p:cNvSpPr>
          <p:nvPr/>
        </p:nvSpPr>
        <p:spPr bwMode="auto">
          <a:xfrm>
            <a:off x="6396038" y="3352800"/>
            <a:ext cx="2214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800" b="1" dirty="0">
                <a:solidFill>
                  <a:srgbClr val="FF0000"/>
                </a:solidFill>
              </a:rPr>
              <a:t>Ensure Service Excellence</a:t>
            </a:r>
          </a:p>
        </p:txBody>
      </p:sp>
      <p:sp>
        <p:nvSpPr>
          <p:cNvPr id="31752" name="Title 1"/>
          <p:cNvSpPr>
            <a:spLocks noGrp="1"/>
          </p:cNvSpPr>
          <p:nvPr>
            <p:ph type="title"/>
          </p:nvPr>
        </p:nvSpPr>
        <p:spPr>
          <a:xfrm>
            <a:off x="381000" y="304800"/>
            <a:ext cx="8385175" cy="685800"/>
          </a:xfrm>
        </p:spPr>
        <p:txBody>
          <a:bodyPr/>
          <a:lstStyle/>
          <a:p>
            <a:pPr algn="ctr" eaLnBrk="1" hangingPunct="1"/>
            <a:r>
              <a:rPr lang="en-US" altLang="en-US" sz="2800" dirty="0" smtClean="0"/>
              <a:t>The Target is Perfection But It’s a Journey:</a:t>
            </a:r>
            <a:br>
              <a:rPr lang="en-US" altLang="en-US" sz="2800" dirty="0" smtClean="0"/>
            </a:br>
            <a:r>
              <a:rPr lang="en-US" altLang="en-US" sz="2800" dirty="0" smtClean="0"/>
              <a:t>Take the First Step</a:t>
            </a:r>
          </a:p>
        </p:txBody>
      </p:sp>
    </p:spTree>
    <p:extLst>
      <p:ext uri="{BB962C8B-B14F-4D97-AF65-F5344CB8AC3E}">
        <p14:creationId xmlns:p14="http://schemas.microsoft.com/office/powerpoint/2010/main" val="408048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sz="3200" dirty="0" smtClean="0"/>
              <a:t>It all started with questions</a:t>
            </a:r>
          </a:p>
        </p:txBody>
      </p:sp>
      <p:sp>
        <p:nvSpPr>
          <p:cNvPr id="8195" name="Content Placeholder 2"/>
          <p:cNvSpPr>
            <a:spLocks noGrp="1"/>
          </p:cNvSpPr>
          <p:nvPr>
            <p:ph idx="1"/>
          </p:nvPr>
        </p:nvSpPr>
        <p:spPr>
          <a:xfrm>
            <a:off x="381000" y="1295400"/>
            <a:ext cx="8382000" cy="4267200"/>
          </a:xfrm>
        </p:spPr>
        <p:txBody>
          <a:bodyPr/>
          <a:lstStyle/>
          <a:p>
            <a:pPr>
              <a:buClrTx/>
              <a:buFont typeface="Arial" panose="020B0604020202020204" pitchFamily="34" charset="0"/>
              <a:buChar char="•"/>
            </a:pPr>
            <a:r>
              <a:rPr lang="en-CA" sz="2400" dirty="0" smtClean="0"/>
              <a:t>How are we doing?</a:t>
            </a:r>
          </a:p>
          <a:p>
            <a:pPr>
              <a:buClrTx/>
              <a:buFont typeface="Arial" panose="020B0604020202020204" pitchFamily="34" charset="0"/>
              <a:buChar char="•"/>
            </a:pPr>
            <a:r>
              <a:rPr lang="en-CA" sz="2400" dirty="0" smtClean="0"/>
              <a:t>How do we know?</a:t>
            </a:r>
          </a:p>
          <a:p>
            <a:pPr>
              <a:buClrTx/>
              <a:buFont typeface="Arial" panose="020B0604020202020204" pitchFamily="34" charset="0"/>
              <a:buChar char="•"/>
            </a:pPr>
            <a:r>
              <a:rPr lang="en-CA" sz="2400" dirty="0" smtClean="0"/>
              <a:t>How can we do better?</a:t>
            </a:r>
          </a:p>
          <a:p>
            <a:pPr>
              <a:buClrTx/>
              <a:buFont typeface="Arial" panose="020B0604020202020204" pitchFamily="34" charset="0"/>
              <a:buChar char="•"/>
            </a:pPr>
            <a:r>
              <a:rPr lang="en-CA" sz="2400" dirty="0" smtClean="0"/>
              <a:t>How do we sustain and spread our improvements?</a:t>
            </a:r>
          </a:p>
        </p:txBody>
      </p:sp>
    </p:spTree>
    <p:extLst>
      <p:ext uri="{BB962C8B-B14F-4D97-AF65-F5344CB8AC3E}">
        <p14:creationId xmlns:p14="http://schemas.microsoft.com/office/powerpoint/2010/main" val="270149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385175" cy="762000"/>
          </a:xfrm>
        </p:spPr>
        <p:txBody>
          <a:bodyPr/>
          <a:lstStyle/>
          <a:p>
            <a:r>
              <a:rPr lang="en-CA" altLang="en-US" sz="3200" dirty="0" smtClean="0"/>
              <a:t>The Bottom Line: Our Performance Imperative In A Patient’s Voice</a:t>
            </a:r>
          </a:p>
        </p:txBody>
      </p:sp>
      <p:sp>
        <p:nvSpPr>
          <p:cNvPr id="9219" name="Content Placeholder 2"/>
          <p:cNvSpPr>
            <a:spLocks noGrp="1"/>
          </p:cNvSpPr>
          <p:nvPr>
            <p:ph idx="1"/>
          </p:nvPr>
        </p:nvSpPr>
        <p:spPr>
          <a:xfrm>
            <a:off x="381000" y="1398588"/>
            <a:ext cx="8382000" cy="1573212"/>
          </a:xfrm>
        </p:spPr>
        <p:txBody>
          <a:bodyPr/>
          <a:lstStyle/>
          <a:p>
            <a:pPr>
              <a:buClrTx/>
              <a:buFont typeface="Arial" panose="020B0604020202020204" pitchFamily="34" charset="0"/>
              <a:buChar char="•"/>
            </a:pPr>
            <a:r>
              <a:rPr lang="en-CA" altLang="en-US" sz="2400" smtClean="0"/>
              <a:t>Don’t hurt me!</a:t>
            </a:r>
          </a:p>
          <a:p>
            <a:pPr>
              <a:buClrTx/>
              <a:buFont typeface="Arial" panose="020B0604020202020204" pitchFamily="34" charset="0"/>
              <a:buChar char="•"/>
            </a:pPr>
            <a:r>
              <a:rPr lang="en-CA" altLang="en-US" sz="2400" smtClean="0"/>
              <a:t>Heal me</a:t>
            </a:r>
          </a:p>
          <a:p>
            <a:pPr>
              <a:buClrTx/>
              <a:buFont typeface="Arial" panose="020B0604020202020204" pitchFamily="34" charset="0"/>
              <a:buChar char="•"/>
            </a:pPr>
            <a:r>
              <a:rPr lang="en-CA" altLang="en-US" sz="2400" smtClean="0"/>
              <a:t>Be nice to me</a:t>
            </a:r>
          </a:p>
        </p:txBody>
      </p:sp>
      <p:sp>
        <p:nvSpPr>
          <p:cNvPr id="4" name="Content Placeholder 2"/>
          <p:cNvSpPr txBox="1">
            <a:spLocks/>
          </p:cNvSpPr>
          <p:nvPr/>
        </p:nvSpPr>
        <p:spPr bwMode="auto">
          <a:xfrm>
            <a:off x="1752600" y="3124200"/>
            <a:ext cx="66294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200">
                <a:solidFill>
                  <a:srgbClr val="0046AD"/>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0046AD"/>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5pPr>
            <a:lvl6pPr marL="2514600" indent="-228600" algn="l" rtl="0" fontAlgn="base">
              <a:spcBef>
                <a:spcPct val="20000"/>
              </a:spcBef>
              <a:spcAft>
                <a:spcPct val="0"/>
              </a:spcAft>
              <a:buClr>
                <a:srgbClr val="0046AD"/>
              </a:buClr>
              <a:buFont typeface="Wingdings" pitchFamily="2"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 charset="2"/>
              <a:defRPr sz="1200">
                <a:solidFill>
                  <a:srgbClr val="000000"/>
                </a:solidFill>
                <a:latin typeface="+mn-lt"/>
              </a:defRPr>
            </a:lvl9pPr>
          </a:lstStyle>
          <a:p>
            <a:pPr>
              <a:buClrTx/>
              <a:buFont typeface="Arial" panose="020B0604020202020204" pitchFamily="34" charset="0"/>
              <a:buChar char="•"/>
              <a:defRPr/>
            </a:pPr>
            <a:r>
              <a:rPr lang="en-CA" sz="2400" kern="0" dirty="0" smtClean="0"/>
              <a:t>Order matters – but it doesn’t have to be linear</a:t>
            </a:r>
          </a:p>
          <a:p>
            <a:pPr>
              <a:buClrTx/>
              <a:buFont typeface="Arial" panose="020B0604020202020204" pitchFamily="34" charset="0"/>
              <a:buChar char="•"/>
              <a:defRPr/>
            </a:pPr>
            <a:r>
              <a:rPr lang="en-CA" sz="2400" kern="0" dirty="0" smtClean="0"/>
              <a:t>It’s all about performance</a:t>
            </a:r>
          </a:p>
          <a:p>
            <a:pPr>
              <a:buClrTx/>
              <a:buFont typeface="Arial" panose="020B0604020202020204" pitchFamily="34" charset="0"/>
              <a:buChar char="•"/>
              <a:defRPr/>
            </a:pPr>
            <a:r>
              <a:rPr lang="en-CA" sz="2400" kern="0" dirty="0" smtClean="0"/>
              <a:t>Leadership matters – attention is the currency</a:t>
            </a:r>
          </a:p>
          <a:p>
            <a:pPr>
              <a:buClrTx/>
              <a:buFont typeface="Arial" panose="020B0604020202020204" pitchFamily="34" charset="0"/>
              <a:buChar char="•"/>
              <a:defRPr/>
            </a:pPr>
            <a:r>
              <a:rPr lang="en-CA" sz="2400" kern="0" dirty="0" smtClean="0"/>
              <a:t>Mindfulness, effective communication, and accountability are the core behaviours – but hard to achieve </a:t>
            </a:r>
            <a:endParaRPr lang="en-CA" sz="2400" kern="0" dirty="0"/>
          </a:p>
        </p:txBody>
      </p:sp>
    </p:spTree>
    <p:extLst>
      <p:ext uri="{BB962C8B-B14F-4D97-AF65-F5344CB8AC3E}">
        <p14:creationId xmlns:p14="http://schemas.microsoft.com/office/powerpoint/2010/main" val="247495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8600"/>
            <a:ext cx="8385175" cy="787400"/>
          </a:xfrm>
        </p:spPr>
        <p:txBody>
          <a:bodyPr/>
          <a:lstStyle/>
          <a:p>
            <a:r>
              <a:rPr lang="en-CA" altLang="en-US" sz="2400" smtClean="0">
                <a:cs typeface="Arial" panose="020B0604020202020204" pitchFamily="34" charset="0"/>
              </a:rPr>
              <a:t>Care is all too frequently compromised by harm from error as well as </a:t>
            </a:r>
            <a:r>
              <a:rPr lang="en-CA" altLang="en-US" sz="2400" smtClean="0">
                <a:solidFill>
                  <a:srgbClr val="FF0000"/>
                </a:solidFill>
              </a:rPr>
              <a:t>p</a:t>
            </a:r>
            <a:r>
              <a:rPr lang="en-CA" sz="2400" smtClean="0">
                <a:solidFill>
                  <a:srgbClr val="FF0000"/>
                </a:solidFill>
              </a:rPr>
              <a:t>otentially </a:t>
            </a:r>
            <a:r>
              <a:rPr lang="en-CA" altLang="en-US" sz="2400" smtClean="0">
                <a:cs typeface="Arial" panose="020B0604020202020204" pitchFamily="34" charset="0"/>
              </a:rPr>
              <a:t>preventable complications of care</a:t>
            </a:r>
          </a:p>
        </p:txBody>
      </p:sp>
      <p:sp>
        <p:nvSpPr>
          <p:cNvPr id="3" name="Content Placeholder 2"/>
          <p:cNvSpPr>
            <a:spLocks noGrp="1"/>
          </p:cNvSpPr>
          <p:nvPr>
            <p:ph idx="1"/>
          </p:nvPr>
        </p:nvSpPr>
        <p:spPr>
          <a:xfrm>
            <a:off x="0" y="1676400"/>
            <a:ext cx="3619500" cy="3352800"/>
          </a:xfrm>
        </p:spPr>
        <p:txBody>
          <a:bodyPr/>
          <a:lstStyle/>
          <a:p>
            <a:pPr lvl="1" eaLnBrk="1" hangingPunct="1">
              <a:buClrTx/>
              <a:buFont typeface="Arial" panose="020B0604020202020204" pitchFamily="34" charset="0"/>
              <a:buChar char="•"/>
              <a:defRPr/>
            </a:pPr>
            <a:r>
              <a:rPr lang="en-US" sz="1800" b="1" dirty="0" smtClean="0">
                <a:cs typeface="Arial" panose="020B0604020202020204" pitchFamily="34" charset="0"/>
              </a:rPr>
              <a:t>Adverse </a:t>
            </a:r>
            <a:r>
              <a:rPr lang="en-US" sz="1800" b="1" dirty="0">
                <a:cs typeface="Arial" panose="020B0604020202020204" pitchFamily="34" charset="0"/>
              </a:rPr>
              <a:t>drug events </a:t>
            </a:r>
            <a:endParaRPr lang="en-US" sz="1800" b="1" dirty="0" smtClean="0">
              <a:cs typeface="Arial" panose="020B0604020202020204" pitchFamily="34" charset="0"/>
            </a:endParaRPr>
          </a:p>
          <a:p>
            <a:pPr lvl="1" eaLnBrk="1" hangingPunct="1">
              <a:buClrTx/>
              <a:buFont typeface="Arial" panose="020B0604020202020204" pitchFamily="34" charset="0"/>
              <a:buChar char="•"/>
              <a:defRPr/>
            </a:pPr>
            <a:r>
              <a:rPr lang="en-US" sz="1800" b="1" dirty="0" smtClean="0">
                <a:cs typeface="Arial" panose="020B0604020202020204" pitchFamily="34" charset="0"/>
              </a:rPr>
              <a:t>Falls</a:t>
            </a:r>
            <a:endParaRPr lang="en-US" sz="1800" b="1" dirty="0">
              <a:cs typeface="Arial" panose="020B0604020202020204" pitchFamily="34" charset="0"/>
            </a:endParaRPr>
          </a:p>
          <a:p>
            <a:pPr marL="741363" lvl="1" indent="-284163" eaLnBrk="1" hangingPunct="1">
              <a:buClrTx/>
              <a:buFont typeface="Arial" pitchFamily="34" charset="0"/>
              <a:buChar char="•"/>
              <a:defRPr/>
            </a:pPr>
            <a:r>
              <a:rPr lang="en-US" sz="1800" b="1" dirty="0">
                <a:cs typeface="Arial" panose="020B0604020202020204" pitchFamily="34" charset="0"/>
              </a:rPr>
              <a:t>Central </a:t>
            </a:r>
            <a:r>
              <a:rPr lang="en-US" sz="1800" b="1" dirty="0" smtClean="0">
                <a:cs typeface="Arial" panose="020B0604020202020204" pitchFamily="34" charset="0"/>
              </a:rPr>
              <a:t>line infections</a:t>
            </a:r>
          </a:p>
          <a:p>
            <a:pPr marL="741363" lvl="1" indent="-284163" eaLnBrk="1" hangingPunct="1">
              <a:buClrTx/>
              <a:buFont typeface="Arial" pitchFamily="34" charset="0"/>
              <a:buChar char="•"/>
              <a:defRPr/>
            </a:pPr>
            <a:r>
              <a:rPr lang="en-US" sz="1800" b="1" dirty="0" smtClean="0">
                <a:cs typeface="Arial" panose="020B0604020202020204" pitchFamily="34" charset="0"/>
              </a:rPr>
              <a:t>Thromboembolism </a:t>
            </a:r>
            <a:endParaRPr lang="en-US" sz="1800" b="1" dirty="0">
              <a:cs typeface="Arial" panose="020B0604020202020204" pitchFamily="34" charset="0"/>
            </a:endParaRPr>
          </a:p>
          <a:p>
            <a:pPr marL="741363" lvl="1" indent="-284163" eaLnBrk="1" hangingPunct="1">
              <a:buClrTx/>
              <a:buFont typeface="Arial" pitchFamily="34" charset="0"/>
              <a:buChar char="•"/>
              <a:defRPr/>
            </a:pPr>
            <a:r>
              <a:rPr lang="en-US" sz="1800" b="1" dirty="0">
                <a:cs typeface="Arial" panose="020B0604020202020204" pitchFamily="34" charset="0"/>
              </a:rPr>
              <a:t>Surgical site </a:t>
            </a:r>
            <a:r>
              <a:rPr lang="en-US" sz="1800" b="1" dirty="0" smtClean="0">
                <a:cs typeface="Arial" panose="020B0604020202020204" pitchFamily="34" charset="0"/>
              </a:rPr>
              <a:t>infections</a:t>
            </a:r>
          </a:p>
          <a:p>
            <a:pPr marL="741363" lvl="1" indent="-284163" eaLnBrk="1" hangingPunct="1">
              <a:buClrTx/>
              <a:buFont typeface="Arial" pitchFamily="34" charset="0"/>
              <a:buChar char="•"/>
              <a:defRPr/>
            </a:pPr>
            <a:r>
              <a:rPr lang="en-US" sz="1800" b="1" dirty="0" smtClean="0">
                <a:cs typeface="Arial" panose="020B0604020202020204" pitchFamily="34" charset="0"/>
              </a:rPr>
              <a:t>Catheter-associated </a:t>
            </a:r>
            <a:r>
              <a:rPr lang="en-US" sz="1800" b="1" dirty="0">
                <a:cs typeface="Arial" panose="020B0604020202020204" pitchFamily="34" charset="0"/>
              </a:rPr>
              <a:t>Urinary Tract </a:t>
            </a:r>
            <a:r>
              <a:rPr lang="en-US" sz="1800" b="1" dirty="0" smtClean="0">
                <a:cs typeface="Arial" panose="020B0604020202020204" pitchFamily="34" charset="0"/>
              </a:rPr>
              <a:t>Infection</a:t>
            </a:r>
            <a:endParaRPr lang="en-US" sz="1800" b="1" dirty="0">
              <a:cs typeface="Arial" panose="020B0604020202020204" pitchFamily="34" charset="0"/>
            </a:endParaRPr>
          </a:p>
          <a:p>
            <a:pPr marL="741363" lvl="1" indent="-284163" eaLnBrk="1" hangingPunct="1">
              <a:buClrTx/>
              <a:buFont typeface="Arial" pitchFamily="34" charset="0"/>
              <a:buChar char="•"/>
              <a:defRPr/>
            </a:pPr>
            <a:r>
              <a:rPr lang="en-US" sz="1800" b="1" dirty="0">
                <a:cs typeface="Arial" panose="020B0604020202020204" pitchFamily="34" charset="0"/>
              </a:rPr>
              <a:t>Ventilator associated </a:t>
            </a:r>
            <a:r>
              <a:rPr lang="en-US" sz="1800" b="1" dirty="0" smtClean="0">
                <a:cs typeface="Arial" panose="020B0604020202020204" pitchFamily="34" charset="0"/>
              </a:rPr>
              <a:t>pneumonia</a:t>
            </a:r>
          </a:p>
          <a:p>
            <a:pPr marL="741363" lvl="1" indent="-284163" eaLnBrk="1" hangingPunct="1">
              <a:buClrTx/>
              <a:buFont typeface="Arial" pitchFamily="34" charset="0"/>
              <a:buChar char="•"/>
              <a:defRPr/>
            </a:pPr>
            <a:r>
              <a:rPr lang="en-US" sz="1800" b="1" dirty="0" smtClean="0">
                <a:cs typeface="Arial" panose="020B0604020202020204" pitchFamily="34" charset="0"/>
              </a:rPr>
              <a:t>Pressure ulcers</a:t>
            </a:r>
          </a:p>
          <a:p>
            <a:pPr marL="457200" lvl="1" indent="0" eaLnBrk="1" hangingPunct="1">
              <a:buClrTx/>
              <a:defRPr/>
            </a:pPr>
            <a:endParaRPr lang="en-CA" sz="2000" dirty="0">
              <a:cs typeface="Arial" panose="020B0604020202020204" pitchFamily="34" charset="0"/>
            </a:endParaRPr>
          </a:p>
        </p:txBody>
      </p:sp>
      <p:graphicFrame>
        <p:nvGraphicFramePr>
          <p:cNvPr id="4" name="Diagram 3"/>
          <p:cNvGraphicFramePr/>
          <p:nvPr/>
        </p:nvGraphicFramePr>
        <p:xfrm>
          <a:off x="1066800" y="1066800"/>
          <a:ext cx="7086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5524500" y="1676400"/>
            <a:ext cx="3619500" cy="2590800"/>
          </a:xfrm>
          <a:prstGeom prst="rect">
            <a:avLst/>
          </a:prstGeom>
          <a:noFill/>
          <a:ln>
            <a:noFill/>
          </a:ln>
          <a:extLst/>
        </p:spPr>
        <p:txBody>
          <a:bodyPr lIns="0" tIns="0" rIns="0" bIns="0"/>
          <a:lstStyle>
            <a:lvl1pPr marL="342900" indent="-342900" algn="l" rtl="0" eaLnBrk="0" fontAlgn="base" hangingPunct="0">
              <a:lnSpc>
                <a:spcPct val="120000"/>
              </a:lnSpc>
              <a:spcBef>
                <a:spcPct val="0"/>
              </a:spcBef>
              <a:spcAft>
                <a:spcPct val="0"/>
              </a:spcAft>
              <a:buClr>
                <a:schemeClr val="hlink"/>
              </a:buClr>
              <a:buFont typeface="Wingdings" pitchFamily="2" charset="2"/>
              <a:defRPr sz="1800" baseline="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600" baseline="0">
                <a:solidFill>
                  <a:schemeClr val="bg2"/>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6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600" baseline="0">
                <a:solidFill>
                  <a:srgbClr val="000000"/>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600">
                <a:solidFill>
                  <a:srgbClr val="000000"/>
                </a:solidFill>
                <a:latin typeface="+mn-lt"/>
              </a:defRPr>
            </a:lvl5pPr>
            <a:lvl6pPr marL="2514600" indent="-228600" algn="l" rtl="0" fontAlgn="base">
              <a:spcBef>
                <a:spcPct val="20000"/>
              </a:spcBef>
              <a:spcAft>
                <a:spcPct val="0"/>
              </a:spcAft>
              <a:buClr>
                <a:srgbClr val="0046AD"/>
              </a:buClr>
              <a:buFont typeface="Wingdings" pitchFamily="28"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8"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8"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8" charset="2"/>
              <a:defRPr sz="1200">
                <a:solidFill>
                  <a:srgbClr val="000000"/>
                </a:solidFill>
                <a:latin typeface="+mn-lt"/>
              </a:defRPr>
            </a:lvl9pPr>
          </a:lstStyle>
          <a:p>
            <a:pPr marL="741363" lvl="1" indent="-284163" eaLnBrk="1" hangingPunct="1">
              <a:buClrTx/>
              <a:buFont typeface="Arial" pitchFamily="34" charset="0"/>
              <a:buChar char="•"/>
              <a:defRPr/>
            </a:pPr>
            <a:r>
              <a:rPr lang="en-US" sz="1800" b="1" kern="0" dirty="0" smtClean="0">
                <a:cs typeface="Arial" panose="020B0604020202020204" pitchFamily="34" charset="0"/>
              </a:rPr>
              <a:t>Diagnostic errors</a:t>
            </a:r>
          </a:p>
          <a:p>
            <a:pPr marL="741363" lvl="1" indent="-284163" eaLnBrk="1" hangingPunct="1">
              <a:buClrTx/>
              <a:buFont typeface="Arial" pitchFamily="34" charset="0"/>
              <a:buChar char="•"/>
              <a:defRPr/>
            </a:pPr>
            <a:r>
              <a:rPr lang="en-US" sz="1800" b="1" kern="0" dirty="0" smtClean="0">
                <a:cs typeface="Arial" panose="020B0604020202020204" pitchFamily="34" charset="0"/>
              </a:rPr>
              <a:t>Delays in definitive care</a:t>
            </a:r>
          </a:p>
          <a:p>
            <a:pPr marL="741363" lvl="1" indent="-284163" eaLnBrk="1" hangingPunct="1">
              <a:buClrTx/>
              <a:buFont typeface="Arial" pitchFamily="34" charset="0"/>
              <a:buChar char="•"/>
              <a:defRPr/>
            </a:pPr>
            <a:r>
              <a:rPr lang="en-US" sz="1800" b="1" kern="0" dirty="0" smtClean="0">
                <a:cs typeface="Arial" panose="020B0604020202020204" pitchFamily="34" charset="0"/>
              </a:rPr>
              <a:t>Delays in recognizing deterioration</a:t>
            </a:r>
          </a:p>
          <a:p>
            <a:pPr marL="741363" lvl="1" indent="-284163" eaLnBrk="1" hangingPunct="1">
              <a:buClrTx/>
              <a:buFont typeface="Arial" pitchFamily="34" charset="0"/>
              <a:buChar char="•"/>
              <a:defRPr/>
            </a:pPr>
            <a:r>
              <a:rPr lang="en-US" sz="1800" b="1" kern="0" dirty="0" smtClean="0">
                <a:cs typeface="Arial" panose="020B0604020202020204" pitchFamily="34" charset="0"/>
              </a:rPr>
              <a:t>Errors in medical or surgical decision-making</a:t>
            </a:r>
          </a:p>
          <a:p>
            <a:pPr marL="741363" lvl="1" indent="-284163" eaLnBrk="1" hangingPunct="1">
              <a:buClrTx/>
              <a:buFont typeface="Arial" pitchFamily="34" charset="0"/>
              <a:buChar char="•"/>
              <a:defRPr/>
            </a:pPr>
            <a:r>
              <a:rPr lang="en-US" sz="1800" b="1" kern="0" dirty="0" smtClean="0">
                <a:cs typeface="Arial" panose="020B0604020202020204" pitchFamily="34" charset="0"/>
              </a:rPr>
              <a:t>Technical errors</a:t>
            </a:r>
          </a:p>
          <a:p>
            <a:pPr marL="741363" lvl="1" indent="-284163" eaLnBrk="1" hangingPunct="1">
              <a:buClrTx/>
              <a:buFont typeface="Arial" pitchFamily="34" charset="0"/>
              <a:buChar char="•"/>
              <a:defRPr/>
            </a:pPr>
            <a:r>
              <a:rPr lang="en-US" sz="1800" b="1" kern="0" dirty="0" smtClean="0">
                <a:cs typeface="Arial" panose="020B0604020202020204" pitchFamily="34" charset="0"/>
              </a:rPr>
              <a:t>Slips/lapses</a:t>
            </a:r>
          </a:p>
          <a:p>
            <a:pPr marL="741363" lvl="1" indent="-284163" eaLnBrk="1" hangingPunct="1">
              <a:buClrTx/>
              <a:buFont typeface="Arial" pitchFamily="34" charset="0"/>
              <a:buChar char="•"/>
              <a:defRPr/>
            </a:pPr>
            <a:endParaRPr lang="en-US" sz="1800" b="1" kern="0" dirty="0">
              <a:cs typeface="Arial" panose="020B0604020202020204" pitchFamily="34" charset="0"/>
            </a:endParaRPr>
          </a:p>
          <a:p>
            <a:pPr marL="457200" lvl="1" indent="0" eaLnBrk="1" hangingPunct="1">
              <a:buClrTx/>
              <a:defRPr/>
            </a:pPr>
            <a:endParaRPr lang="en-US" sz="1800" b="1" kern="0" dirty="0">
              <a:cs typeface="Arial" panose="020B0604020202020204" pitchFamily="34" charset="0"/>
            </a:endParaRPr>
          </a:p>
        </p:txBody>
      </p:sp>
      <p:sp>
        <p:nvSpPr>
          <p:cNvPr id="11270" name="TextBox 1"/>
          <p:cNvSpPr txBox="1">
            <a:spLocks noChangeArrowheads="1"/>
          </p:cNvSpPr>
          <p:nvPr/>
        </p:nvSpPr>
        <p:spPr bwMode="auto">
          <a:xfrm>
            <a:off x="1143000" y="494347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CA" sz="1800">
                <a:solidFill>
                  <a:srgbClr val="FF0000"/>
                </a:solidFill>
              </a:rPr>
              <a:t>Moving from seeing these as inevitable consequences of caring for fragile patients to seeing these as preventable outcomes of improve-able care processes</a:t>
            </a:r>
          </a:p>
        </p:txBody>
      </p:sp>
    </p:spTree>
    <p:extLst>
      <p:ext uri="{BB962C8B-B14F-4D97-AF65-F5344CB8AC3E}">
        <p14:creationId xmlns:p14="http://schemas.microsoft.com/office/powerpoint/2010/main" val="230136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28600" y="304800"/>
            <a:ext cx="8763000" cy="1143000"/>
          </a:xfrm>
        </p:spPr>
        <p:txBody>
          <a:bodyPr/>
          <a:lstStyle/>
          <a:p>
            <a:pPr eaLnBrk="1" hangingPunct="1"/>
            <a:r>
              <a:rPr lang="en-US" altLang="en-US" dirty="0" smtClean="0">
                <a:ea typeface="MS PGothic" panose="020B0600070205080204" pitchFamily="34" charset="-128"/>
                <a:cs typeface="Arial" panose="020B0604020202020204" pitchFamily="34" charset="0"/>
              </a:rPr>
              <a:t>Preventable Harm Is More Common Than We Might Think (or Acknowledge): The Canadian Pediatric Adverse Events Study</a:t>
            </a:r>
          </a:p>
        </p:txBody>
      </p:sp>
      <p:sp>
        <p:nvSpPr>
          <p:cNvPr id="13315" name="Content Placeholder 17"/>
          <p:cNvSpPr>
            <a:spLocks noGrp="1"/>
          </p:cNvSpPr>
          <p:nvPr>
            <p:ph idx="1"/>
          </p:nvPr>
        </p:nvSpPr>
        <p:spPr>
          <a:xfrm>
            <a:off x="5181600" y="1228725"/>
            <a:ext cx="3352800" cy="2795588"/>
          </a:xfrm>
        </p:spPr>
        <p:txBody>
          <a:bodyPr/>
          <a:lstStyle/>
          <a:p>
            <a:pPr eaLnBrk="1" hangingPunct="1"/>
            <a:endParaRPr lang="en-US" altLang="en-US" sz="1200" smtClean="0">
              <a:ea typeface="MS PGothic" panose="020B0600070205080204" pitchFamily="34" charset="-128"/>
              <a:cs typeface="Arial" panose="020B0604020202020204" pitchFamily="34" charset="0"/>
            </a:endParaRPr>
          </a:p>
          <a:p>
            <a:pPr eaLnBrk="1" hangingPunct="1"/>
            <a:endParaRPr lang="en-US" altLang="en-US" sz="1200" smtClean="0">
              <a:ea typeface="MS PGothic" panose="020B0600070205080204" pitchFamily="34" charset="-128"/>
              <a:cs typeface="Arial" panose="020B0604020202020204" pitchFamily="34" charset="0"/>
            </a:endParaRPr>
          </a:p>
          <a:p>
            <a:pPr eaLnBrk="1" hangingPunct="1"/>
            <a:r>
              <a:rPr lang="en-US" altLang="en-US" sz="1200" smtClean="0">
                <a:ea typeface="MS PGothic" panose="020B0600070205080204" pitchFamily="34" charset="-128"/>
                <a:cs typeface="Arial" panose="020B0604020202020204" pitchFamily="34" charset="0"/>
              </a:rPr>
              <a:t>      </a:t>
            </a:r>
            <a:r>
              <a:rPr lang="en-US" altLang="en-US" sz="2400" smtClean="0">
                <a:ea typeface="MS PGothic" panose="020B0600070205080204" pitchFamily="34" charset="-128"/>
                <a:cs typeface="Arial" panose="020B0604020202020204" pitchFamily="34" charset="0"/>
              </a:rPr>
              <a:t>3.6% of pediatric admissions in Canada involve a preventable adverse event</a:t>
            </a: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558925"/>
            <a:ext cx="427831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7" name="Rectangle 4"/>
          <p:cNvSpPr>
            <a:spLocks/>
          </p:cNvSpPr>
          <p:nvPr/>
        </p:nvSpPr>
        <p:spPr bwMode="auto">
          <a:xfrm>
            <a:off x="1331913" y="1377950"/>
            <a:ext cx="68405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187325" indent="-187325">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spcBef>
                <a:spcPts val="3375"/>
              </a:spcBef>
              <a:buClr>
                <a:srgbClr val="747474"/>
              </a:buClr>
              <a:buFont typeface="Helvetica Neue"/>
              <a:buChar char="•"/>
            </a:pPr>
            <a:endParaRPr lang="en-US" altLang="en-US" sz="3200">
              <a:solidFill>
                <a:schemeClr val="tx2"/>
              </a:solidFill>
              <a:latin typeface="Helvetica Neue"/>
              <a:ea typeface="Helvetica Neue"/>
              <a:cs typeface="Helvetica Neue"/>
              <a:sym typeface="Helvetica Neue"/>
            </a:endParaRPr>
          </a:p>
        </p:txBody>
      </p:sp>
      <p:sp>
        <p:nvSpPr>
          <p:cNvPr id="13318" name="AutoShape 5"/>
          <p:cNvSpPr>
            <a:spLocks/>
          </p:cNvSpPr>
          <p:nvPr/>
        </p:nvSpPr>
        <p:spPr bwMode="auto">
          <a:xfrm>
            <a:off x="919163" y="4000500"/>
            <a:ext cx="231775" cy="249238"/>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19" name="AutoShape 6"/>
          <p:cNvSpPr>
            <a:spLocks/>
          </p:cNvSpPr>
          <p:nvPr/>
        </p:nvSpPr>
        <p:spPr bwMode="auto">
          <a:xfrm>
            <a:off x="3810000" y="4273550"/>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0" name="AutoShape 7"/>
          <p:cNvSpPr>
            <a:spLocks/>
          </p:cNvSpPr>
          <p:nvPr/>
        </p:nvSpPr>
        <p:spPr bwMode="auto">
          <a:xfrm>
            <a:off x="3429000" y="4275138"/>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1" name="AutoShape 8"/>
          <p:cNvSpPr>
            <a:spLocks/>
          </p:cNvSpPr>
          <p:nvPr/>
        </p:nvSpPr>
        <p:spPr bwMode="auto">
          <a:xfrm>
            <a:off x="3200400" y="4624388"/>
            <a:ext cx="233363"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2" name="AutoShape 9"/>
          <p:cNvSpPr>
            <a:spLocks/>
          </p:cNvSpPr>
          <p:nvPr/>
        </p:nvSpPr>
        <p:spPr bwMode="auto">
          <a:xfrm>
            <a:off x="1490663" y="4149725"/>
            <a:ext cx="231775" cy="249238"/>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3" name="AutoShape 10"/>
          <p:cNvSpPr>
            <a:spLocks/>
          </p:cNvSpPr>
          <p:nvPr/>
        </p:nvSpPr>
        <p:spPr bwMode="auto">
          <a:xfrm>
            <a:off x="1427163" y="3898900"/>
            <a:ext cx="231775" cy="250825"/>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13324" name="AutoShape 11"/>
          <p:cNvSpPr>
            <a:spLocks/>
          </p:cNvSpPr>
          <p:nvPr/>
        </p:nvSpPr>
        <p:spPr bwMode="auto">
          <a:xfrm>
            <a:off x="2085975" y="4275138"/>
            <a:ext cx="231775" cy="249237"/>
          </a:xfrm>
          <a:custGeom>
            <a:avLst/>
            <a:gdLst>
              <a:gd name="T0" fmla="*/ 2147483646 w 22712"/>
              <a:gd name="T1" fmla="*/ 0 h 23880"/>
              <a:gd name="T2" fmla="*/ 2147483646 w 22712"/>
              <a:gd name="T3" fmla="*/ 2147483646 h 23880"/>
              <a:gd name="T4" fmla="*/ 2147483646 w 22712"/>
              <a:gd name="T5" fmla="*/ 2147483646 h 23880"/>
              <a:gd name="T6" fmla="*/ 2147483646 w 22712"/>
              <a:gd name="T7" fmla="*/ 2147483646 h 23880"/>
              <a:gd name="T8" fmla="*/ 2147483646 w 22712"/>
              <a:gd name="T9" fmla="*/ 2147483646 h 23880"/>
              <a:gd name="T10" fmla="*/ 2147483646 w 22712"/>
              <a:gd name="T11" fmla="*/ 2147483646 h 23880"/>
              <a:gd name="T12" fmla="*/ 2147483646 w 22712"/>
              <a:gd name="T13" fmla="*/ 2147483646 h 23880"/>
              <a:gd name="T14" fmla="*/ 2147483646 w 22712"/>
              <a:gd name="T15" fmla="*/ 2147483646 h 23880"/>
              <a:gd name="T16" fmla="*/ 2147483646 w 22712"/>
              <a:gd name="T17" fmla="*/ 2147483646 h 23880"/>
              <a:gd name="T18" fmla="*/ 2147483646 w 22712"/>
              <a:gd name="T19" fmla="*/ 2147483646 h 23880"/>
              <a:gd name="T20" fmla="*/ 2147483646 w 22712"/>
              <a:gd name="T21" fmla="*/ 0 h 23880"/>
              <a:gd name="T22" fmla="*/ 2147483646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D90B00"/>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lstStyle/>
          <a:p>
            <a:endParaRPr lang="en-US"/>
          </a:p>
        </p:txBody>
      </p:sp>
      <p:sp>
        <p:nvSpPr>
          <p:cNvPr id="29712" name="Rectangle 16"/>
          <p:cNvSpPr>
            <a:spLocks/>
          </p:cNvSpPr>
          <p:nvPr/>
        </p:nvSpPr>
        <p:spPr bwMode="auto">
          <a:xfrm>
            <a:off x="4643438" y="1581150"/>
            <a:ext cx="419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187325" indent="-187325">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spcBef>
                <a:spcPts val="3375"/>
              </a:spcBef>
              <a:buClr>
                <a:srgbClr val="747474"/>
              </a:buClr>
              <a:buFont typeface="Helvetica Neue"/>
              <a:buChar char="•"/>
            </a:pPr>
            <a:endParaRPr lang="en-US" altLang="en-US" sz="1800">
              <a:solidFill>
                <a:srgbClr val="747474"/>
              </a:solidFill>
              <a:latin typeface="Helvetica Neue"/>
              <a:ea typeface="Helvetica Neue"/>
              <a:cs typeface="Helvetica Neue"/>
              <a:sym typeface="Helvetica Neue"/>
            </a:endParaRPr>
          </a:p>
        </p:txBody>
      </p:sp>
      <p:sp>
        <p:nvSpPr>
          <p:cNvPr id="13326" name="TextBox 1"/>
          <p:cNvSpPr txBox="1">
            <a:spLocks noChangeArrowheads="1"/>
          </p:cNvSpPr>
          <p:nvPr/>
        </p:nvSpPr>
        <p:spPr bwMode="auto">
          <a:xfrm>
            <a:off x="5410200" y="3429000"/>
            <a:ext cx="287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altLang="en-US" sz="1800">
                <a:solidFill>
                  <a:schemeClr val="bg2"/>
                </a:solidFill>
              </a:rPr>
              <a:t>Matlow et al, CMAJ. 2012.</a:t>
            </a:r>
          </a:p>
        </p:txBody>
      </p:sp>
      <p:sp>
        <p:nvSpPr>
          <p:cNvPr id="13327" name="TextBox 6"/>
          <p:cNvSpPr txBox="1">
            <a:spLocks noChangeArrowheads="1"/>
          </p:cNvSpPr>
          <p:nvPr/>
        </p:nvSpPr>
        <p:spPr bwMode="auto">
          <a:xfrm>
            <a:off x="8839200" y="6611938"/>
            <a:ext cx="304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1000">
                <a:solidFill>
                  <a:schemeClr val="bg2"/>
                </a:solidFill>
              </a:rPr>
              <a:t>4</a:t>
            </a:r>
          </a:p>
        </p:txBody>
      </p:sp>
      <p:sp>
        <p:nvSpPr>
          <p:cNvPr id="13328" name="TextBox 1"/>
          <p:cNvSpPr txBox="1">
            <a:spLocks noChangeArrowheads="1"/>
          </p:cNvSpPr>
          <p:nvPr/>
        </p:nvSpPr>
        <p:spPr bwMode="auto">
          <a:xfrm>
            <a:off x="5334000" y="4191000"/>
            <a:ext cx="3581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altLang="en-US" sz="2000"/>
              <a:t>Despite a history of excellent care and quality improvement, we recognize opportunities to increase safety</a:t>
            </a:r>
          </a:p>
        </p:txBody>
      </p:sp>
    </p:spTree>
    <p:extLst>
      <p:ext uri="{BB962C8B-B14F-4D97-AF65-F5344CB8AC3E}">
        <p14:creationId xmlns:p14="http://schemas.microsoft.com/office/powerpoint/2010/main" val="2939075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9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8"/>
          <p:cNvSpPr>
            <a:spLocks noChangeArrowheads="1"/>
          </p:cNvSpPr>
          <p:nvPr/>
        </p:nvSpPr>
        <p:spPr bwMode="auto">
          <a:xfrm>
            <a:off x="2808288" y="2814638"/>
            <a:ext cx="4202112" cy="966787"/>
          </a:xfrm>
          <a:prstGeom prst="chevron">
            <a:avLst>
              <a:gd name="adj" fmla="val 74453"/>
            </a:avLst>
          </a:prstGeom>
          <a:solidFill>
            <a:srgbClr val="92D05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a:solidFill>
                  <a:schemeClr val="tx1"/>
                </a:solidFill>
                <a:latin typeface="Tahoma" panose="020B0604030504040204" pitchFamily="34" charset="0"/>
              </a:rPr>
              <a:t>MEASUREMENT</a:t>
            </a:r>
          </a:p>
          <a:p>
            <a:pPr algn="ctr">
              <a:lnSpc>
                <a:spcPct val="100000"/>
              </a:lnSpc>
              <a:buClr>
                <a:schemeClr val="tx1"/>
              </a:buClr>
              <a:buFont typeface="Webdings" panose="05030102010509060703" pitchFamily="18" charset="2"/>
              <a:buNone/>
            </a:pPr>
            <a:endParaRPr lang="en-US" altLang="en-US" sz="1700" b="1" i="1">
              <a:solidFill>
                <a:schemeClr val="tx1"/>
              </a:solidFill>
              <a:latin typeface="Tahoma" panose="020B0604030504040204" pitchFamily="34" charset="0"/>
            </a:endParaRPr>
          </a:p>
        </p:txBody>
      </p:sp>
      <p:sp>
        <p:nvSpPr>
          <p:cNvPr id="14339" name="Text Box 11"/>
          <p:cNvSpPr txBox="1">
            <a:spLocks noChangeArrowheads="1"/>
          </p:cNvSpPr>
          <p:nvPr/>
        </p:nvSpPr>
        <p:spPr bwMode="auto">
          <a:xfrm>
            <a:off x="3297238" y="3200400"/>
            <a:ext cx="3054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0" tIns="0" rIns="0" bIns="0">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US" altLang="en-US" sz="1600" b="1" i="1">
                <a:solidFill>
                  <a:schemeClr val="tx1"/>
                </a:solidFill>
                <a:latin typeface="Tahoma" panose="020B0604030504040204" pitchFamily="34" charset="0"/>
              </a:rPr>
              <a:t>Processes/outcomes to achieve business objectives</a:t>
            </a:r>
          </a:p>
        </p:txBody>
      </p:sp>
      <p:grpSp>
        <p:nvGrpSpPr>
          <p:cNvPr id="14340" name="Group 12"/>
          <p:cNvGrpSpPr>
            <a:grpSpLocks/>
          </p:cNvGrpSpPr>
          <p:nvPr/>
        </p:nvGrpSpPr>
        <p:grpSpPr bwMode="auto">
          <a:xfrm>
            <a:off x="0" y="228600"/>
            <a:ext cx="3357563" cy="1084263"/>
            <a:chOff x="71438" y="1117600"/>
            <a:chExt cx="3357562" cy="1084179"/>
          </a:xfrm>
        </p:grpSpPr>
        <p:sp>
          <p:nvSpPr>
            <p:cNvPr id="14349" name="AutoShape 7"/>
            <p:cNvSpPr>
              <a:spLocks noChangeArrowheads="1"/>
            </p:cNvSpPr>
            <p:nvPr/>
          </p:nvSpPr>
          <p:spPr bwMode="auto">
            <a:xfrm>
              <a:off x="71438" y="1117600"/>
              <a:ext cx="3357562" cy="893763"/>
            </a:xfrm>
            <a:prstGeom prst="chevron">
              <a:avLst>
                <a:gd name="adj" fmla="val 64350"/>
              </a:avLst>
            </a:prstGeom>
            <a:solidFill>
              <a:srgbClr val="0070C0"/>
            </a:solidFill>
            <a:ln w="57150" cmpd="thickThin">
              <a:solidFill>
                <a:schemeClr val="bg2"/>
              </a:solidFill>
              <a:miter lim="800000"/>
              <a:headEnd/>
              <a:tailEnd/>
            </a:ln>
          </p:spPr>
          <p:txBody>
            <a:bodyPr lIns="91432" tIns="0" rIns="91432" bIns="45716"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800" b="1">
                  <a:solidFill>
                    <a:schemeClr val="tx1"/>
                  </a:solidFill>
                  <a:latin typeface="Tahoma" panose="020B0604030504040204" pitchFamily="34" charset="0"/>
                </a:rPr>
                <a:t>      </a:t>
              </a:r>
              <a:r>
                <a:rPr lang="en-US" altLang="en-US" sz="1700" b="1">
                  <a:solidFill>
                    <a:schemeClr val="tx1"/>
                  </a:solidFill>
                  <a:latin typeface="Tahoma" panose="020B0604030504040204" pitchFamily="34" charset="0"/>
                </a:rPr>
                <a:t>STRATEGY</a:t>
              </a:r>
            </a:p>
          </p:txBody>
        </p:sp>
        <p:sp>
          <p:nvSpPr>
            <p:cNvPr id="14350" name="Rectangle 12"/>
            <p:cNvSpPr>
              <a:spLocks noChangeArrowheads="1"/>
            </p:cNvSpPr>
            <p:nvPr/>
          </p:nvSpPr>
          <p:spPr bwMode="auto">
            <a:xfrm>
              <a:off x="563563" y="1469941"/>
              <a:ext cx="25669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32" tIns="0" rIns="91432" bIns="91432"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sz="1600" b="1" i="1">
                  <a:solidFill>
                    <a:schemeClr val="tx1"/>
                  </a:solidFill>
                  <a:latin typeface="Tahoma" panose="020B0604030504040204" pitchFamily="34" charset="0"/>
                </a:rPr>
                <a:t>Set vision, strategy and objectives</a:t>
              </a:r>
            </a:p>
          </p:txBody>
        </p:sp>
      </p:grpSp>
      <p:grpSp>
        <p:nvGrpSpPr>
          <p:cNvPr id="3" name="Group 13"/>
          <p:cNvGrpSpPr/>
          <p:nvPr/>
        </p:nvGrpSpPr>
        <p:grpSpPr>
          <a:xfrm>
            <a:off x="990600" y="1142999"/>
            <a:ext cx="3556144" cy="838200"/>
            <a:chOff x="1366838" y="2057400"/>
            <a:chExt cx="3556144" cy="838200"/>
          </a:xfrm>
          <a:solidFill>
            <a:srgbClr val="D60093"/>
          </a:solidFill>
        </p:grpSpPr>
        <p:sp>
          <p:nvSpPr>
            <p:cNvPr id="9234" name="AutoShape 18"/>
            <p:cNvSpPr>
              <a:spLocks noChangeArrowheads="1"/>
            </p:cNvSpPr>
            <p:nvPr/>
          </p:nvSpPr>
          <p:spPr bwMode="auto">
            <a:xfrm>
              <a:off x="1366838" y="2057400"/>
              <a:ext cx="3556144" cy="838200"/>
            </a:xfrm>
            <a:prstGeom prst="chevron">
              <a:avLst>
                <a:gd name="adj" fmla="val 68616"/>
              </a:avLst>
            </a:prstGeom>
            <a:grpFill/>
            <a:ln w="57150" cmpd="thickThin">
              <a:solidFill>
                <a:schemeClr val="bg2"/>
              </a:solidFill>
              <a:miter lim="800000"/>
              <a:headEnd/>
              <a:tailEnd/>
            </a:ln>
            <a:effectLst/>
          </p:spPr>
          <p:txBody>
            <a:bodyPr lIns="0" tIns="0" rIns="91432" bIns="45716" anchorCtr="1"/>
            <a:lstStyle/>
            <a:p>
              <a:pPr algn="ctr">
                <a:spcBef>
                  <a:spcPct val="45000"/>
                </a:spcBef>
                <a:buClr>
                  <a:schemeClr val="tx1"/>
                </a:buClr>
                <a:buFont typeface="Webdings" pitchFamily="18" charset="2"/>
                <a:buNone/>
                <a:defRPr/>
              </a:pPr>
              <a:r>
                <a:rPr lang="en-US" b="1" dirty="0">
                  <a:latin typeface="Tahoma" pitchFamily="34" charset="0"/>
                </a:rPr>
                <a:t>      </a:t>
              </a:r>
              <a:r>
                <a:rPr lang="en-US" sz="1700" b="1" dirty="0">
                  <a:latin typeface="Tahoma" pitchFamily="34" charset="0"/>
                </a:rPr>
                <a:t>Operating Plan</a:t>
              </a:r>
            </a:p>
          </p:txBody>
        </p:sp>
        <p:sp>
          <p:nvSpPr>
            <p:cNvPr id="9235" name="Rectangle 19"/>
            <p:cNvSpPr>
              <a:spLocks noChangeArrowheads="1"/>
            </p:cNvSpPr>
            <p:nvPr/>
          </p:nvSpPr>
          <p:spPr bwMode="auto">
            <a:xfrm>
              <a:off x="1858963" y="2366963"/>
              <a:ext cx="2566987" cy="528637"/>
            </a:xfrm>
            <a:prstGeom prst="rect">
              <a:avLst/>
            </a:prstGeom>
            <a:grpFill/>
            <a:ln w="12700" cap="sq">
              <a:noFill/>
              <a:miter lim="800000"/>
              <a:headEnd/>
              <a:tailEnd/>
            </a:ln>
            <a:effectLst/>
          </p:spPr>
          <p:txBody>
            <a:bodyPr lIns="91432" tIns="91432" rIns="91432" bIns="91432" anchor="ctr" anchorCtr="1"/>
            <a:lstStyle/>
            <a:p>
              <a:pPr algn="ctr">
                <a:spcBef>
                  <a:spcPct val="25000"/>
                </a:spcBef>
                <a:defRPr/>
              </a:pPr>
              <a:r>
                <a:rPr lang="en-US" sz="1600" b="1" i="1" dirty="0">
                  <a:latin typeface="Tahoma" pitchFamily="34" charset="0"/>
                </a:rPr>
                <a:t>Policies, Procedures</a:t>
              </a:r>
            </a:p>
          </p:txBody>
        </p:sp>
      </p:grpSp>
      <p:sp>
        <p:nvSpPr>
          <p:cNvPr id="14342" name="Title 18"/>
          <p:cNvSpPr>
            <a:spLocks noGrp="1"/>
          </p:cNvSpPr>
          <p:nvPr>
            <p:ph type="title"/>
          </p:nvPr>
        </p:nvSpPr>
        <p:spPr>
          <a:xfrm>
            <a:off x="3810000" y="304800"/>
            <a:ext cx="5105400" cy="906463"/>
          </a:xfrm>
        </p:spPr>
        <p:txBody>
          <a:bodyPr/>
          <a:lstStyle/>
          <a:p>
            <a:pPr algn="r" eaLnBrk="1" hangingPunct="1"/>
            <a:r>
              <a:rPr lang="en-US" altLang="en-US" sz="3200" smtClean="0"/>
              <a:t>To Be Safe, We Need to Work Safely</a:t>
            </a:r>
          </a:p>
        </p:txBody>
      </p:sp>
      <p:sp>
        <p:nvSpPr>
          <p:cNvPr id="14343" name="AutoShape 9"/>
          <p:cNvSpPr>
            <a:spLocks noChangeArrowheads="1"/>
          </p:cNvSpPr>
          <p:nvPr/>
        </p:nvSpPr>
        <p:spPr bwMode="auto">
          <a:xfrm>
            <a:off x="4256088" y="3808413"/>
            <a:ext cx="3668712" cy="1117600"/>
          </a:xfrm>
          <a:prstGeom prst="chevron">
            <a:avLst>
              <a:gd name="adj" fmla="val 56231"/>
            </a:avLst>
          </a:prstGeom>
          <a:solidFill>
            <a:srgbClr val="7030A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a:solidFill>
                  <a:schemeClr val="tx1"/>
                </a:solidFill>
                <a:latin typeface="Tahoma" panose="020B0604030504040204" pitchFamily="34" charset="0"/>
              </a:rPr>
              <a:t>IMPROVEMENT</a:t>
            </a:r>
          </a:p>
        </p:txBody>
      </p:sp>
      <p:sp>
        <p:nvSpPr>
          <p:cNvPr id="14344" name="Rectangle 13"/>
          <p:cNvSpPr>
            <a:spLocks noChangeArrowheads="1"/>
          </p:cNvSpPr>
          <p:nvPr/>
        </p:nvSpPr>
        <p:spPr bwMode="auto">
          <a:xfrm>
            <a:off x="4789488" y="4108450"/>
            <a:ext cx="293846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sz="1600" b="1" i="1">
                <a:solidFill>
                  <a:schemeClr val="tx1"/>
                </a:solidFill>
                <a:latin typeface="Tahoma" panose="020B0604030504040204" pitchFamily="34" charset="0"/>
              </a:rPr>
              <a:t>Departmental and cross-functional teams seek improvement</a:t>
            </a:r>
          </a:p>
        </p:txBody>
      </p:sp>
      <p:sp>
        <p:nvSpPr>
          <p:cNvPr id="14345" name="AutoShape 10"/>
          <p:cNvSpPr>
            <a:spLocks noChangeArrowheads="1"/>
          </p:cNvSpPr>
          <p:nvPr/>
        </p:nvSpPr>
        <p:spPr bwMode="auto">
          <a:xfrm>
            <a:off x="5667375" y="5006975"/>
            <a:ext cx="3465513" cy="860425"/>
          </a:xfrm>
          <a:prstGeom prst="chevron">
            <a:avLst>
              <a:gd name="adj" fmla="val 62634"/>
            </a:avLst>
          </a:prstGeom>
          <a:solidFill>
            <a:srgbClr val="000000"/>
          </a:solidFill>
          <a:ln w="57150" cmpd="thickThin">
            <a:solidFill>
              <a:schemeClr val="bg2"/>
            </a:solidFill>
            <a:miter lim="800000"/>
            <a:headEnd/>
            <a:tailEnd/>
          </a:ln>
        </p:spPr>
        <p:txBody>
          <a:bodyPr lIns="91419" tIns="45709" rIns="91419" bIns="45709"/>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700" b="1">
                <a:solidFill>
                  <a:schemeClr val="tx1"/>
                </a:solidFill>
                <a:latin typeface="Tahoma" panose="020B0604030504040204" pitchFamily="34" charset="0"/>
              </a:rPr>
              <a:t> ACCOUNTABILITY</a:t>
            </a:r>
          </a:p>
        </p:txBody>
      </p:sp>
      <p:sp>
        <p:nvSpPr>
          <p:cNvPr id="14346" name="AutoShape 18"/>
          <p:cNvSpPr>
            <a:spLocks noChangeArrowheads="1"/>
          </p:cNvSpPr>
          <p:nvPr/>
        </p:nvSpPr>
        <p:spPr bwMode="auto">
          <a:xfrm>
            <a:off x="1778000" y="1981200"/>
            <a:ext cx="3556000" cy="838200"/>
          </a:xfrm>
          <a:prstGeom prst="chevron">
            <a:avLst>
              <a:gd name="adj" fmla="val 68605"/>
            </a:avLst>
          </a:prstGeom>
          <a:solidFill>
            <a:srgbClr val="FF0000"/>
          </a:solidFill>
          <a:ln w="57150" cmpd="thickThin">
            <a:solidFill>
              <a:schemeClr val="bg2"/>
            </a:solidFill>
            <a:miter lim="800000"/>
            <a:headEnd/>
            <a:tailEnd/>
          </a:ln>
        </p:spPr>
        <p:txBody>
          <a:bodyPr lIns="0" tIns="0" rIns="91419" bIns="45709"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45000"/>
              </a:spcBef>
              <a:buClr>
                <a:schemeClr val="tx1"/>
              </a:buClr>
              <a:buFont typeface="Webdings" panose="05030102010509060703" pitchFamily="18" charset="2"/>
              <a:buNone/>
            </a:pPr>
            <a:r>
              <a:rPr lang="en-US" altLang="en-US" sz="1800" b="1">
                <a:solidFill>
                  <a:schemeClr val="tx1"/>
                </a:solidFill>
                <a:latin typeface="Tahoma" panose="020B0604030504040204" pitchFamily="34" charset="0"/>
              </a:rPr>
              <a:t>      </a:t>
            </a:r>
            <a:r>
              <a:rPr lang="en-US" altLang="en-US" sz="1700" b="1">
                <a:solidFill>
                  <a:schemeClr val="tx1"/>
                </a:solidFill>
                <a:latin typeface="Tahoma" panose="020B0604030504040204" pitchFamily="34" charset="0"/>
              </a:rPr>
              <a:t>Resources</a:t>
            </a:r>
          </a:p>
        </p:txBody>
      </p:sp>
      <p:sp>
        <p:nvSpPr>
          <p:cNvPr id="14347" name="Rectangle 19"/>
          <p:cNvSpPr>
            <a:spLocks noChangeArrowheads="1"/>
          </p:cNvSpPr>
          <p:nvPr/>
        </p:nvSpPr>
        <p:spPr bwMode="auto">
          <a:xfrm>
            <a:off x="2270125" y="2290763"/>
            <a:ext cx="25669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sz="1600" b="1" i="1">
                <a:solidFill>
                  <a:schemeClr val="tx1"/>
                </a:solidFill>
                <a:latin typeface="Tahoma" panose="020B0604030504040204" pitchFamily="34" charset="0"/>
              </a:rPr>
              <a:t>Budgets, Positions, Capital</a:t>
            </a:r>
          </a:p>
        </p:txBody>
      </p:sp>
      <p:sp>
        <p:nvSpPr>
          <p:cNvPr id="14348" name="Rectangle 14"/>
          <p:cNvSpPr>
            <a:spLocks noChangeArrowheads="1"/>
          </p:cNvSpPr>
          <p:nvPr/>
        </p:nvSpPr>
        <p:spPr bwMode="auto">
          <a:xfrm>
            <a:off x="6091238" y="5181600"/>
            <a:ext cx="2641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91419" tIns="91419" rIns="91419" bIns="91419" anchor="ctr" anchorCtr="1"/>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spcBef>
                <a:spcPct val="25000"/>
              </a:spcBef>
              <a:buClrTx/>
              <a:buFontTx/>
              <a:buNone/>
            </a:pPr>
            <a:r>
              <a:rPr lang="en-US" altLang="en-US" sz="1600" b="1" i="1">
                <a:solidFill>
                  <a:schemeClr val="tx1"/>
                </a:solidFill>
                <a:latin typeface="Tahoma" panose="020B0604030504040204" pitchFamily="34" charset="0"/>
              </a:rPr>
              <a:t>Hold people accountable for choices</a:t>
            </a:r>
          </a:p>
        </p:txBody>
      </p:sp>
    </p:spTree>
    <p:extLst>
      <p:ext uri="{BB962C8B-B14F-4D97-AF65-F5344CB8AC3E}">
        <p14:creationId xmlns:p14="http://schemas.microsoft.com/office/powerpoint/2010/main" val="396417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385175" cy="762000"/>
          </a:xfrm>
        </p:spPr>
        <p:txBody>
          <a:bodyPr/>
          <a:lstStyle/>
          <a:p>
            <a:r>
              <a:rPr lang="en-US" altLang="en-US" sz="3200" dirty="0" smtClean="0"/>
              <a:t>High Reliability Is Our Objective: Manage The Unexpected</a:t>
            </a:r>
          </a:p>
        </p:txBody>
      </p:sp>
      <p:sp>
        <p:nvSpPr>
          <p:cNvPr id="16387" name="Rectangle 3"/>
          <p:cNvSpPr>
            <a:spLocks noGrp="1" noChangeArrowheads="1"/>
          </p:cNvSpPr>
          <p:nvPr>
            <p:ph idx="1"/>
          </p:nvPr>
        </p:nvSpPr>
        <p:spPr>
          <a:xfrm>
            <a:off x="2057400" y="1576388"/>
            <a:ext cx="6670675" cy="2462212"/>
          </a:xfrm>
        </p:spPr>
        <p:txBody>
          <a:bodyPr/>
          <a:lstStyle/>
          <a:p>
            <a:pPr>
              <a:lnSpc>
                <a:spcPct val="90000"/>
              </a:lnSpc>
            </a:pPr>
            <a:r>
              <a:rPr lang="en-US" altLang="en-US" sz="2400" smtClean="0">
                <a:solidFill>
                  <a:srgbClr val="000000"/>
                </a:solidFill>
              </a:rPr>
              <a:t>Minimize risk in the setting of challenging or unforgiving environments where the impact of failure is too high and the occurrences too infrequent to learn by trial and error </a:t>
            </a:r>
          </a:p>
          <a:p>
            <a:pPr>
              <a:lnSpc>
                <a:spcPct val="90000"/>
              </a:lnSpc>
            </a:pPr>
            <a:endParaRPr lang="en-US" altLang="en-US" sz="2400" smtClean="0">
              <a:solidFill>
                <a:srgbClr val="000000"/>
              </a:solidFill>
            </a:endParaRPr>
          </a:p>
          <a:p>
            <a:pPr>
              <a:lnSpc>
                <a:spcPct val="90000"/>
              </a:lnSpc>
            </a:pPr>
            <a:r>
              <a:rPr lang="en-US" altLang="en-US" sz="2400" smtClean="0">
                <a:solidFill>
                  <a:srgbClr val="000000"/>
                </a:solidFill>
              </a:rPr>
              <a:t>Preoccupation with failure</a:t>
            </a:r>
          </a:p>
          <a:p>
            <a:pPr>
              <a:lnSpc>
                <a:spcPct val="90000"/>
              </a:lnSpc>
            </a:pPr>
            <a:r>
              <a:rPr lang="en-US" altLang="en-US" sz="2400" smtClean="0">
                <a:solidFill>
                  <a:srgbClr val="000000"/>
                </a:solidFill>
              </a:rPr>
              <a:t>Sensitivity to operations</a:t>
            </a:r>
          </a:p>
          <a:p>
            <a:pPr>
              <a:lnSpc>
                <a:spcPct val="90000"/>
              </a:lnSpc>
            </a:pPr>
            <a:r>
              <a:rPr lang="en-US" altLang="en-US" sz="2400" smtClean="0">
                <a:solidFill>
                  <a:srgbClr val="000000"/>
                </a:solidFill>
              </a:rPr>
              <a:t>Reluctance to simplify</a:t>
            </a:r>
          </a:p>
          <a:p>
            <a:pPr>
              <a:lnSpc>
                <a:spcPct val="90000"/>
              </a:lnSpc>
            </a:pPr>
            <a:r>
              <a:rPr lang="en-US" altLang="en-US" sz="2400" smtClean="0">
                <a:solidFill>
                  <a:srgbClr val="000000"/>
                </a:solidFill>
              </a:rPr>
              <a:t>Commitment to resilience</a:t>
            </a:r>
          </a:p>
          <a:p>
            <a:pPr>
              <a:lnSpc>
                <a:spcPct val="90000"/>
              </a:lnSpc>
            </a:pPr>
            <a:r>
              <a:rPr lang="en-US" altLang="en-US" sz="2400" smtClean="0">
                <a:solidFill>
                  <a:srgbClr val="000000"/>
                </a:solidFill>
              </a:rPr>
              <a:t>Deference to expertise</a:t>
            </a:r>
          </a:p>
        </p:txBody>
      </p:sp>
      <p:sp>
        <p:nvSpPr>
          <p:cNvPr id="16388" name="Text Box 4"/>
          <p:cNvSpPr txBox="1">
            <a:spLocks noChangeArrowheads="1"/>
          </p:cNvSpPr>
          <p:nvPr/>
        </p:nvSpPr>
        <p:spPr bwMode="auto">
          <a:xfrm>
            <a:off x="4953000" y="5238750"/>
            <a:ext cx="381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US" altLang="en-US" sz="2000"/>
              <a:t>Weick, Sutcliffe, Obstfeld - 1977</a:t>
            </a:r>
          </a:p>
        </p:txBody>
      </p:sp>
      <p:pic>
        <p:nvPicPr>
          <p:cNvPr id="16389" name="Picture 7" descr="lar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0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txBox="1">
            <a:spLocks/>
          </p:cNvSpPr>
          <p:nvPr/>
        </p:nvSpPr>
        <p:spPr bwMode="auto">
          <a:xfrm>
            <a:off x="381000" y="304800"/>
            <a:ext cx="83851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a:lnSpc>
                <a:spcPct val="100000"/>
              </a:lnSpc>
              <a:buClrTx/>
              <a:buFontTx/>
              <a:buNone/>
            </a:pPr>
            <a:r>
              <a:rPr lang="en-US" altLang="en-US" sz="3600" b="1" dirty="0">
                <a:solidFill>
                  <a:srgbClr val="0046AD"/>
                </a:solidFill>
              </a:rPr>
              <a:t>The Arithmetic of Safety</a:t>
            </a:r>
          </a:p>
          <a:p>
            <a:pPr algn="ctr">
              <a:lnSpc>
                <a:spcPct val="100000"/>
              </a:lnSpc>
              <a:buClrTx/>
              <a:buFontTx/>
              <a:buNone/>
            </a:pPr>
            <a:r>
              <a:rPr lang="en-US" altLang="en-US" sz="3600" b="1" dirty="0">
                <a:solidFill>
                  <a:srgbClr val="0046AD"/>
                </a:solidFill>
              </a:rPr>
              <a:t>(and Performance in General)</a:t>
            </a:r>
          </a:p>
        </p:txBody>
      </p:sp>
      <p:sp>
        <p:nvSpPr>
          <p:cNvPr id="7" name="TextBox 6"/>
          <p:cNvSpPr txBox="1">
            <a:spLocks noRot="1" noChangeAspect="1" noMove="1" noResize="1" noEditPoints="1" noAdjustHandles="1" noChangeArrowheads="1" noChangeShapeType="1" noTextEdit="1"/>
          </p:cNvSpPr>
          <p:nvPr/>
        </p:nvSpPr>
        <p:spPr>
          <a:xfrm>
            <a:off x="457200" y="2020669"/>
            <a:ext cx="8233151" cy="461665"/>
          </a:xfrm>
          <a:prstGeom prst="rect">
            <a:avLst/>
          </a:prstGeom>
          <a:blipFill rotWithShape="1">
            <a:blip r:embed="rId3"/>
            <a:stretch>
              <a:fillRect b="-19737"/>
            </a:stretch>
          </a:blipFill>
        </p:spPr>
        <p:txBody>
          <a:bodyPr/>
          <a:lstStyle/>
          <a:p>
            <a:pPr>
              <a:defRPr/>
            </a:pPr>
            <a:r>
              <a:rPr lang="en-US">
                <a:noFill/>
                <a:latin typeface="Arial" charset="0"/>
              </a:rPr>
              <a:t> </a:t>
            </a:r>
          </a:p>
        </p:txBody>
      </p:sp>
      <p:sp>
        <p:nvSpPr>
          <p:cNvPr id="18436" name="Down Arrow 8"/>
          <p:cNvSpPr>
            <a:spLocks noChangeArrowheads="1"/>
          </p:cNvSpPr>
          <p:nvPr/>
        </p:nvSpPr>
        <p:spPr bwMode="auto">
          <a:xfrm>
            <a:off x="4357688" y="2630488"/>
            <a:ext cx="519112" cy="771525"/>
          </a:xfrm>
          <a:prstGeom prst="downArrow">
            <a:avLst>
              <a:gd name="adj1" fmla="val 34157"/>
              <a:gd name="adj2" fmla="val 49982"/>
            </a:avLst>
          </a:prstGeom>
          <a:solidFill>
            <a:srgbClr val="0066FF"/>
          </a:solidFill>
          <a:ln w="9525" algn="ctr">
            <a:solidFill>
              <a:schemeClr val="tx1"/>
            </a:solidFill>
            <a:round/>
            <a:headEnd/>
            <a:tailEnd/>
          </a:ln>
        </p:spPr>
        <p:txBody>
          <a:bodyPr>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buClrTx/>
              <a:buFontTx/>
              <a:buNone/>
            </a:pPr>
            <a:endParaRPr lang="en-US" altLang="en-US" sz="3600">
              <a:solidFill>
                <a:srgbClr val="0046AD"/>
              </a:solidFill>
              <a:latin typeface="Times New Roman" panose="02020603050405020304" pitchFamily="18" charset="0"/>
              <a:ea typeface="MS PGothic" panose="020B0600070205080204" pitchFamily="34" charset="-128"/>
            </a:endParaRPr>
          </a:p>
        </p:txBody>
      </p:sp>
      <p:pic>
        <p:nvPicPr>
          <p:cNvPr id="18437" name="Picture 6" descr="C:\Users\Michael Apkon\AppData\Local\Microsoft\Windows\Temporary Internet Files\Content.IE5\U3SVP1PE\Yin_yang.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3505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2000" y="3505200"/>
            <a:ext cx="2260600" cy="830263"/>
          </a:xfrm>
          <a:prstGeom prst="rect">
            <a:avLst/>
          </a:prstGeom>
          <a:noFill/>
        </p:spPr>
        <p:txBody>
          <a:bodyPr wrap="none">
            <a:spAutoFit/>
          </a:bodyPr>
          <a:lstStyle/>
          <a:p>
            <a:pPr>
              <a:defRPr/>
            </a:pPr>
            <a:r>
              <a:rPr lang="en-CA" sz="2400" dirty="0">
                <a:solidFill>
                  <a:srgbClr val="0046AD"/>
                </a:solidFill>
              </a:rPr>
              <a:t>Reliability</a:t>
            </a:r>
          </a:p>
          <a:p>
            <a:pPr marL="342900" indent="-342900">
              <a:buFont typeface="Arial" panose="020B0604020202020204" pitchFamily="34" charset="0"/>
              <a:buChar char="•"/>
              <a:defRPr/>
            </a:pPr>
            <a:r>
              <a:rPr lang="en-CA" sz="2400" dirty="0">
                <a:solidFill>
                  <a:srgbClr val="0046AD"/>
                </a:solidFill>
              </a:rPr>
              <a:t>Doing it right</a:t>
            </a:r>
          </a:p>
        </p:txBody>
      </p:sp>
      <p:sp>
        <p:nvSpPr>
          <p:cNvPr id="9" name="TextBox 8"/>
          <p:cNvSpPr txBox="1"/>
          <p:nvPr/>
        </p:nvSpPr>
        <p:spPr>
          <a:xfrm>
            <a:off x="5895975" y="3581400"/>
            <a:ext cx="3248025" cy="830263"/>
          </a:xfrm>
          <a:prstGeom prst="rect">
            <a:avLst/>
          </a:prstGeom>
          <a:noFill/>
        </p:spPr>
        <p:txBody>
          <a:bodyPr wrap="none">
            <a:spAutoFit/>
          </a:bodyPr>
          <a:lstStyle/>
          <a:p>
            <a:pPr>
              <a:defRPr/>
            </a:pPr>
            <a:r>
              <a:rPr lang="en-CA" sz="2400" dirty="0">
                <a:solidFill>
                  <a:srgbClr val="0046AD"/>
                </a:solidFill>
              </a:rPr>
              <a:t>Resilience</a:t>
            </a:r>
          </a:p>
          <a:p>
            <a:pPr marL="342900" indent="-342900">
              <a:buFont typeface="Arial" panose="020B0604020202020204" pitchFamily="34" charset="0"/>
              <a:buChar char="•"/>
              <a:defRPr/>
            </a:pPr>
            <a:r>
              <a:rPr lang="en-CA" sz="2400" dirty="0">
                <a:solidFill>
                  <a:srgbClr val="0046AD"/>
                </a:solidFill>
              </a:rPr>
              <a:t>Adjusting effectively</a:t>
            </a:r>
          </a:p>
        </p:txBody>
      </p:sp>
      <p:sp>
        <p:nvSpPr>
          <p:cNvPr id="18440" name="TextBox 2"/>
          <p:cNvSpPr txBox="1">
            <a:spLocks noChangeArrowheads="1"/>
          </p:cNvSpPr>
          <p:nvPr/>
        </p:nvSpPr>
        <p:spPr bwMode="auto">
          <a:xfrm>
            <a:off x="381000" y="4724400"/>
            <a:ext cx="290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sz="1800">
                <a:solidFill>
                  <a:srgbClr val="FF0000"/>
                </a:solidFill>
              </a:rPr>
              <a:t>Pre-occupation with failure</a:t>
            </a:r>
          </a:p>
          <a:p>
            <a:pPr>
              <a:lnSpc>
                <a:spcPct val="100000"/>
              </a:lnSpc>
              <a:buClrTx/>
              <a:buFontTx/>
              <a:buNone/>
            </a:pPr>
            <a:r>
              <a:rPr lang="en-CA" sz="1800">
                <a:solidFill>
                  <a:srgbClr val="FF0000"/>
                </a:solidFill>
              </a:rPr>
              <a:t>Burning platform</a:t>
            </a:r>
          </a:p>
          <a:p>
            <a:pPr>
              <a:lnSpc>
                <a:spcPct val="100000"/>
              </a:lnSpc>
              <a:buClrTx/>
              <a:buFontTx/>
              <a:buNone/>
            </a:pPr>
            <a:r>
              <a:rPr lang="en-CA" sz="1800">
                <a:solidFill>
                  <a:srgbClr val="FF0000"/>
                </a:solidFill>
              </a:rPr>
              <a:t>Standardization</a:t>
            </a:r>
          </a:p>
        </p:txBody>
      </p:sp>
      <p:sp>
        <p:nvSpPr>
          <p:cNvPr id="18441" name="TextBox 9"/>
          <p:cNvSpPr txBox="1">
            <a:spLocks noChangeArrowheads="1"/>
          </p:cNvSpPr>
          <p:nvPr/>
        </p:nvSpPr>
        <p:spPr bwMode="auto">
          <a:xfrm>
            <a:off x="6172200" y="4724400"/>
            <a:ext cx="2544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r>
              <a:rPr lang="en-CA" sz="1800">
                <a:solidFill>
                  <a:srgbClr val="FF0000"/>
                </a:solidFill>
              </a:rPr>
              <a:t>Celebrating success</a:t>
            </a:r>
          </a:p>
          <a:p>
            <a:pPr>
              <a:lnSpc>
                <a:spcPct val="100000"/>
              </a:lnSpc>
              <a:buClrTx/>
              <a:buFontTx/>
              <a:buNone/>
            </a:pPr>
            <a:r>
              <a:rPr lang="en-CA" sz="1800">
                <a:solidFill>
                  <a:srgbClr val="FF0000"/>
                </a:solidFill>
              </a:rPr>
              <a:t>Appreciative inquiry</a:t>
            </a:r>
          </a:p>
          <a:p>
            <a:pPr>
              <a:lnSpc>
                <a:spcPct val="100000"/>
              </a:lnSpc>
              <a:buClrTx/>
              <a:buFontTx/>
              <a:buNone/>
            </a:pPr>
            <a:r>
              <a:rPr lang="en-CA" sz="1800">
                <a:solidFill>
                  <a:srgbClr val="FF0000"/>
                </a:solidFill>
              </a:rPr>
              <a:t>Selective improvisation</a:t>
            </a:r>
          </a:p>
        </p:txBody>
      </p:sp>
    </p:spTree>
    <p:extLst>
      <p:ext uri="{BB962C8B-B14F-4D97-AF65-F5344CB8AC3E}">
        <p14:creationId xmlns:p14="http://schemas.microsoft.com/office/powerpoint/2010/main" val="205516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385175" cy="971550"/>
          </a:xfrm>
        </p:spPr>
        <p:txBody>
          <a:bodyPr/>
          <a:lstStyle/>
          <a:p>
            <a:r>
              <a:rPr lang="en-US" altLang="en-US" sz="3600" dirty="0" smtClean="0"/>
              <a:t>The 3 E’s of Safety Improvement and Risk Reduction</a:t>
            </a:r>
          </a:p>
        </p:txBody>
      </p:sp>
      <p:sp>
        <p:nvSpPr>
          <p:cNvPr id="20483" name="Text Box 3"/>
          <p:cNvSpPr txBox="1">
            <a:spLocks noChangeArrowheads="1"/>
          </p:cNvSpPr>
          <p:nvPr/>
        </p:nvSpPr>
        <p:spPr bwMode="auto">
          <a:xfrm>
            <a:off x="2255838" y="5919788"/>
            <a:ext cx="412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buFont typeface="Wingdings" panose="05000000000000000000" pitchFamily="2" charset="2"/>
              <a:buChar char="§"/>
            </a:pPr>
            <a:r>
              <a:rPr lang="en-US" altLang="en-US" sz="2000" b="1">
                <a:latin typeface="Palatino Linotype" panose="02040502050505030304" pitchFamily="18" charset="0"/>
              </a:rPr>
              <a:t>Modified From: Reason, J, 1997</a:t>
            </a:r>
          </a:p>
        </p:txBody>
      </p:sp>
      <p:sp>
        <p:nvSpPr>
          <p:cNvPr id="20484" name="Rectangle 4"/>
          <p:cNvSpPr>
            <a:spLocks noChangeArrowheads="1"/>
          </p:cNvSpPr>
          <p:nvPr/>
        </p:nvSpPr>
        <p:spPr bwMode="auto">
          <a:xfrm>
            <a:off x="2981325" y="2325688"/>
            <a:ext cx="136525"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5" name="Rectangle 5"/>
          <p:cNvSpPr>
            <a:spLocks noChangeArrowheads="1"/>
          </p:cNvSpPr>
          <p:nvPr/>
        </p:nvSpPr>
        <p:spPr bwMode="auto">
          <a:xfrm>
            <a:off x="3255963" y="2325688"/>
            <a:ext cx="138112"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6" name="Rectangle 6"/>
          <p:cNvSpPr>
            <a:spLocks noChangeArrowheads="1"/>
          </p:cNvSpPr>
          <p:nvPr/>
        </p:nvSpPr>
        <p:spPr bwMode="auto">
          <a:xfrm>
            <a:off x="3530600" y="2325688"/>
            <a:ext cx="138113"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7" name="Rectangle 7"/>
          <p:cNvSpPr>
            <a:spLocks noChangeArrowheads="1"/>
          </p:cNvSpPr>
          <p:nvPr/>
        </p:nvSpPr>
        <p:spPr bwMode="auto">
          <a:xfrm>
            <a:off x="3806825" y="2325688"/>
            <a:ext cx="136525" cy="498475"/>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8" name="Rectangle 8"/>
          <p:cNvSpPr>
            <a:spLocks noChangeArrowheads="1"/>
          </p:cNvSpPr>
          <p:nvPr/>
        </p:nvSpPr>
        <p:spPr bwMode="auto">
          <a:xfrm>
            <a:off x="2981325" y="2947988"/>
            <a:ext cx="136525"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89" name="Rectangle 9"/>
          <p:cNvSpPr>
            <a:spLocks noChangeArrowheads="1"/>
          </p:cNvSpPr>
          <p:nvPr/>
        </p:nvSpPr>
        <p:spPr bwMode="auto">
          <a:xfrm>
            <a:off x="3255963" y="2947988"/>
            <a:ext cx="138112"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0" name="Rectangle 10"/>
          <p:cNvSpPr>
            <a:spLocks noChangeArrowheads="1"/>
          </p:cNvSpPr>
          <p:nvPr/>
        </p:nvSpPr>
        <p:spPr bwMode="auto">
          <a:xfrm>
            <a:off x="3530600" y="2947988"/>
            <a:ext cx="138113"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1" name="Rectangle 11"/>
          <p:cNvSpPr>
            <a:spLocks noChangeArrowheads="1"/>
          </p:cNvSpPr>
          <p:nvPr/>
        </p:nvSpPr>
        <p:spPr bwMode="auto">
          <a:xfrm>
            <a:off x="3806825" y="2947988"/>
            <a:ext cx="136525" cy="496887"/>
          </a:xfrm>
          <a:prstGeom prst="rect">
            <a:avLst/>
          </a:prstGeom>
          <a:solidFill>
            <a:srgbClr val="000000"/>
          </a:solidFill>
          <a:ln w="9525" algn="ctr">
            <a:solidFill>
              <a:srgbClr val="FFFFFF"/>
            </a:solidFill>
            <a:miter lim="800000"/>
            <a:headEnd/>
            <a:tailEnd/>
          </a:ln>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2" name="AutoShape 12"/>
          <p:cNvSpPr>
            <a:spLocks noChangeArrowheads="1"/>
          </p:cNvSpPr>
          <p:nvPr/>
        </p:nvSpPr>
        <p:spPr bwMode="auto">
          <a:xfrm>
            <a:off x="4219575" y="1676400"/>
            <a:ext cx="3095625" cy="2362200"/>
          </a:xfrm>
          <a:prstGeom prst="irregularSeal2">
            <a:avLst/>
          </a:prstGeom>
          <a:solidFill>
            <a:srgbClr val="EC1E1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buFont typeface="Wingdings" panose="05000000000000000000" pitchFamily="2" charset="2"/>
              <a:buChar char="§"/>
            </a:pPr>
            <a:r>
              <a:rPr lang="en-US" altLang="en-US" sz="3200" b="1">
                <a:latin typeface="Palatino Linotype" panose="02040502050505030304" pitchFamily="18" charset="0"/>
              </a:rPr>
              <a:t>Harm</a:t>
            </a:r>
          </a:p>
        </p:txBody>
      </p:sp>
      <p:sp>
        <p:nvSpPr>
          <p:cNvPr id="20493" name="Rectangle 13"/>
          <p:cNvSpPr>
            <a:spLocks noChangeArrowheads="1"/>
          </p:cNvSpPr>
          <p:nvPr/>
        </p:nvSpPr>
        <p:spPr bwMode="auto">
          <a:xfrm>
            <a:off x="228600" y="2139950"/>
            <a:ext cx="2408238" cy="15541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nSpc>
                <a:spcPct val="100000"/>
              </a:lnSpc>
              <a:buClrTx/>
              <a:buFontTx/>
              <a:buNone/>
            </a:pPr>
            <a:endParaRPr lang="en-US" altLang="en-US" sz="1800"/>
          </a:p>
        </p:txBody>
      </p:sp>
      <p:sp>
        <p:nvSpPr>
          <p:cNvPr id="20494" name="Text Box 14"/>
          <p:cNvSpPr txBox="1">
            <a:spLocks noChangeArrowheads="1"/>
          </p:cNvSpPr>
          <p:nvPr/>
        </p:nvSpPr>
        <p:spPr bwMode="auto">
          <a:xfrm>
            <a:off x="668338" y="3198813"/>
            <a:ext cx="1693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2800" b="1">
                <a:latin typeface="Palatino Linotype" panose="02040502050505030304" pitchFamily="18" charset="0"/>
              </a:rPr>
              <a:t>Hazards</a:t>
            </a:r>
          </a:p>
        </p:txBody>
      </p:sp>
      <p:sp>
        <p:nvSpPr>
          <p:cNvPr id="20495" name="AutoShape 15"/>
          <p:cNvSpPr>
            <a:spLocks noChangeArrowheads="1"/>
          </p:cNvSpPr>
          <p:nvPr/>
        </p:nvSpPr>
        <p:spPr bwMode="auto">
          <a:xfrm>
            <a:off x="434975" y="2263775"/>
            <a:ext cx="1927225" cy="931863"/>
          </a:xfrm>
          <a:prstGeom prst="roundRect">
            <a:avLst>
              <a:gd name="adj" fmla="val 16667"/>
            </a:avLst>
          </a:prstGeom>
          <a:solidFill>
            <a:srgbClr val="EC1E1E"/>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pPr>
            <a:r>
              <a:rPr lang="en-US" altLang="en-US" sz="1800" b="1">
                <a:latin typeface="Palatino Linotype" panose="02040502050505030304" pitchFamily="18" charset="0"/>
              </a:rPr>
              <a:t>DANGER</a:t>
            </a:r>
          </a:p>
        </p:txBody>
      </p:sp>
      <p:sp>
        <p:nvSpPr>
          <p:cNvPr id="20496" name="Oval 16"/>
          <p:cNvSpPr>
            <a:spLocks noChangeArrowheads="1"/>
          </p:cNvSpPr>
          <p:nvPr/>
        </p:nvSpPr>
        <p:spPr bwMode="auto">
          <a:xfrm>
            <a:off x="641350" y="2451100"/>
            <a:ext cx="1582738" cy="5588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algn="ctr" eaLnBrk="1" hangingPunct="1">
              <a:lnSpc>
                <a:spcPct val="100000"/>
              </a:lnSpc>
              <a:spcBef>
                <a:spcPct val="20000"/>
              </a:spcBef>
              <a:buClr>
                <a:srgbClr val="144BA0"/>
              </a:buClr>
              <a:buFont typeface="Wingdings" panose="05000000000000000000" pitchFamily="2" charset="2"/>
              <a:buChar char="§"/>
            </a:pPr>
            <a:endParaRPr lang="en-US" altLang="en-US" sz="2800" b="1">
              <a:latin typeface="Palatino Linotype" panose="02040502050505030304" pitchFamily="18" charset="0"/>
            </a:endParaRPr>
          </a:p>
        </p:txBody>
      </p:sp>
      <p:sp>
        <p:nvSpPr>
          <p:cNvPr id="20497" name="Line 17"/>
          <p:cNvSpPr>
            <a:spLocks noChangeShapeType="1"/>
          </p:cNvSpPr>
          <p:nvPr/>
        </p:nvSpPr>
        <p:spPr bwMode="auto">
          <a:xfrm>
            <a:off x="2636838" y="2886075"/>
            <a:ext cx="178911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2636838" y="3571875"/>
            <a:ext cx="1682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2800" b="1">
                <a:latin typeface="Palatino Linotype" panose="02040502050505030304" pitchFamily="18" charset="0"/>
              </a:rPr>
              <a:t>Defenses</a:t>
            </a:r>
          </a:p>
        </p:txBody>
      </p:sp>
      <p:sp>
        <p:nvSpPr>
          <p:cNvPr id="20499" name="Line 19"/>
          <p:cNvSpPr>
            <a:spLocks noChangeShapeType="1"/>
          </p:cNvSpPr>
          <p:nvPr/>
        </p:nvSpPr>
        <p:spPr bwMode="auto">
          <a:xfrm>
            <a:off x="6973888" y="2895600"/>
            <a:ext cx="874712"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Text Box 20"/>
          <p:cNvSpPr txBox="1">
            <a:spLocks noChangeArrowheads="1"/>
          </p:cNvSpPr>
          <p:nvPr/>
        </p:nvSpPr>
        <p:spPr bwMode="auto">
          <a:xfrm>
            <a:off x="7797800" y="2649538"/>
            <a:ext cx="1325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2800" b="1">
                <a:latin typeface="Palatino Linotype" panose="02040502050505030304" pitchFamily="18" charset="0"/>
              </a:rPr>
              <a:t>Rescue</a:t>
            </a:r>
          </a:p>
        </p:txBody>
      </p:sp>
      <p:sp>
        <p:nvSpPr>
          <p:cNvPr id="20501" name="Text Box 21"/>
          <p:cNvSpPr txBox="1">
            <a:spLocks noChangeArrowheads="1"/>
          </p:cNvSpPr>
          <p:nvPr/>
        </p:nvSpPr>
        <p:spPr bwMode="auto">
          <a:xfrm>
            <a:off x="457200" y="4338638"/>
            <a:ext cx="213042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a:latin typeface="Palatino Linotype" panose="02040502050505030304" pitchFamily="18" charset="0"/>
              </a:rPr>
              <a:t>Eliminate</a:t>
            </a:r>
          </a:p>
        </p:txBody>
      </p:sp>
      <p:sp>
        <p:nvSpPr>
          <p:cNvPr id="20502" name="Text Box 22"/>
          <p:cNvSpPr txBox="1">
            <a:spLocks noChangeArrowheads="1"/>
          </p:cNvSpPr>
          <p:nvPr/>
        </p:nvSpPr>
        <p:spPr bwMode="auto">
          <a:xfrm>
            <a:off x="2763838" y="4338638"/>
            <a:ext cx="1671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a:latin typeface="Palatino Linotype" panose="02040502050505030304" pitchFamily="18" charset="0"/>
              </a:rPr>
              <a:t>Elevate</a:t>
            </a:r>
          </a:p>
        </p:txBody>
      </p:sp>
      <p:sp>
        <p:nvSpPr>
          <p:cNvPr id="20503" name="Text Box 23"/>
          <p:cNvSpPr txBox="1">
            <a:spLocks noChangeArrowheads="1"/>
          </p:cNvSpPr>
          <p:nvPr/>
        </p:nvSpPr>
        <p:spPr bwMode="auto">
          <a:xfrm>
            <a:off x="7391400" y="431165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buClrTx/>
              <a:buFontTx/>
              <a:buNone/>
            </a:pPr>
            <a:r>
              <a:rPr lang="en-US" altLang="en-US" sz="3600">
                <a:latin typeface="Palatino Linotype" panose="02040502050505030304" pitchFamily="18" charset="0"/>
              </a:rPr>
              <a:t>Ensure</a:t>
            </a:r>
          </a:p>
        </p:txBody>
      </p:sp>
      <p:sp>
        <p:nvSpPr>
          <p:cNvPr id="20504" name="Line 24"/>
          <p:cNvSpPr>
            <a:spLocks noChangeShapeType="1"/>
          </p:cNvSpPr>
          <p:nvPr/>
        </p:nvSpPr>
        <p:spPr bwMode="auto">
          <a:xfrm>
            <a:off x="381000" y="5257800"/>
            <a:ext cx="3581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Line 25"/>
          <p:cNvSpPr>
            <a:spLocks noChangeShapeType="1"/>
          </p:cNvSpPr>
          <p:nvPr/>
        </p:nvSpPr>
        <p:spPr bwMode="auto">
          <a:xfrm>
            <a:off x="6096000" y="5257800"/>
            <a:ext cx="2819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Text Box 26"/>
          <p:cNvSpPr txBox="1">
            <a:spLocks noChangeArrowheads="1"/>
          </p:cNvSpPr>
          <p:nvPr/>
        </p:nvSpPr>
        <p:spPr bwMode="auto">
          <a:xfrm>
            <a:off x="1595438" y="527208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1800" b="1">
                <a:latin typeface="Palatino Linotype" panose="02040502050505030304" pitchFamily="18" charset="0"/>
              </a:rPr>
              <a:t>Prevent occurrence</a:t>
            </a:r>
          </a:p>
        </p:txBody>
      </p:sp>
      <p:sp>
        <p:nvSpPr>
          <p:cNvPr id="20507" name="Text Box 27"/>
          <p:cNvSpPr txBox="1">
            <a:spLocks noChangeArrowheads="1"/>
          </p:cNvSpPr>
          <p:nvPr/>
        </p:nvSpPr>
        <p:spPr bwMode="auto">
          <a:xfrm>
            <a:off x="6580188" y="5272088"/>
            <a:ext cx="187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a:lnSpc>
                <a:spcPct val="120000"/>
              </a:lnSpc>
              <a:buClr>
                <a:schemeClr val="hlink"/>
              </a:buClr>
              <a:buFont typeface="Wingdings" panose="05000000000000000000" pitchFamily="2" charset="2"/>
              <a:defRPr sz="1400">
                <a:solidFill>
                  <a:srgbClr val="000000"/>
                </a:solidFill>
                <a:latin typeface="Arial" panose="020B0604020202020204" pitchFamily="34" charset="0"/>
              </a:defRPr>
            </a:lvl1pPr>
            <a:lvl2pPr marL="742950" indent="-28575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2pPr>
            <a:lvl3pPr marL="11430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3pPr>
            <a:lvl4pPr marL="1600200" indent="-228600">
              <a:spcBef>
                <a:spcPct val="20000"/>
              </a:spcBef>
              <a:buClr>
                <a:srgbClr val="0046AD"/>
              </a:buClr>
              <a:buFont typeface="Wingdings" panose="05000000000000000000" pitchFamily="2" charset="2"/>
              <a:defRPr sz="1200">
                <a:solidFill>
                  <a:srgbClr val="0046AD"/>
                </a:solidFill>
                <a:latin typeface="Arial" panose="020B0604020202020204" pitchFamily="34" charset="0"/>
              </a:defRPr>
            </a:lvl4pPr>
            <a:lvl5pPr marL="2057400" indent="-228600">
              <a:spcBef>
                <a:spcPct val="20000"/>
              </a:spcBef>
              <a:buClr>
                <a:srgbClr val="0046AD"/>
              </a:buClr>
              <a:buFont typeface="Wingdings" panose="05000000000000000000" pitchFamily="2" charset="2"/>
              <a:defRPr sz="12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46AD"/>
              </a:buClr>
              <a:buFont typeface="Wingdings" panose="05000000000000000000" pitchFamily="2" charset="2"/>
              <a:defRPr sz="1200">
                <a:solidFill>
                  <a:srgbClr val="000000"/>
                </a:solidFill>
                <a:latin typeface="Arial" panose="020B0604020202020204" pitchFamily="34" charset="0"/>
              </a:defRPr>
            </a:lvl9pPr>
          </a:lstStyle>
          <a:p>
            <a:pPr eaLnBrk="1" hangingPunct="1">
              <a:lnSpc>
                <a:spcPct val="100000"/>
              </a:lnSpc>
              <a:spcBef>
                <a:spcPct val="20000"/>
              </a:spcBef>
              <a:buClr>
                <a:srgbClr val="144BA0"/>
              </a:buClr>
            </a:pPr>
            <a:r>
              <a:rPr lang="en-US" altLang="en-US" sz="1800" b="1">
                <a:latin typeface="Palatino Linotype" panose="02040502050505030304" pitchFamily="18" charset="0"/>
              </a:rPr>
              <a:t>Minimize Effect</a:t>
            </a:r>
          </a:p>
        </p:txBody>
      </p:sp>
    </p:spTree>
    <p:extLst>
      <p:ext uri="{BB962C8B-B14F-4D97-AF65-F5344CB8AC3E}">
        <p14:creationId xmlns:p14="http://schemas.microsoft.com/office/powerpoint/2010/main" val="325926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newstrat">
  <a:themeElements>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newstrat">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newstrat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newstrat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newstrat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newstrat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newstrat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newstrat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0A458A7EF0246B8887B4CF240E412" ma:contentTypeVersion="0" ma:contentTypeDescription="Create a new document." ma:contentTypeScope="" ma:versionID="ec022d04bef611f0bada2eadfe6c744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0103C-DFB6-4C40-B934-D8EF3AFFAF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C9FAD2A-2DDE-4E96-BB8F-F79B12CB7259}">
  <ds:schemaRefs>
    <ds:schemaRef ds:uri="http://schemas.microsoft.com/sharepoint/v3/contenttype/forms"/>
  </ds:schemaRefs>
</ds:datastoreItem>
</file>

<file path=customXml/itemProps3.xml><?xml version="1.0" encoding="utf-8"?>
<ds:datastoreItem xmlns:ds="http://schemas.openxmlformats.org/officeDocument/2006/customXml" ds:itemID="{3200B46D-C8E3-404C-A7F9-5AD34B8B8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281</TotalTime>
  <Words>1194</Words>
  <Application>Microsoft Office PowerPoint</Application>
  <PresentationFormat>On-screen Show (4:3)</PresentationFormat>
  <Paragraphs>193</Paragraphs>
  <Slides>18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MS PGothic</vt:lpstr>
      <vt:lpstr>Arial</vt:lpstr>
      <vt:lpstr>Calibri</vt:lpstr>
      <vt:lpstr>Corbel</vt:lpstr>
      <vt:lpstr>Helvetica Neue</vt:lpstr>
      <vt:lpstr>Palatino Linotype</vt:lpstr>
      <vt:lpstr>Tahoma</vt:lpstr>
      <vt:lpstr>Times New Roman</vt:lpstr>
      <vt:lpstr>Webdings</vt:lpstr>
      <vt:lpstr>Wingdings</vt:lpstr>
      <vt:lpstr>ヒラギノ角ゴ Pro W3</vt:lpstr>
      <vt:lpstr>5_newstrat</vt:lpstr>
      <vt:lpstr>PowerPoint Presentation</vt:lpstr>
      <vt:lpstr>It all started with questions</vt:lpstr>
      <vt:lpstr>The Bottom Line: Our Performance Imperative In A Patient’s Voice</vt:lpstr>
      <vt:lpstr>Care is all too frequently compromised by harm from error as well as potentially preventable complications of care</vt:lpstr>
      <vt:lpstr>Preventable Harm Is More Common Than We Might Think (or Acknowledge): The Canadian Pediatric Adverse Events Study</vt:lpstr>
      <vt:lpstr>To Be Safe, We Need to Work Safely</vt:lpstr>
      <vt:lpstr>High Reliability Is Our Objective: Manage The Unexpected</vt:lpstr>
      <vt:lpstr>PowerPoint Presentation</vt:lpstr>
      <vt:lpstr>The 3 E’s of Safety Improvement and Risk Reduction</vt:lpstr>
      <vt:lpstr>PowerPoint Presentation</vt:lpstr>
      <vt:lpstr>Implementing a Comprehensive Program: Leadership Methods and Staff Training Support Improvement</vt:lpstr>
      <vt:lpstr>PowerPoint Presentation</vt:lpstr>
      <vt:lpstr>Harm Reports to Highlight Children Rather Than Statistics</vt:lpstr>
      <vt:lpstr>Introducing a Mindset Change: Patients and Families As Part of the Team, or, “Nothing About Me Without Me”</vt:lpstr>
      <vt:lpstr>Resistance is the natural response to change – find the right level to resolve</vt:lpstr>
      <vt:lpstr>Leaders Can Expect to Create (and Manage) Some Tensions – or, the things leaders knew before they start</vt:lpstr>
      <vt:lpstr>Aiming For a Significant Reduction in Harm</vt:lpstr>
      <vt:lpstr>The Target is Perfection But It’s a Journey: Take the First Step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Mirella Andrade</dc:creator>
  <cp:lastModifiedBy>Mohamed, Aliya</cp:lastModifiedBy>
  <cp:revision>21</cp:revision>
  <dcterms:created xsi:type="dcterms:W3CDTF">2015-04-13T15:58:23Z</dcterms:created>
  <dcterms:modified xsi:type="dcterms:W3CDTF">2016-10-05T21:26:29Z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0x010100CE60A458A7EF0246B8887B4CF240E412</vt:lpwstr>
  </property>
</Properties>
</file>