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41"/>
  </p:notesMasterIdLst>
  <p:handoutMasterIdLst>
    <p:handoutMasterId r:id="rId42"/>
  </p:handoutMasterIdLst>
  <p:sldIdLst>
    <p:sldId id="256" r:id="rId2"/>
    <p:sldId id="258" r:id="rId3"/>
    <p:sldId id="267" r:id="rId4"/>
    <p:sldId id="271" r:id="rId5"/>
    <p:sldId id="272" r:id="rId6"/>
    <p:sldId id="273" r:id="rId7"/>
    <p:sldId id="268" r:id="rId8"/>
    <p:sldId id="277" r:id="rId9"/>
    <p:sldId id="275" r:id="rId10"/>
    <p:sldId id="276" r:id="rId11"/>
    <p:sldId id="278" r:id="rId12"/>
    <p:sldId id="295" r:id="rId13"/>
    <p:sldId id="297" r:id="rId14"/>
    <p:sldId id="293" r:id="rId15"/>
    <p:sldId id="294" r:id="rId16"/>
    <p:sldId id="259" r:id="rId17"/>
    <p:sldId id="279" r:id="rId18"/>
    <p:sldId id="306" r:id="rId19"/>
    <p:sldId id="307" r:id="rId20"/>
    <p:sldId id="311" r:id="rId21"/>
    <p:sldId id="312" r:id="rId22"/>
    <p:sldId id="308" r:id="rId23"/>
    <p:sldId id="309" r:id="rId24"/>
    <p:sldId id="310" r:id="rId25"/>
    <p:sldId id="313" r:id="rId26"/>
    <p:sldId id="305" r:id="rId27"/>
    <p:sldId id="286" r:id="rId28"/>
    <p:sldId id="287" r:id="rId29"/>
    <p:sldId id="288" r:id="rId30"/>
    <p:sldId id="300" r:id="rId31"/>
    <p:sldId id="314" r:id="rId32"/>
    <p:sldId id="302" r:id="rId33"/>
    <p:sldId id="303" r:id="rId34"/>
    <p:sldId id="291" r:id="rId35"/>
    <p:sldId id="301" r:id="rId36"/>
    <p:sldId id="292" r:id="rId37"/>
    <p:sldId id="304" r:id="rId38"/>
    <p:sldId id="315"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80" autoAdjust="0"/>
  </p:normalViewPr>
  <p:slideViewPr>
    <p:cSldViewPr snapToGrid="0">
      <p:cViewPr varScale="1">
        <p:scale>
          <a:sx n="110" d="100"/>
          <a:sy n="110" d="100"/>
        </p:scale>
        <p:origin x="6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Sheet2!$A$1:$A$5</c:f>
              <c:strCache>
                <c:ptCount val="5"/>
                <c:pt idx="0">
                  <c:v>First Nations - Status</c:v>
                </c:pt>
                <c:pt idx="1">
                  <c:v>First Nations - non-Status</c:v>
                </c:pt>
                <c:pt idx="2">
                  <c:v>Inuit</c:v>
                </c:pt>
                <c:pt idx="3">
                  <c:v>Metis</c:v>
                </c:pt>
                <c:pt idx="4">
                  <c:v>Multiple</c:v>
                </c:pt>
              </c:strCache>
            </c:strRef>
          </c:cat>
          <c:val>
            <c:numRef>
              <c:f>Sheet2!$B$1:$B$5</c:f>
              <c:numCache>
                <c:formatCode>General</c:formatCode>
                <c:ptCount val="5"/>
                <c:pt idx="0">
                  <c:v>141165</c:v>
                </c:pt>
                <c:pt idx="1">
                  <c:v>59935</c:v>
                </c:pt>
                <c:pt idx="2">
                  <c:v>3353</c:v>
                </c:pt>
                <c:pt idx="3">
                  <c:v>86020</c:v>
                </c:pt>
                <c:pt idx="4">
                  <c:v>2910</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000" baseline="0"/>
            </a:pPr>
            <a:endParaRPr lang="en-US"/>
          </a:p>
        </c:txPr>
      </c:legendEntry>
      <c:legendEntry>
        <c:idx val="1"/>
        <c:txPr>
          <a:bodyPr/>
          <a:lstStyle/>
          <a:p>
            <a:pPr>
              <a:defRPr sz="2000" baseline="0"/>
            </a:pPr>
            <a:endParaRPr lang="en-US"/>
          </a:p>
        </c:txPr>
      </c:legendEntry>
      <c:legendEntry>
        <c:idx val="2"/>
        <c:txPr>
          <a:bodyPr/>
          <a:lstStyle/>
          <a:p>
            <a:pPr>
              <a:defRPr sz="2000"/>
            </a:pPr>
            <a:endParaRPr lang="en-US"/>
          </a:p>
        </c:txPr>
      </c:legendEntry>
      <c:legendEntry>
        <c:idx val="3"/>
        <c:txPr>
          <a:bodyPr/>
          <a:lstStyle/>
          <a:p>
            <a:pPr>
              <a:defRPr sz="2000"/>
            </a:pPr>
            <a:endParaRPr lang="en-US"/>
          </a:p>
        </c:txPr>
      </c:legendEntry>
      <c:layout>
        <c:manualLayout>
          <c:xMode val="edge"/>
          <c:yMode val="edge"/>
          <c:x val="0.70851086322543011"/>
          <c:y val="0.21320302441712408"/>
          <c:w val="0.28222987751531059"/>
          <c:h val="0.57359395116575196"/>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0851086322543011"/>
          <c:y val="0.21320302441712408"/>
          <c:w val="0.28222987751531059"/>
          <c:h val="0.57359395116575196"/>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Sheet3!$A$1:$A$2</c:f>
              <c:strCache>
                <c:ptCount val="2"/>
                <c:pt idx="0">
                  <c:v>CMA</c:v>
                </c:pt>
                <c:pt idx="1">
                  <c:v>non-CMA</c:v>
                </c:pt>
              </c:strCache>
            </c:strRef>
          </c:cat>
          <c:val>
            <c:numRef>
              <c:f>Sheet3!$B$1:$B$2</c:f>
              <c:numCache>
                <c:formatCode>General</c:formatCode>
                <c:ptCount val="2"/>
                <c:pt idx="0">
                  <c:v>208356</c:v>
                </c:pt>
                <c:pt idx="1">
                  <c:v>93069</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2000" baseline="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cat>
            <c:strRef>
              <c:f>Sheet4!$A$1:$A$2</c:f>
              <c:strCache>
                <c:ptCount val="2"/>
                <c:pt idx="0">
                  <c:v>Health Information Strategy</c:v>
                </c:pt>
                <c:pt idx="1">
                  <c:v>no Health Information Strategy</c:v>
                </c:pt>
              </c:strCache>
            </c:strRef>
          </c:cat>
          <c:val>
            <c:numRef>
              <c:f>Sheet4!$B$1:$B$2</c:f>
              <c:numCache>
                <c:formatCode>0%</c:formatCode>
                <c:ptCount val="2"/>
                <c:pt idx="0">
                  <c:v>0.17</c:v>
                </c:pt>
                <c:pt idx="1">
                  <c:v>0.83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79481627296588"/>
          <c:y val="0.13651684164479441"/>
          <c:w val="0.36538517060367454"/>
          <c:h val="0.72696631671041123"/>
        </c:manualLayout>
      </c:layout>
      <c:overlay val="0"/>
      <c:txPr>
        <a:bodyPr/>
        <a:lstStyle/>
        <a:p>
          <a:pPr>
            <a:defRPr sz="2000" baseline="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295FBD-A18A-40FA-A741-C87AFD0FDE24}" type="datetimeFigureOut">
              <a:rPr lang="en-CA" smtClean="0"/>
              <a:t>14/06/2016</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7DF8C8-40C4-46A8-A3B9-EB0EFE14A4F5}" type="slidenum">
              <a:rPr lang="en-CA" smtClean="0"/>
              <a:t>‹#›</a:t>
            </a:fld>
            <a:endParaRPr lang="en-CA" dirty="0"/>
          </a:p>
        </p:txBody>
      </p:sp>
    </p:spTree>
    <p:extLst>
      <p:ext uri="{BB962C8B-B14F-4D97-AF65-F5344CB8AC3E}">
        <p14:creationId xmlns:p14="http://schemas.microsoft.com/office/powerpoint/2010/main" val="4840906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C6B66-9C67-4713-BA9C-C3C271C4B6B8}" type="datetimeFigureOut">
              <a:rPr lang="en-CA" smtClean="0"/>
              <a:t>14/06/2016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D9D949-103F-4CB4-9DAC-0021D1C65098}" type="slidenum">
              <a:rPr lang="en-CA" smtClean="0"/>
              <a:t>‹#›</a:t>
            </a:fld>
            <a:endParaRPr lang="en-CA" dirty="0"/>
          </a:p>
        </p:txBody>
      </p:sp>
    </p:spTree>
    <p:extLst>
      <p:ext uri="{BB962C8B-B14F-4D97-AF65-F5344CB8AC3E}">
        <p14:creationId xmlns:p14="http://schemas.microsoft.com/office/powerpoint/2010/main" val="41964036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Colours correspond to treaty areas/boundaries</a:t>
            </a:r>
          </a:p>
          <a:p>
            <a:r>
              <a:rPr lang="en-CA" dirty="0" smtClean="0"/>
              <a:t>AHACs</a:t>
            </a:r>
            <a:r>
              <a:rPr lang="en-CA" baseline="0" dirty="0" smtClean="0"/>
              <a:t> serve Aboriginal communities on and off reserve and urban Aboriginal populations </a:t>
            </a:r>
          </a:p>
          <a:p>
            <a:r>
              <a:rPr lang="en-CA" baseline="0" dirty="0" smtClean="0"/>
              <a:t>Emphasize fast growing and migration</a:t>
            </a:r>
            <a:endParaRPr lang="en-CA" dirty="0"/>
          </a:p>
        </p:txBody>
      </p:sp>
      <p:sp>
        <p:nvSpPr>
          <p:cNvPr id="4" name="Slide Number Placeholder 3"/>
          <p:cNvSpPr>
            <a:spLocks noGrp="1"/>
          </p:cNvSpPr>
          <p:nvPr>
            <p:ph type="sldNum" sz="quarter" idx="10"/>
          </p:nvPr>
        </p:nvSpPr>
        <p:spPr/>
        <p:txBody>
          <a:bodyPr/>
          <a:lstStyle/>
          <a:p>
            <a:fld id="{FB534DFB-3A07-44A2-BBCF-D9B5DE09969C}" type="slidenum">
              <a:rPr lang="en-CA" smtClean="0"/>
              <a:t>4</a:t>
            </a:fld>
            <a:endParaRPr lang="en-CA" dirty="0"/>
          </a:p>
        </p:txBody>
      </p:sp>
    </p:spTree>
    <p:extLst>
      <p:ext uri="{BB962C8B-B14F-4D97-AF65-F5344CB8AC3E}">
        <p14:creationId xmlns:p14="http://schemas.microsoft.com/office/powerpoint/2010/main" val="358730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smtClean="0">
                <a:latin typeface="Arial" pitchFamily="34" charset="0"/>
              </a:rPr>
              <a:t>however, at</a:t>
            </a:r>
            <a:r>
              <a:rPr lang="en-US" baseline="0" dirty="0" smtClean="0">
                <a:latin typeface="Arial" pitchFamily="34" charset="0"/>
              </a:rPr>
              <a:t> present, most communities do not have access to Aboriginal midwifery</a:t>
            </a:r>
          </a:p>
          <a:p>
            <a:pPr marL="171450" indent="-171450">
              <a:buFontTx/>
              <a:buChar char="-"/>
            </a:pPr>
            <a:r>
              <a:rPr lang="en-US" baseline="0" dirty="0" smtClean="0">
                <a:latin typeface="Arial" pitchFamily="34" charset="0"/>
              </a:rPr>
              <a:t>This map, created by the AOM, shows that there are currently only four places where women and families can access midwifery care: on-reserve: Attawapiskat, Akwesasne, Tyendinaga and Six Nations</a:t>
            </a:r>
          </a:p>
          <a:p>
            <a:pPr marL="171450" indent="-171450">
              <a:buFontTx/>
              <a:buChar char="-"/>
            </a:pPr>
            <a:r>
              <a:rPr lang="en-US" baseline="0" dirty="0" smtClean="0">
                <a:latin typeface="Arial" pitchFamily="34" charset="0"/>
              </a:rPr>
              <a:t>in the north, at least</a:t>
            </a:r>
            <a:r>
              <a:rPr lang="en-US" sz="1200" dirty="0" smtClean="0">
                <a:solidFill>
                  <a:srgbClr val="FFFFFF"/>
                </a:solidFill>
                <a:effectLst>
                  <a:outerShdw blurRad="50800" dist="38100" dir="2700000" algn="tl" rotWithShape="0">
                    <a:prstClr val="black">
                      <a:alpha val="40000"/>
                    </a:prstClr>
                  </a:outerShdw>
                </a:effectLst>
                <a:ea typeface="+mn-ea"/>
                <a:cs typeface="+mn-cs"/>
              </a:rPr>
              <a:t> 35 communities routinely</a:t>
            </a:r>
            <a:r>
              <a:rPr lang="en-US" sz="1200" baseline="0" dirty="0" smtClean="0">
                <a:solidFill>
                  <a:srgbClr val="FFFFFF"/>
                </a:solidFill>
                <a:effectLst>
                  <a:outerShdw blurRad="50800" dist="38100" dir="2700000" algn="tl" rotWithShape="0">
                    <a:prstClr val="black">
                      <a:alpha val="40000"/>
                    </a:prstClr>
                  </a:outerShdw>
                </a:effectLst>
                <a:ea typeface="+mn-ea"/>
                <a:cs typeface="+mn-cs"/>
              </a:rPr>
              <a:t> </a:t>
            </a:r>
            <a:r>
              <a:rPr lang="en-US" sz="1200" dirty="0" smtClean="0">
                <a:solidFill>
                  <a:srgbClr val="FFFFFF"/>
                </a:solidFill>
                <a:effectLst>
                  <a:outerShdw blurRad="50800" dist="38100" dir="2700000" algn="tl" rotWithShape="0">
                    <a:prstClr val="black">
                      <a:alpha val="40000"/>
                    </a:prstClr>
                  </a:outerShdw>
                </a:effectLst>
                <a:ea typeface="+mn-ea"/>
                <a:cs typeface="+mn-cs"/>
              </a:rPr>
              <a:t>evacuate women for their birth;</a:t>
            </a:r>
            <a:r>
              <a:rPr lang="en-US" sz="1200" baseline="0" dirty="0" smtClean="0">
                <a:solidFill>
                  <a:srgbClr val="FFFFFF"/>
                </a:solidFill>
                <a:effectLst>
                  <a:outerShdw blurRad="50800" dist="38100" dir="2700000" algn="tl" rotWithShape="0">
                    <a:prstClr val="black">
                      <a:alpha val="40000"/>
                    </a:prstClr>
                  </a:outerShdw>
                </a:effectLst>
                <a:ea typeface="+mn-ea"/>
                <a:cs typeface="+mn-cs"/>
              </a:rPr>
              <a:t> this practice has been referred to as “the residential schools of medicine” (Elizabeth Payne) – it removes women, usually at 36 weeks of pregnancy, and sends them, often alone, to a hospital in the south to await their pregnancy, where they give birth, often alone and with high levels of interventions, in a place that is far from home and removed from family and ceremony – women have reported experiencing i</a:t>
            </a:r>
            <a:r>
              <a:rPr lang="en-US" sz="1200" dirty="0" smtClean="0">
                <a:solidFill>
                  <a:srgbClr val="FFFFFF"/>
                </a:solidFill>
                <a:effectLst>
                  <a:outerShdw blurRad="50800" dist="38100" dir="2700000" algn="tl" rotWithShape="0">
                    <a:prstClr val="black">
                      <a:alpha val="40000"/>
                    </a:prstClr>
                  </a:outerShdw>
                </a:effectLst>
                <a:ea typeface="+mn-ea"/>
                <a:cs typeface="+mn-cs"/>
              </a:rPr>
              <a:t>solation, separation from families, financial stress, the loss of  cultural ties to the land,  and a loss of continuity of care; evidence also shows this practice contributes</a:t>
            </a:r>
            <a:r>
              <a:rPr lang="en-US" sz="1200" baseline="0" dirty="0" smtClean="0">
                <a:solidFill>
                  <a:srgbClr val="FFFFFF"/>
                </a:solidFill>
                <a:effectLst>
                  <a:outerShdw blurRad="50800" dist="38100" dir="2700000" algn="tl" rotWithShape="0">
                    <a:prstClr val="black">
                      <a:alpha val="40000"/>
                    </a:prstClr>
                  </a:outerShdw>
                </a:effectLst>
                <a:ea typeface="+mn-ea"/>
                <a:cs typeface="+mn-cs"/>
              </a:rPr>
              <a:t> to higher rates of postpartum depression and poor</a:t>
            </a:r>
            <a:r>
              <a:rPr lang="en-US" sz="1200" dirty="0" smtClean="0">
                <a:solidFill>
                  <a:srgbClr val="FFFFFF"/>
                </a:solidFill>
                <a:effectLst>
                  <a:outerShdw blurRad="50800" dist="38100" dir="2700000" algn="tl" rotWithShape="0">
                    <a:prstClr val="black">
                      <a:alpha val="40000"/>
                    </a:prstClr>
                  </a:outerShdw>
                </a:effectLst>
                <a:ea typeface="+mn-ea"/>
                <a:cs typeface="+mn-cs"/>
              </a:rPr>
              <a:t> rates of breastfeeding  </a:t>
            </a: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endParaRPr lang="en-US" dirty="0" smtClean="0">
              <a:solidFill>
                <a:srgbClr val="FFFF00"/>
              </a:solidFill>
              <a:ea typeface="+mn-ea"/>
              <a:cs typeface="+mn-cs"/>
            </a:endParaRPr>
          </a:p>
          <a:p>
            <a:endParaRPr lang="en-US" dirty="0"/>
          </a:p>
        </p:txBody>
      </p:sp>
    </p:spTree>
    <p:extLst>
      <p:ext uri="{BB962C8B-B14F-4D97-AF65-F5344CB8AC3E}">
        <p14:creationId xmlns:p14="http://schemas.microsoft.com/office/powerpoint/2010/main" val="146008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Significance of the wheel-</a:t>
            </a:r>
            <a:r>
              <a:rPr lang="en-CA" baseline="0" dirty="0" smtClean="0"/>
              <a:t> Angela </a:t>
            </a:r>
            <a:endParaRPr lang="en-CA" dirty="0" smtClean="0"/>
          </a:p>
          <a:p>
            <a:r>
              <a:rPr lang="en-CA" dirty="0" smtClean="0"/>
              <a:t>Go through</a:t>
            </a:r>
            <a:r>
              <a:rPr lang="en-CA" baseline="0" dirty="0" smtClean="0"/>
              <a:t> the wheel as she’s been taught</a:t>
            </a:r>
          </a:p>
          <a:p>
            <a:r>
              <a:rPr lang="en-CA" baseline="0" dirty="0" smtClean="0"/>
              <a:t>-emphasize the diversity of teachings and emphasize the vast nation-hood. </a:t>
            </a:r>
            <a:endParaRPr lang="en-CA" dirty="0" smtClean="0"/>
          </a:p>
          <a:p>
            <a:r>
              <a:rPr lang="en-CA" dirty="0" smtClean="0"/>
              <a:t>Overview of meaning of colours</a:t>
            </a:r>
          </a:p>
          <a:p>
            <a:r>
              <a:rPr lang="en-CA" dirty="0" smtClean="0"/>
              <a:t>Overview of directions and associated meaning</a:t>
            </a:r>
          </a:p>
          <a:p>
            <a:r>
              <a:rPr lang="en-CA" dirty="0" smtClean="0"/>
              <a:t>-just reference Carlie’s video</a:t>
            </a:r>
            <a:r>
              <a:rPr lang="en-CA" baseline="0" dirty="0" smtClean="0"/>
              <a:t> as an additional resource </a:t>
            </a:r>
          </a:p>
          <a:p>
            <a:endParaRPr lang="en-CA" baseline="0" dirty="0" smtClean="0"/>
          </a:p>
          <a:p>
            <a:r>
              <a:rPr lang="en-CA" baseline="0" dirty="0" smtClean="0"/>
              <a:t>-this model through AWHS was sanctioned not just by Aboriginal people but also the government of Ontario.</a:t>
            </a:r>
            <a:endParaRPr lang="en-CA" dirty="0" smtClean="0"/>
          </a:p>
          <a:p>
            <a:pPr lvl="1"/>
            <a:endParaRPr lang="en-CA" dirty="0" smtClean="0"/>
          </a:p>
          <a:p>
            <a:pPr lvl="1"/>
            <a:endParaRPr lang="en-CA" dirty="0" smtClean="0"/>
          </a:p>
          <a:p>
            <a:endParaRPr lang="en-CA" dirty="0"/>
          </a:p>
        </p:txBody>
      </p:sp>
      <p:sp>
        <p:nvSpPr>
          <p:cNvPr id="4" name="Slide Number Placeholder 3"/>
          <p:cNvSpPr>
            <a:spLocks noGrp="1"/>
          </p:cNvSpPr>
          <p:nvPr>
            <p:ph type="sldNum" sz="quarter" idx="10"/>
          </p:nvPr>
        </p:nvSpPr>
        <p:spPr/>
        <p:txBody>
          <a:bodyPr/>
          <a:lstStyle/>
          <a:p>
            <a:fld id="{A4FA663C-9527-4E2A-891F-2E1DA55B3F93}" type="slidenum">
              <a:rPr lang="en-US" altLang="en-US" smtClean="0"/>
              <a:pPr/>
              <a:t>7</a:t>
            </a:fld>
            <a:endParaRPr lang="en-US" altLang="en-US" dirty="0"/>
          </a:p>
        </p:txBody>
      </p:sp>
    </p:spTree>
    <p:extLst>
      <p:ext uri="{BB962C8B-B14F-4D97-AF65-F5344CB8AC3E}">
        <p14:creationId xmlns:p14="http://schemas.microsoft.com/office/powerpoint/2010/main" val="306922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a:t>
            </a:r>
            <a:r>
              <a:rPr lang="en-CA" baseline="0" dirty="0" smtClean="0"/>
              <a:t> a sample of programs and services from one AHAC, it is not an exhaustive list of programs and services. </a:t>
            </a:r>
          </a:p>
          <a:p>
            <a:endParaRPr lang="en-CA" baseline="0" dirty="0" smtClean="0"/>
          </a:p>
          <a:p>
            <a:r>
              <a:rPr lang="en-CA" baseline="0" dirty="0" smtClean="0"/>
              <a:t>Highlight that primary care in Anita’s AHAC does address spiritual and emotional needs beyond just mental and physical </a:t>
            </a:r>
            <a:r>
              <a:rPr lang="en-CA" baseline="0" dirty="0" smtClean="0">
                <a:sym typeface="Wingdings" panose="05000000000000000000" pitchFamily="2" charset="2"/>
              </a:rPr>
              <a:t> through assessment process (SOAP)</a:t>
            </a:r>
          </a:p>
          <a:p>
            <a:endParaRPr lang="en-CA" baseline="0" dirty="0" smtClean="0">
              <a:sym typeface="Wingdings" panose="05000000000000000000" pitchFamily="2" charset="2"/>
            </a:endParaRPr>
          </a:p>
          <a:p>
            <a:endParaRPr lang="en-CA" dirty="0"/>
          </a:p>
        </p:txBody>
      </p:sp>
      <p:sp>
        <p:nvSpPr>
          <p:cNvPr id="4" name="Slide Number Placeholder 3"/>
          <p:cNvSpPr>
            <a:spLocks noGrp="1"/>
          </p:cNvSpPr>
          <p:nvPr>
            <p:ph type="sldNum" sz="quarter" idx="10"/>
          </p:nvPr>
        </p:nvSpPr>
        <p:spPr/>
        <p:txBody>
          <a:bodyPr/>
          <a:lstStyle/>
          <a:p>
            <a:fld id="{FB534DFB-3A07-44A2-BBCF-D9B5DE09969C}" type="slidenum">
              <a:rPr lang="en-CA" smtClean="0"/>
              <a:t>9</a:t>
            </a:fld>
            <a:endParaRPr lang="en-CA" dirty="0"/>
          </a:p>
        </p:txBody>
      </p:sp>
    </p:spTree>
    <p:extLst>
      <p:ext uri="{BB962C8B-B14F-4D97-AF65-F5344CB8AC3E}">
        <p14:creationId xmlns:p14="http://schemas.microsoft.com/office/powerpoint/2010/main" val="402926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 is</a:t>
            </a:r>
            <a:r>
              <a:rPr lang="en-CA" baseline="0" dirty="0" smtClean="0"/>
              <a:t> a sample of programs and services from a second AHAC, it is not an exhaustive list of programs and services. </a:t>
            </a:r>
            <a:endParaRPr lang="en-CA" dirty="0" smtClean="0"/>
          </a:p>
          <a:p>
            <a:endParaRPr lang="en-CA" dirty="0"/>
          </a:p>
        </p:txBody>
      </p:sp>
      <p:sp>
        <p:nvSpPr>
          <p:cNvPr id="4" name="Slide Number Placeholder 3"/>
          <p:cNvSpPr>
            <a:spLocks noGrp="1"/>
          </p:cNvSpPr>
          <p:nvPr>
            <p:ph type="sldNum" sz="quarter" idx="10"/>
          </p:nvPr>
        </p:nvSpPr>
        <p:spPr/>
        <p:txBody>
          <a:bodyPr/>
          <a:lstStyle/>
          <a:p>
            <a:fld id="{FB534DFB-3A07-44A2-BBCF-D9B5DE09969C}" type="slidenum">
              <a:rPr lang="en-CA" smtClean="0"/>
              <a:t>10</a:t>
            </a:fld>
            <a:endParaRPr lang="en-CA" dirty="0"/>
          </a:p>
        </p:txBody>
      </p:sp>
    </p:spTree>
    <p:extLst>
      <p:ext uri="{BB962C8B-B14F-4D97-AF65-F5344CB8AC3E}">
        <p14:creationId xmlns:p14="http://schemas.microsoft.com/office/powerpoint/2010/main" val="133315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Example of AHAC specific partnerships: </a:t>
            </a:r>
          </a:p>
          <a:p>
            <a:endParaRPr lang="en-CA" dirty="0" smtClean="0"/>
          </a:p>
          <a:p>
            <a:r>
              <a:rPr lang="en-US" sz="1200" b="1" kern="1200" dirty="0" smtClean="0">
                <a:solidFill>
                  <a:schemeClr val="tx1"/>
                </a:solidFill>
                <a:effectLst/>
                <a:latin typeface="+mn-lt"/>
                <a:ea typeface="+mn-ea"/>
                <a:cs typeface="+mn-cs"/>
              </a:rPr>
              <a:t>Shkagamik</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Kwe</a:t>
            </a:r>
            <a:r>
              <a:rPr lang="en-US" sz="1200" b="1" kern="1200" baseline="0" dirty="0" smtClean="0">
                <a:solidFill>
                  <a:schemeClr val="tx1"/>
                </a:solidFill>
                <a:effectLst/>
                <a:latin typeface="+mn-lt"/>
                <a:ea typeface="+mn-ea"/>
                <a:cs typeface="+mn-cs"/>
              </a:rPr>
              <a:t> AHAC Partnerships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Association of Ontario Health Centres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Sciences North</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Northern Ontario School of Medicine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Laurentian University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Cambrian College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Sudbury District Health Unit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Rainbow District School Board – Mishko-deh-Wendam : Cultural Restoration and Integrated Health Program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FASD Diagnostic Clinic</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FASD Network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Sudbury District Health Unit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 Sciences North</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FASD Annual Conference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Aboriginal Health Access Centres Network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Community Mobilization Sudbury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Nations Partnerships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Metis Nation of Ontario – Sudbury Local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Cancer Care Ontario – Aboriginal Strategy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Union of Ontario Indians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B534DFB-3A07-44A2-BBCF-D9B5DE09969C}" type="slidenum">
              <a:rPr lang="en-CA" smtClean="0"/>
              <a:t>11</a:t>
            </a:fld>
            <a:endParaRPr lang="en-CA" dirty="0"/>
          </a:p>
        </p:txBody>
      </p:sp>
    </p:spTree>
    <p:extLst>
      <p:ext uri="{BB962C8B-B14F-4D97-AF65-F5344CB8AC3E}">
        <p14:creationId xmlns:p14="http://schemas.microsoft.com/office/powerpoint/2010/main" val="165280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F89E0-2E29-402B-B37D-83DBD7CD8AC5}" type="slidenum">
              <a:rPr lang="en-US"/>
              <a:pPr/>
              <a:t>12</a:t>
            </a:fld>
            <a:endParaRPr lang="en-US"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935038" y="4416425"/>
            <a:ext cx="5140325" cy="4183063"/>
          </a:xfrm>
        </p:spPr>
        <p:txBody>
          <a:bodyPr/>
          <a:lstStyle/>
          <a:p>
            <a:endParaRPr lang="en-CA" dirty="0"/>
          </a:p>
        </p:txBody>
      </p:sp>
    </p:spTree>
    <p:extLst>
      <p:ext uri="{BB962C8B-B14F-4D97-AF65-F5344CB8AC3E}">
        <p14:creationId xmlns:p14="http://schemas.microsoft.com/office/powerpoint/2010/main" val="407667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In everything we do in health care system design, services design,</a:t>
            </a:r>
            <a:r>
              <a:rPr lang="en-US" altLang="en-US" baseline="0" dirty="0" smtClean="0"/>
              <a:t> planning and evaluation we have to u</a:t>
            </a:r>
            <a:r>
              <a:rPr lang="en-US" altLang="en-US" dirty="0" smtClean="0"/>
              <a:t>nderstand the connection of history and colonization to current day issues.</a:t>
            </a:r>
            <a:r>
              <a:rPr lang="en-US" altLang="en-US" baseline="0" dirty="0" smtClean="0"/>
              <a:t>  We have to continually be working and structure ourselves to continually work cross sector. We must shift our consciousness, our ways of thinking to be inclusive of these realities that often remain hidden. </a:t>
            </a:r>
          </a:p>
          <a:p>
            <a:pPr>
              <a:spcBef>
                <a:spcPct val="0"/>
              </a:spcBef>
            </a:pPr>
            <a:endParaRPr lang="en-US" altLang="en-US" baseline="0" dirty="0" smtClean="0"/>
          </a:p>
          <a:p>
            <a:pPr>
              <a:spcBef>
                <a:spcPct val="0"/>
              </a:spcBef>
            </a:pPr>
            <a:r>
              <a:rPr lang="en-US" altLang="en-US" baseline="0" dirty="0" smtClean="0"/>
              <a:t>Understand that this is not an accident.  It is perpetrated, we are living in a colonized country.  The federal government spends hundreds of millions of dollars fighting against Indigenous treaty rights and other human rights like the campaign to fight Aboriginal Child Activist, Cindy </a:t>
            </a:r>
            <a:r>
              <a:rPr lang="en-US" altLang="en-US" baseline="0" dirty="0" err="1" smtClean="0"/>
              <a:t>Blackstock</a:t>
            </a:r>
            <a:r>
              <a:rPr lang="en-US" altLang="en-US" baseline="0" dirty="0" smtClean="0"/>
              <a:t> case against the Government to fund Aboriginal </a:t>
            </a:r>
            <a:r>
              <a:rPr lang="en-US" altLang="en-US" baseline="0" dirty="0" err="1" smtClean="0"/>
              <a:t>childrens</a:t>
            </a:r>
            <a:r>
              <a:rPr lang="en-US" altLang="en-US" baseline="0" dirty="0" smtClean="0"/>
              <a:t> education and social welfare on par with other Canadian children. </a:t>
            </a:r>
            <a:endParaRPr lang="en-US" altLang="en-US" dirty="0" smtClean="0"/>
          </a:p>
          <a:p>
            <a:pPr>
              <a:spcBef>
                <a:spcPct val="0"/>
              </a:spcBef>
            </a:pPr>
            <a:endParaRPr lang="en-US" altLang="en-US" dirty="0" smtClean="0"/>
          </a:p>
          <a:p>
            <a:pPr>
              <a:spcBef>
                <a:spcPct val="0"/>
              </a:spcBef>
            </a:pPr>
            <a:r>
              <a:rPr lang="en-US" altLang="en-US" dirty="0" smtClean="0"/>
              <a:t>To contextualize the proximal, the everyday situations we have to</a:t>
            </a:r>
            <a:r>
              <a:rPr lang="en-US" altLang="en-US" baseline="0" dirty="0" smtClean="0"/>
              <a:t> have </a:t>
            </a:r>
            <a:r>
              <a:rPr lang="en-US" altLang="en-US" dirty="0" smtClean="0"/>
              <a:t>critical reflection to the roots.</a:t>
            </a:r>
          </a:p>
          <a:p>
            <a:pPr>
              <a:spcBef>
                <a:spcPct val="0"/>
              </a:spcBef>
            </a:pPr>
            <a:endParaRPr lang="en-US" altLang="en-US" dirty="0" smtClean="0"/>
          </a:p>
          <a:p>
            <a:pPr>
              <a:spcBef>
                <a:spcPct val="0"/>
              </a:spcBef>
            </a:pPr>
            <a:endParaRPr lang="en-US" altLang="en-US" dirty="0"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3B8240-873C-49CB-8776-F73701E0BFC8}" type="slidenum">
              <a:rPr lang="en-CA" altLang="en-US"/>
              <a:pPr>
                <a:spcBef>
                  <a:spcPct val="0"/>
                </a:spcBef>
              </a:pPr>
              <a:t>13</a:t>
            </a:fld>
            <a:endParaRPr lang="en-CA" altLang="en-US"/>
          </a:p>
        </p:txBody>
      </p:sp>
    </p:spTree>
    <p:extLst>
      <p:ext uri="{BB962C8B-B14F-4D97-AF65-F5344CB8AC3E}">
        <p14:creationId xmlns:p14="http://schemas.microsoft.com/office/powerpoint/2010/main" val="12096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90-95%</a:t>
            </a:r>
            <a:r>
              <a:rPr lang="en-US" baseline="0" dirty="0" smtClean="0"/>
              <a:t> linked to ICES data banks</a:t>
            </a:r>
          </a:p>
          <a:p>
            <a:r>
              <a:rPr lang="en-US" baseline="0" dirty="0" smtClean="0"/>
              <a:t>Showing clearly a very serious undercount of Indigenous people </a:t>
            </a:r>
          </a:p>
          <a:p>
            <a:r>
              <a:rPr lang="en-US" baseline="0" dirty="0" smtClean="0"/>
              <a:t>Stark levels of poverty</a:t>
            </a:r>
            <a:endParaRPr lang="en-US" dirty="0"/>
          </a:p>
        </p:txBody>
      </p:sp>
      <p:sp>
        <p:nvSpPr>
          <p:cNvPr id="4" name="Slide Number Placeholder 3"/>
          <p:cNvSpPr>
            <a:spLocks noGrp="1"/>
          </p:cNvSpPr>
          <p:nvPr>
            <p:ph type="sldNum" sz="quarter" idx="10"/>
          </p:nvPr>
        </p:nvSpPr>
        <p:spPr/>
        <p:txBody>
          <a:bodyPr/>
          <a:lstStyle/>
          <a:p>
            <a:fld id="{23D9D949-103F-4CB4-9DAC-0021D1C65098}" type="slidenum">
              <a:rPr lang="en-CA" smtClean="0"/>
              <a:t>25</a:t>
            </a:fld>
            <a:endParaRPr lang="en-CA" dirty="0"/>
          </a:p>
        </p:txBody>
      </p:sp>
    </p:spTree>
    <p:extLst>
      <p:ext uri="{BB962C8B-B14F-4D97-AF65-F5344CB8AC3E}">
        <p14:creationId xmlns:p14="http://schemas.microsoft.com/office/powerpoint/2010/main" val="417308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CA" sz="1200" b="0" kern="1200" dirty="0" smtClean="0">
                <a:solidFill>
                  <a:schemeClr val="tx1"/>
                </a:solidFill>
                <a:effectLst/>
                <a:latin typeface="+mn-lt"/>
                <a:ea typeface="+mn-ea"/>
                <a:cs typeface="+mn-cs"/>
              </a:rPr>
              <a:t>Midwifery is a health model that works</a:t>
            </a:r>
            <a:r>
              <a:rPr lang="en-CA" sz="1200" b="0" kern="1200" baseline="0" dirty="0" smtClean="0">
                <a:solidFill>
                  <a:schemeClr val="tx1"/>
                </a:solidFill>
                <a:effectLst/>
                <a:latin typeface="+mn-lt"/>
                <a:ea typeface="+mn-ea"/>
                <a:cs typeface="+mn-cs"/>
              </a:rPr>
              <a:t> and which a</a:t>
            </a:r>
            <a:r>
              <a:rPr lang="en-CA" sz="1200" b="0" kern="1200" dirty="0" smtClean="0">
                <a:solidFill>
                  <a:schemeClr val="tx1"/>
                </a:solidFill>
                <a:effectLst/>
                <a:latin typeface="+mn-lt"/>
                <a:ea typeface="+mn-ea"/>
                <a:cs typeface="+mn-cs"/>
              </a:rPr>
              <a:t>ddresses inequities and disparities in Indigenous health</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dirty="0" smtClean="0">
                <a:solidFill>
                  <a:schemeClr val="tx1"/>
                </a:solidFill>
                <a:effectLst/>
                <a:latin typeface="+mn-lt"/>
                <a:ea typeface="+mn-ea"/>
                <a:cs typeface="+mn-cs"/>
              </a:rPr>
              <a:t>Midwifery makes a health intervention at a critical time and has the potential to be healing for the parent (or parents and families) as well as contribute</a:t>
            </a:r>
            <a:r>
              <a:rPr lang="en-US" sz="1200" b="0" kern="1200" baseline="0" dirty="0" smtClean="0">
                <a:solidFill>
                  <a:schemeClr val="tx1"/>
                </a:solidFill>
                <a:effectLst/>
                <a:latin typeface="+mn-lt"/>
                <a:ea typeface="+mn-ea"/>
                <a:cs typeface="+mn-cs"/>
              </a:rPr>
              <a:t> to life long health of the child and of the community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mn-lt"/>
                <a:ea typeface="+mn-ea"/>
                <a:cs typeface="+mn-cs"/>
              </a:rPr>
              <a:t>Indigenous communities always had midwives for taking care of pregnant women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mn-lt"/>
                <a:ea typeface="+mn-ea"/>
                <a:cs typeface="+mn-cs"/>
              </a:rPr>
              <a:t>However, midwifery was largely eradicated by colonialism and by the medicine, which worked to move birth out of communities and into hospital institutions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mn-lt"/>
                <a:ea typeface="+mn-ea"/>
                <a:cs typeface="+mn-cs"/>
              </a:rPr>
              <a:t>NACM and the AOM are working to support the restoration and renewal of Aboriginal midwifery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baseline="0" dirty="0" smtClean="0">
                <a:solidFill>
                  <a:schemeClr val="tx1"/>
                </a:solidFill>
                <a:effectLst/>
                <a:latin typeface="+mn-lt"/>
                <a:ea typeface="+mn-ea"/>
                <a:cs typeface="+mn-cs"/>
              </a:rPr>
              <a:t>In the next two slides, I’ll quickly go over the inequities and lack of quality for maternal and newborn health indicators for Indigenous communities and then talk about how the midwifery model addresses these disparities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23D9D949-103F-4CB4-9DAC-0021D1C65098}" type="slidenum">
              <a:rPr lang="en-CA" smtClean="0"/>
              <a:t>30</a:t>
            </a:fld>
            <a:endParaRPr lang="en-CA" dirty="0"/>
          </a:p>
        </p:txBody>
      </p:sp>
    </p:spTree>
    <p:extLst>
      <p:ext uri="{BB962C8B-B14F-4D97-AF65-F5344CB8AC3E}">
        <p14:creationId xmlns:p14="http://schemas.microsoft.com/office/powerpoint/2010/main" val="122171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341888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39807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414259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r>
              <a:rPr lang="en-US" dirty="0"/>
              <a:t>11/16/2011</a:t>
            </a: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US" dirty="0"/>
              <a:t>Dr. Marlyn Cook</a:t>
            </a: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DCDEE2E2-C4D5-4F0D-AE3E-39E81721589B}" type="slidenum">
              <a:rPr lang="en-US"/>
              <a:pPr/>
              <a:t>‹#›</a:t>
            </a:fld>
            <a:endParaRPr lang="en-US" dirty="0"/>
          </a:p>
        </p:txBody>
      </p:sp>
    </p:spTree>
    <p:extLst>
      <p:ext uri="{BB962C8B-B14F-4D97-AF65-F5344CB8AC3E}">
        <p14:creationId xmlns:p14="http://schemas.microsoft.com/office/powerpoint/2010/main" val="18395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41299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smtClean="0"/>
              <a:t>Association of Ontario Health Centres</a:t>
            </a:r>
            <a:endParaRPr lang="en-CA" dirty="0"/>
          </a:p>
        </p:txBody>
      </p:sp>
      <p:sp>
        <p:nvSpPr>
          <p:cNvPr id="6" name="Slide Number Placeholder 5"/>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124951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smtClean="0"/>
              <a:t>Association of Ontario Health Centres</a:t>
            </a:r>
            <a:endParaRPr lang="en-CA" dirty="0"/>
          </a:p>
        </p:txBody>
      </p:sp>
      <p:sp>
        <p:nvSpPr>
          <p:cNvPr id="7" name="Slide Number Placeholder 6"/>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46183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r>
              <a:rPr lang="en-CA" dirty="0" smtClean="0"/>
              <a:t>Association of Ontario Health Centres</a:t>
            </a:r>
            <a:endParaRPr lang="en-CA" dirty="0"/>
          </a:p>
        </p:txBody>
      </p:sp>
      <p:sp>
        <p:nvSpPr>
          <p:cNvPr id="9" name="Slide Number Placeholder 8"/>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127048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dirty="0" smtClean="0"/>
              <a:t>Association of Ontario Health Centres</a:t>
            </a:r>
            <a:endParaRPr lang="en-CA" dirty="0"/>
          </a:p>
        </p:txBody>
      </p:sp>
      <p:sp>
        <p:nvSpPr>
          <p:cNvPr id="5" name="Slide Number Placeholder 4"/>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49045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r>
              <a:rPr lang="en-CA" dirty="0" smtClean="0"/>
              <a:t>Association of Ontario Health Centres</a:t>
            </a:r>
            <a:endParaRPr lang="en-CA" dirty="0"/>
          </a:p>
        </p:txBody>
      </p:sp>
      <p:sp>
        <p:nvSpPr>
          <p:cNvPr id="4" name="Slide Number Placeholder 3"/>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12632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smtClean="0"/>
              <a:t>Association of Ontario Health Centres</a:t>
            </a:r>
            <a:endParaRPr lang="en-CA" dirty="0"/>
          </a:p>
        </p:txBody>
      </p:sp>
      <p:sp>
        <p:nvSpPr>
          <p:cNvPr id="7" name="Slide Number Placeholder 6"/>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156176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smtClean="0"/>
              <a:t>Association of Ontario Health Centres</a:t>
            </a:r>
            <a:endParaRPr lang="en-CA" dirty="0"/>
          </a:p>
        </p:txBody>
      </p:sp>
      <p:sp>
        <p:nvSpPr>
          <p:cNvPr id="7" name="Slide Number Placeholder 6"/>
          <p:cNvSpPr>
            <a:spLocks noGrp="1"/>
          </p:cNvSpPr>
          <p:nvPr>
            <p:ph type="sldNum" sz="quarter" idx="12"/>
          </p:nvPr>
        </p:nvSpPr>
        <p:spPr/>
        <p:txBody>
          <a:bodyPr/>
          <a:lstStyle/>
          <a:p>
            <a:fld id="{72E76B2B-A7EA-48CE-A5C1-E7F4B4A01F61}" type="slidenum">
              <a:rPr lang="en-CA" smtClean="0"/>
              <a:t>‹#›</a:t>
            </a:fld>
            <a:endParaRPr lang="en-CA" dirty="0"/>
          </a:p>
        </p:txBody>
      </p:sp>
    </p:spTree>
    <p:extLst>
      <p:ext uri="{BB962C8B-B14F-4D97-AF65-F5344CB8AC3E}">
        <p14:creationId xmlns:p14="http://schemas.microsoft.com/office/powerpoint/2010/main" val="151027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t>Association of Ontario Health Centres</a:t>
            </a:r>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76B2B-A7EA-48CE-A5C1-E7F4B4A01F61}" type="slidenum">
              <a:rPr lang="en-CA" smtClean="0"/>
              <a:t>‹#›</a:t>
            </a:fld>
            <a:endParaRPr lang="en-CA" dirty="0"/>
          </a:p>
        </p:txBody>
      </p:sp>
    </p:spTree>
    <p:extLst>
      <p:ext uri="{BB962C8B-B14F-4D97-AF65-F5344CB8AC3E}">
        <p14:creationId xmlns:p14="http://schemas.microsoft.com/office/powerpoint/2010/main" val="3151812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ohc.org/sites/default/files/documents/2015%20AHAC%20Report_0.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aboriginalhealthcentre.com/services/our-health-count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c-sc.gc.ca/fniah-spnia/alt_formats/pdf/pubs/strat-plan-2012/strat-plan-2012-eng.pdf" TargetMode="External"/><Relationship Id="rId2" Type="http://schemas.openxmlformats.org/officeDocument/2006/relationships/hyperlink" Target="http://www.hc-sc.gc.ca/hcs-sss/alt_formats/pdf/pubs/hhrhs/2008-ar-ra-eng.pdf"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healthforceontario.ca/UserFiles/file/Floating/Publications/hfo-year-end-report-jan-2011-en.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sgmt.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nhs.ca/midBackground.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oahac.on.ca/cultural-competenc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Gertiemai.muise@aohc.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dsmylie@soahac.on.c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boriginalmidwives.ca/" TargetMode="External"/><Relationship Id="rId2" Type="http://schemas.openxmlformats.org/officeDocument/2006/relationships/hyperlink" Target="mailto:nacm@aboriginalmidwives.ca" TargetMode="Externa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mailto:Ellen.blais@aom.on.ca"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600"/>
            <a:ext cx="9144000" cy="3281363"/>
          </a:xfrm>
        </p:spPr>
        <p:txBody>
          <a:bodyPr/>
          <a:lstStyle/>
          <a:p>
            <a:r>
              <a:rPr lang="en-US" dirty="0" smtClean="0"/>
              <a:t>Health Quality Ontario</a:t>
            </a:r>
            <a:br>
              <a:rPr lang="en-US" dirty="0" smtClean="0"/>
            </a:br>
            <a:r>
              <a:rPr lang="en-US" dirty="0" smtClean="0"/>
              <a:t>Quality Rounds</a:t>
            </a:r>
            <a:endParaRPr lang="en-CA" i="1" dirty="0"/>
          </a:p>
        </p:txBody>
      </p:sp>
      <p:sp>
        <p:nvSpPr>
          <p:cNvPr id="3" name="Subtitle 2"/>
          <p:cNvSpPr>
            <a:spLocks noGrp="1"/>
          </p:cNvSpPr>
          <p:nvPr>
            <p:ph type="subTitle" idx="1"/>
          </p:nvPr>
        </p:nvSpPr>
        <p:spPr/>
        <p:txBody>
          <a:bodyPr>
            <a:normAutofit lnSpcReduction="10000"/>
          </a:bodyPr>
          <a:lstStyle/>
          <a:p>
            <a:r>
              <a:rPr lang="en-US" dirty="0" smtClean="0"/>
              <a:t>Gertie Mai Muise, BA, MAL</a:t>
            </a:r>
          </a:p>
          <a:p>
            <a:r>
              <a:rPr lang="en-US" dirty="0" smtClean="0"/>
              <a:t>Aboriginal Health Access Centre &amp; Aboriginal Community Health Centres Building Capacity for the Wholistic Model of Health and Wellbeing</a:t>
            </a:r>
          </a:p>
          <a:p>
            <a:r>
              <a:rPr lang="en-US" dirty="0" smtClean="0"/>
              <a:t>June 16, 2016</a:t>
            </a:r>
          </a:p>
          <a:p>
            <a:endParaRPr lang="en-CA"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48562" y="797514"/>
            <a:ext cx="2186305" cy="603885"/>
          </a:xfrm>
          <a:prstGeom prst="rect">
            <a:avLst/>
          </a:prstGeom>
        </p:spPr>
      </p:pic>
    </p:spTree>
    <p:extLst>
      <p:ext uri="{BB962C8B-B14F-4D97-AF65-F5344CB8AC3E}">
        <p14:creationId xmlns:p14="http://schemas.microsoft.com/office/powerpoint/2010/main" val="1753199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extLst/>
          </p:nvPr>
        </p:nvGraphicFramePr>
        <p:xfrm>
          <a:off x="1991544" y="188640"/>
          <a:ext cx="8229600" cy="5701068"/>
        </p:xfrm>
        <a:graphic>
          <a:graphicData uri="http://schemas.openxmlformats.org/drawingml/2006/table">
            <a:tbl>
              <a:tblPr firstRow="1" bandRow="1">
                <a:tableStyleId>{F5AB1C69-6EDB-4FF4-983F-18BD219EF322}</a:tableStyleId>
              </a:tblPr>
              <a:tblGrid>
                <a:gridCol w="1584176"/>
                <a:gridCol w="1159024"/>
                <a:gridCol w="1371600"/>
                <a:gridCol w="1371600"/>
                <a:gridCol w="1371600"/>
                <a:gridCol w="1371600"/>
              </a:tblGrid>
              <a:tr h="331673">
                <a:tc>
                  <a:txBody>
                    <a:bodyPr/>
                    <a:lstStyle/>
                    <a:p>
                      <a:r>
                        <a:rPr lang="en-CA" dirty="0" smtClean="0"/>
                        <a:t>Program</a:t>
                      </a:r>
                      <a:endParaRPr lang="en-CA" dirty="0"/>
                    </a:p>
                  </a:txBody>
                  <a:tcPr/>
                </a:tc>
                <a:tc>
                  <a:txBody>
                    <a:bodyPr/>
                    <a:lstStyle/>
                    <a:p>
                      <a:r>
                        <a:rPr lang="en-CA" dirty="0" smtClean="0"/>
                        <a:t>Funder</a:t>
                      </a:r>
                      <a:endParaRPr lang="en-CA" dirty="0"/>
                    </a:p>
                  </a:txBody>
                  <a:tcPr/>
                </a:tc>
                <a:tc>
                  <a:txBody>
                    <a:bodyPr/>
                    <a:lstStyle/>
                    <a:p>
                      <a:r>
                        <a:rPr lang="en-CA" dirty="0" smtClean="0"/>
                        <a:t>Spiritual </a:t>
                      </a:r>
                      <a:endParaRPr lang="en-CA" dirty="0"/>
                    </a:p>
                  </a:txBody>
                  <a:tcPr/>
                </a:tc>
                <a:tc>
                  <a:txBody>
                    <a:bodyPr/>
                    <a:lstStyle/>
                    <a:p>
                      <a:r>
                        <a:rPr lang="en-CA" dirty="0" smtClean="0"/>
                        <a:t>Mental</a:t>
                      </a:r>
                      <a:r>
                        <a:rPr lang="en-CA" baseline="0" dirty="0" smtClean="0"/>
                        <a:t> </a:t>
                      </a:r>
                      <a:endParaRPr lang="en-CA" dirty="0"/>
                    </a:p>
                  </a:txBody>
                  <a:tcPr/>
                </a:tc>
                <a:tc>
                  <a:txBody>
                    <a:bodyPr/>
                    <a:lstStyle/>
                    <a:p>
                      <a:r>
                        <a:rPr lang="en-CA" dirty="0" smtClean="0"/>
                        <a:t>Physical</a:t>
                      </a:r>
                      <a:endParaRPr lang="en-CA" dirty="0"/>
                    </a:p>
                  </a:txBody>
                  <a:tcPr/>
                </a:tc>
                <a:tc>
                  <a:txBody>
                    <a:bodyPr/>
                    <a:lstStyle/>
                    <a:p>
                      <a:r>
                        <a:rPr lang="en-CA" dirty="0" smtClean="0"/>
                        <a:t>Emotional</a:t>
                      </a:r>
                      <a:r>
                        <a:rPr lang="en-CA" baseline="0" dirty="0" smtClean="0"/>
                        <a:t> </a:t>
                      </a:r>
                      <a:endParaRPr lang="en-CA" dirty="0"/>
                    </a:p>
                  </a:txBody>
                  <a:tcPr/>
                </a:tc>
              </a:tr>
              <a:tr h="580428">
                <a:tc>
                  <a:txBody>
                    <a:bodyPr/>
                    <a:lstStyle/>
                    <a:p>
                      <a:r>
                        <a:rPr lang="en-CA" dirty="0" smtClean="0"/>
                        <a:t>Primary Care</a:t>
                      </a:r>
                      <a:endParaRPr lang="en-CA" dirty="0"/>
                    </a:p>
                  </a:txBody>
                  <a:tcPr/>
                </a:tc>
                <a:tc>
                  <a:txBody>
                    <a:bodyPr/>
                    <a:lstStyle/>
                    <a:p>
                      <a:r>
                        <a:rPr lang="en-CA" dirty="0" smtClean="0"/>
                        <a:t>MOHLTC</a:t>
                      </a:r>
                      <a:endParaRPr lang="en-CA" dirty="0"/>
                    </a:p>
                  </a:txBody>
                  <a:tcPr/>
                </a:tc>
                <a:tc>
                  <a:txBody>
                    <a:bodyPr/>
                    <a:lstStyle/>
                    <a:p>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r>
              <a:tr h="580428">
                <a:tc>
                  <a:txBody>
                    <a:bodyPr/>
                    <a:lstStyle/>
                    <a:p>
                      <a:r>
                        <a:rPr lang="en-CA" dirty="0" smtClean="0"/>
                        <a:t>Opiate Withdrawal</a:t>
                      </a:r>
                      <a:endParaRPr lang="en-CA" dirty="0"/>
                    </a:p>
                  </a:txBody>
                  <a:tcPr/>
                </a:tc>
                <a:tc>
                  <a:txBody>
                    <a:bodyPr/>
                    <a:lstStyle/>
                    <a:p>
                      <a:r>
                        <a:rPr lang="en-CA" dirty="0" smtClean="0"/>
                        <a:t>Health Canada (HC)</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endParaRPr lang="en-CA" dirty="0"/>
                    </a:p>
                  </a:txBody>
                  <a:tcPr/>
                </a:tc>
              </a:tr>
              <a:tr h="331673">
                <a:tc>
                  <a:txBody>
                    <a:bodyPr/>
                    <a:lstStyle/>
                    <a:p>
                      <a:r>
                        <a:rPr lang="en-CA" dirty="0" smtClean="0"/>
                        <a:t>Mental Health Counselling</a:t>
                      </a:r>
                      <a:endParaRPr lang="en-CA" dirty="0"/>
                    </a:p>
                  </a:txBody>
                  <a:tcPr/>
                </a:tc>
                <a:tc>
                  <a:txBody>
                    <a:bodyPr/>
                    <a:lstStyle/>
                    <a:p>
                      <a:r>
                        <a:rPr lang="en-CA" dirty="0" smtClean="0"/>
                        <a:t>NE LHIN</a:t>
                      </a:r>
                      <a:endParaRPr lang="en-CA" dirty="0"/>
                    </a:p>
                  </a:txBody>
                  <a:tcPr/>
                </a:tc>
                <a:tc>
                  <a:txBody>
                    <a:bodyPr/>
                    <a:lstStyle/>
                    <a:p>
                      <a:endParaRPr lang="en-CA" dirty="0"/>
                    </a:p>
                  </a:txBody>
                  <a:tcPr/>
                </a:tc>
                <a:tc>
                  <a:txBody>
                    <a:bodyPr/>
                    <a:lstStyle/>
                    <a:p>
                      <a:r>
                        <a:rPr lang="en-CA" dirty="0" smtClean="0"/>
                        <a:t>YES</a:t>
                      </a:r>
                      <a:endParaRPr lang="en-CA" dirty="0"/>
                    </a:p>
                  </a:txBody>
                  <a:tcPr/>
                </a:tc>
                <a:tc>
                  <a:txBody>
                    <a:bodyPr/>
                    <a:lstStyle/>
                    <a:p>
                      <a:endParaRPr lang="en-CA" dirty="0"/>
                    </a:p>
                  </a:txBody>
                  <a:tcPr/>
                </a:tc>
                <a:tc>
                  <a:txBody>
                    <a:bodyPr/>
                    <a:lstStyle/>
                    <a:p>
                      <a:r>
                        <a:rPr lang="en-CA" dirty="0" smtClean="0"/>
                        <a:t>YES</a:t>
                      </a:r>
                      <a:endParaRPr lang="en-CA" dirty="0"/>
                    </a:p>
                  </a:txBody>
                  <a:tcPr/>
                </a:tc>
              </a:tr>
              <a:tr h="331673">
                <a:tc>
                  <a:txBody>
                    <a:bodyPr/>
                    <a:lstStyle/>
                    <a:p>
                      <a:r>
                        <a:rPr lang="en-CA" dirty="0" smtClean="0"/>
                        <a:t>Healing</a:t>
                      </a:r>
                      <a:r>
                        <a:rPr lang="en-CA" baseline="0" dirty="0" smtClean="0"/>
                        <a:t> Services</a:t>
                      </a:r>
                      <a:endParaRPr lang="en-CA" dirty="0"/>
                    </a:p>
                  </a:txBody>
                  <a:tcPr/>
                </a:tc>
                <a:tc>
                  <a:txBody>
                    <a:bodyPr/>
                    <a:lstStyle/>
                    <a:p>
                      <a:r>
                        <a:rPr lang="en-CA" dirty="0" smtClean="0"/>
                        <a:t>MOHTLC/HC</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r>
              <a:tr h="331673">
                <a:tc>
                  <a:txBody>
                    <a:bodyPr/>
                    <a:lstStyle/>
                    <a:p>
                      <a:r>
                        <a:rPr lang="en-CA" dirty="0" smtClean="0"/>
                        <a:t>Medicine Making/Walks</a:t>
                      </a:r>
                      <a:endParaRPr lang="en-CA" dirty="0"/>
                    </a:p>
                  </a:txBody>
                  <a:tcPr/>
                </a:tc>
                <a:tc>
                  <a:txBody>
                    <a:bodyPr/>
                    <a:lstStyle/>
                    <a:p>
                      <a:r>
                        <a:rPr lang="en-CA" dirty="0" smtClean="0"/>
                        <a:t>MOHLTC/HC</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r>
              <a:tr h="331673">
                <a:tc>
                  <a:txBody>
                    <a:bodyPr/>
                    <a:lstStyle/>
                    <a:p>
                      <a:r>
                        <a:rPr lang="en-CA" dirty="0" smtClean="0"/>
                        <a:t>FASD</a:t>
                      </a:r>
                      <a:endParaRPr lang="en-CA" dirty="0"/>
                    </a:p>
                  </a:txBody>
                  <a:tcPr/>
                </a:tc>
                <a:tc>
                  <a:txBody>
                    <a:bodyPr/>
                    <a:lstStyle/>
                    <a:p>
                      <a:r>
                        <a:rPr lang="en-CA" dirty="0" smtClean="0"/>
                        <a:t>MCYS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 </a:t>
                      </a:r>
                      <a:endParaRPr lang="en-CA" dirty="0"/>
                    </a:p>
                  </a:txBody>
                  <a:tcPr/>
                </a:tc>
              </a:tr>
              <a:tr h="331673">
                <a:tc>
                  <a:txBody>
                    <a:bodyPr/>
                    <a:lstStyle/>
                    <a:p>
                      <a:r>
                        <a:rPr lang="en-CA" dirty="0" smtClean="0"/>
                        <a:t>Seniors</a:t>
                      </a:r>
                      <a:r>
                        <a:rPr lang="en-CA" baseline="0" dirty="0" smtClean="0"/>
                        <a:t> Community Support </a:t>
                      </a:r>
                      <a:endParaRPr lang="en-CA" dirty="0"/>
                    </a:p>
                  </a:txBody>
                  <a:tcPr/>
                </a:tc>
                <a:tc>
                  <a:txBody>
                    <a:bodyPr/>
                    <a:lstStyle/>
                    <a:p>
                      <a:r>
                        <a:rPr lang="en-CA" dirty="0" smtClean="0"/>
                        <a:t>NE LHIN</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r>
              <a:tr h="331673">
                <a:tc>
                  <a:txBody>
                    <a:bodyPr/>
                    <a:lstStyle/>
                    <a:p>
                      <a:r>
                        <a:rPr lang="en-CA" dirty="0" smtClean="0"/>
                        <a:t>Health</a:t>
                      </a:r>
                      <a:r>
                        <a:rPr lang="en-CA" baseline="0" dirty="0" smtClean="0"/>
                        <a:t> Promotion</a:t>
                      </a:r>
                      <a:endParaRPr lang="en-CA" dirty="0"/>
                    </a:p>
                  </a:txBody>
                  <a:tcPr/>
                </a:tc>
                <a:tc>
                  <a:txBody>
                    <a:bodyPr/>
                    <a:lstStyle/>
                    <a:p>
                      <a:r>
                        <a:rPr lang="en-CA" dirty="0" smtClean="0"/>
                        <a:t>MOHLTC</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r>
            </a:tbl>
          </a:graphicData>
        </a:graphic>
      </p:graphicFrame>
    </p:spTree>
    <p:extLst>
      <p:ext uri="{BB962C8B-B14F-4D97-AF65-F5344CB8AC3E}">
        <p14:creationId xmlns:p14="http://schemas.microsoft.com/office/powerpoint/2010/main" val="1420748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908720"/>
            <a:ext cx="738031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4820" y="4509120"/>
            <a:ext cx="370318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161728" y="202630"/>
            <a:ext cx="8686800" cy="1210146"/>
          </a:xfrm>
          <a:prstGeom prst="rect">
            <a:avLst/>
          </a:prstGeom>
        </p:spPr>
        <p:txBody>
          <a:bodyPr>
            <a:norm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r>
              <a:rPr lang="en-CA" dirty="0" smtClean="0"/>
              <a:t>Interconnected </a:t>
            </a:r>
            <a:r>
              <a:rPr lang="en-CA" dirty="0"/>
              <a:t>&amp; Interdependent</a:t>
            </a:r>
          </a:p>
        </p:txBody>
      </p:sp>
    </p:spTree>
    <p:extLst>
      <p:ext uri="{BB962C8B-B14F-4D97-AF65-F5344CB8AC3E}">
        <p14:creationId xmlns:p14="http://schemas.microsoft.com/office/powerpoint/2010/main" val="3121649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06C383B-E5B3-4D59-95A5-FA517C9F0C76}" type="slidenum">
              <a:rPr lang="en-US"/>
              <a:pPr/>
              <a:t>12</a:t>
            </a:fld>
            <a:endParaRPr lang="en-US" dirty="0"/>
          </a:p>
        </p:txBody>
      </p:sp>
      <p:sp>
        <p:nvSpPr>
          <p:cNvPr id="208898"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7 </a:t>
            </a:r>
            <a:r>
              <a:rPr lang="en-US" dirty="0"/>
              <a:t>Natural Ways of Healing</a:t>
            </a:r>
          </a:p>
        </p:txBody>
      </p:sp>
      <p:sp>
        <p:nvSpPr>
          <p:cNvPr id="208899" name="Rectangle 3"/>
          <p:cNvSpPr>
            <a:spLocks noGrp="1" noChangeArrowheads="1"/>
          </p:cNvSpPr>
          <p:nvPr>
            <p:ph type="body" sz="half" idx="1"/>
          </p:nvPr>
        </p:nvSpPr>
        <p:spPr>
          <a:xfrm>
            <a:off x="1981200" y="1600200"/>
            <a:ext cx="4032250" cy="4495800"/>
          </a:xfrm>
        </p:spPr>
        <p:txBody>
          <a:bodyPr/>
          <a:lstStyle/>
          <a:p>
            <a:pPr marL="838200" lvl="1" indent="-381000">
              <a:buFont typeface="Wingdings" pitchFamily="2" charset="2"/>
              <a:buAutoNum type="arabicPeriod"/>
            </a:pPr>
            <a:r>
              <a:rPr lang="en-US" sz="3200" dirty="0"/>
              <a:t>Talking </a:t>
            </a:r>
          </a:p>
          <a:p>
            <a:pPr marL="838200" lvl="1" indent="-381000">
              <a:buFont typeface="Wingdings" pitchFamily="2" charset="2"/>
              <a:buAutoNum type="arabicPeriod"/>
            </a:pPr>
            <a:r>
              <a:rPr lang="en-US" sz="3200" dirty="0"/>
              <a:t>Crying </a:t>
            </a:r>
          </a:p>
          <a:p>
            <a:pPr marL="838200" lvl="1" indent="-381000">
              <a:buFont typeface="Wingdings" pitchFamily="2" charset="2"/>
              <a:buAutoNum type="arabicPeriod"/>
            </a:pPr>
            <a:r>
              <a:rPr lang="en-US" sz="3200" dirty="0"/>
              <a:t>Laughing</a:t>
            </a:r>
          </a:p>
          <a:p>
            <a:pPr marL="838200" lvl="1" indent="-381000">
              <a:buFont typeface="Wingdings" pitchFamily="2" charset="2"/>
              <a:buAutoNum type="arabicPeriod"/>
            </a:pPr>
            <a:r>
              <a:rPr lang="en-US" sz="3200" dirty="0"/>
              <a:t>Dancing</a:t>
            </a:r>
          </a:p>
          <a:p>
            <a:pPr marL="838200" lvl="1" indent="-381000">
              <a:buFont typeface="Wingdings" pitchFamily="2" charset="2"/>
              <a:buAutoNum type="arabicPeriod"/>
            </a:pPr>
            <a:r>
              <a:rPr lang="en-US" sz="3200" dirty="0"/>
              <a:t>Sweating</a:t>
            </a:r>
          </a:p>
          <a:p>
            <a:pPr marL="838200" lvl="1" indent="-381000">
              <a:buFont typeface="Wingdings" pitchFamily="2" charset="2"/>
              <a:buAutoNum type="arabicPeriod"/>
            </a:pPr>
            <a:r>
              <a:rPr lang="en-US" sz="3200" dirty="0"/>
              <a:t>Yawning</a:t>
            </a:r>
          </a:p>
          <a:p>
            <a:pPr marL="838200" lvl="1" indent="-381000">
              <a:buFont typeface="Wingdings" pitchFamily="2" charset="2"/>
              <a:buAutoNum type="arabicPeriod"/>
            </a:pPr>
            <a:r>
              <a:rPr lang="en-US" sz="3200" dirty="0"/>
              <a:t>Yelling</a:t>
            </a:r>
          </a:p>
        </p:txBody>
      </p:sp>
      <p:pic>
        <p:nvPicPr>
          <p:cNvPr id="208900" name="Picture 4" descr="Jamie A"/>
          <p:cNvPicPr>
            <a:picLocks noGrp="1" noChangeAspect="1" noChangeArrowheads="1"/>
          </p:cNvPicPr>
          <p:nvPr>
            <p:ph sz="half" idx="2"/>
          </p:nvPr>
        </p:nvPicPr>
        <p:blipFill>
          <a:blip r:embed="rId3" cstate="print"/>
          <a:srcRect/>
          <a:stretch>
            <a:fillRect/>
          </a:stretch>
        </p:blipFill>
        <p:spPr>
          <a:xfrm>
            <a:off x="6697663" y="1600200"/>
            <a:ext cx="2995612" cy="4495800"/>
          </a:xfrm>
          <a:noFill/>
          <a:ln/>
        </p:spPr>
      </p:pic>
    </p:spTree>
    <p:extLst>
      <p:ext uri="{BB962C8B-B14F-4D97-AF65-F5344CB8AC3E}">
        <p14:creationId xmlns:p14="http://schemas.microsoft.com/office/powerpoint/2010/main" val="8354695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1847850" y="549275"/>
            <a:ext cx="8229600" cy="1143000"/>
          </a:xfrm>
        </p:spPr>
        <p:txBody>
          <a:bodyPr/>
          <a:lstStyle/>
          <a:p>
            <a:r>
              <a:rPr lang="en-US" altLang="en-US" smtClean="0">
                <a:solidFill>
                  <a:schemeClr val="bg1"/>
                </a:solidFill>
              </a:rPr>
              <a:t>Tree Metaphor</a:t>
            </a:r>
          </a:p>
        </p:txBody>
      </p:sp>
      <p:pic>
        <p:nvPicPr>
          <p:cNvPr id="3891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79433" y="1120776"/>
            <a:ext cx="6577013" cy="4587035"/>
          </a:xfrm>
          <a:noFill/>
        </p:spPr>
      </p:pic>
    </p:spTree>
    <p:extLst>
      <p:ext uri="{BB962C8B-B14F-4D97-AF65-F5344CB8AC3E}">
        <p14:creationId xmlns:p14="http://schemas.microsoft.com/office/powerpoint/2010/main" val="355483852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3FA4671-6231-434F-9D6F-AD5F1756A11F}" type="slidenum">
              <a:rPr lang="en-US"/>
              <a:pPr/>
              <a:t>14</a:t>
            </a:fld>
            <a:endParaRPr lang="en-US" dirty="0"/>
          </a:p>
        </p:txBody>
      </p:sp>
      <p:graphicFrame>
        <p:nvGraphicFramePr>
          <p:cNvPr id="137220" name="Object 4"/>
          <p:cNvGraphicFramePr>
            <a:graphicFrameLocks noGrp="1" noChangeAspect="1"/>
          </p:cNvGraphicFramePr>
          <p:nvPr>
            <p:ph idx="1"/>
            <p:extLst/>
          </p:nvPr>
        </p:nvGraphicFramePr>
        <p:xfrm>
          <a:off x="2438400" y="957943"/>
          <a:ext cx="7315200" cy="5465082"/>
        </p:xfrm>
        <a:graphic>
          <a:graphicData uri="http://schemas.openxmlformats.org/presentationml/2006/ole">
            <mc:AlternateContent xmlns:mc="http://schemas.openxmlformats.org/markup-compatibility/2006">
              <mc:Choice xmlns:v="urn:schemas-microsoft-com:vml" Requires="v">
                <p:oleObj spid="_x0000_s4121" name="Chart" r:id="rId3" imgW="3200400" imgH="2743200" progId="WPDraw30.Chart">
                  <p:embed/>
                </p:oleObj>
              </mc:Choice>
              <mc:Fallback>
                <p:oleObj name="Chart" r:id="rId3" imgW="3200400" imgH="2743200" progId="WPDraw30.Char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957943"/>
                        <a:ext cx="7315200" cy="54650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27361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33566D6-1C81-4DC2-9971-83710941538C}" type="slidenum">
              <a:rPr lang="en-US"/>
              <a:pPr/>
              <a:t>15</a:t>
            </a:fld>
            <a:endParaRPr lang="en-US" dirty="0"/>
          </a:p>
        </p:txBody>
      </p:sp>
      <p:graphicFrame>
        <p:nvGraphicFramePr>
          <p:cNvPr id="139268" name="Object 4"/>
          <p:cNvGraphicFramePr>
            <a:graphicFrameLocks noGrp="1" noChangeAspect="1"/>
          </p:cNvGraphicFramePr>
          <p:nvPr>
            <p:ph idx="1"/>
            <p:extLst/>
          </p:nvPr>
        </p:nvGraphicFramePr>
        <p:xfrm>
          <a:off x="2438400" y="1055914"/>
          <a:ext cx="7315200" cy="5289324"/>
        </p:xfrm>
        <a:graphic>
          <a:graphicData uri="http://schemas.openxmlformats.org/presentationml/2006/ole">
            <mc:AlternateContent xmlns:mc="http://schemas.openxmlformats.org/markup-compatibility/2006">
              <mc:Choice xmlns:v="urn:schemas-microsoft-com:vml" Requires="v">
                <p:oleObj spid="_x0000_s5145" name="Chart" r:id="rId3" imgW="3200400" imgH="2743200" progId="WPDraw30.Chart">
                  <p:embed/>
                </p:oleObj>
              </mc:Choice>
              <mc:Fallback>
                <p:oleObj name="Chart" r:id="rId3" imgW="3200400" imgH="2743200" progId="WPDraw30.Char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055914"/>
                        <a:ext cx="7315200" cy="528932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91269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AHACs &amp; ACHC Reports</a:t>
            </a:r>
            <a:endParaRPr lang="en-CA" dirty="0"/>
          </a:p>
        </p:txBody>
      </p:sp>
      <p:sp>
        <p:nvSpPr>
          <p:cNvPr id="8" name="Content Placeholder 7"/>
          <p:cNvSpPr>
            <a:spLocks noGrp="1"/>
          </p:cNvSpPr>
          <p:nvPr>
            <p:ph idx="1"/>
          </p:nvPr>
        </p:nvSpPr>
        <p:spPr/>
        <p:txBody>
          <a:bodyPr>
            <a:normAutofit/>
          </a:bodyPr>
          <a:lstStyle/>
          <a:p>
            <a:r>
              <a:rPr lang="en-US" dirty="0" smtClean="0"/>
              <a:t>Serves Indigenous people on and off-reserve and in urban and rural settings</a:t>
            </a:r>
          </a:p>
          <a:p>
            <a:pPr marL="0" indent="0">
              <a:buNone/>
            </a:pPr>
            <a:r>
              <a:rPr lang="en-US" dirty="0" smtClean="0"/>
              <a:t>For more detailed information about AHACs go here: </a:t>
            </a:r>
            <a:r>
              <a:rPr lang="en-CA" dirty="0" smtClean="0">
                <a:hlinkClick r:id="rId2"/>
              </a:rPr>
              <a:t>AHAC Report 2015</a:t>
            </a:r>
            <a:endParaRPr lang="en-CA" dirty="0" smtClean="0"/>
          </a:p>
          <a:p>
            <a:endParaRPr lang="en-CA"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9" name="Slide Number Placeholder 8"/>
          <p:cNvSpPr>
            <a:spLocks noGrp="1"/>
          </p:cNvSpPr>
          <p:nvPr>
            <p:ph type="sldNum" sz="quarter" idx="12"/>
          </p:nvPr>
        </p:nvSpPr>
        <p:spPr/>
        <p:txBody>
          <a:bodyPr/>
          <a:lstStyle/>
          <a:p>
            <a:fld id="{72E76B2B-A7EA-48CE-A5C1-E7F4B4A01F61}" type="slidenum">
              <a:rPr lang="en-CA" smtClean="0"/>
              <a:t>16</a:t>
            </a:fld>
            <a:endParaRPr lang="en-CA" dirty="0"/>
          </a:p>
        </p:txBody>
      </p:sp>
    </p:spTree>
    <p:extLst>
      <p:ext uri="{BB962C8B-B14F-4D97-AF65-F5344CB8AC3E}">
        <p14:creationId xmlns:p14="http://schemas.microsoft.com/office/powerpoint/2010/main" val="2190002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Quality Population Needs Based Health Planning</a:t>
            </a:r>
            <a:endParaRPr lang="en-CA" dirty="0"/>
          </a:p>
        </p:txBody>
      </p:sp>
      <p:sp>
        <p:nvSpPr>
          <p:cNvPr id="6" name="Subtitle 5"/>
          <p:cNvSpPr>
            <a:spLocks noGrp="1"/>
          </p:cNvSpPr>
          <p:nvPr>
            <p:ph type="subTitle" idx="1"/>
          </p:nvPr>
        </p:nvSpPr>
        <p:spPr/>
        <p:txBody>
          <a:bodyPr>
            <a:normAutofit/>
          </a:bodyPr>
          <a:lstStyle/>
          <a:p>
            <a:r>
              <a:rPr lang="en-US" sz="2800" dirty="0" smtClean="0"/>
              <a:t>Closing gaps in Indigenous population health data</a:t>
            </a:r>
            <a:endParaRPr lang="en-CA" sz="2800" dirty="0"/>
          </a:p>
        </p:txBody>
      </p:sp>
      <p:sp>
        <p:nvSpPr>
          <p:cNvPr id="4" name="Slide Number Placeholder 3"/>
          <p:cNvSpPr>
            <a:spLocks noGrp="1"/>
          </p:cNvSpPr>
          <p:nvPr>
            <p:ph type="sldNum" sz="quarter" idx="12"/>
          </p:nvPr>
        </p:nvSpPr>
        <p:spPr/>
        <p:txBody>
          <a:bodyPr/>
          <a:lstStyle/>
          <a:p>
            <a:fld id="{72E76B2B-A7EA-48CE-A5C1-E7F4B4A01F61}" type="slidenum">
              <a:rPr lang="en-CA" smtClean="0"/>
              <a:t>17</a:t>
            </a:fld>
            <a:endParaRPr lang="en-CA"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55617" y="472440"/>
            <a:ext cx="2186305" cy="603885"/>
          </a:xfrm>
          <a:prstGeom prst="rect">
            <a:avLst/>
          </a:prstGeom>
        </p:spPr>
      </p:pic>
    </p:spTree>
    <p:extLst>
      <p:ext uri="{BB962C8B-B14F-4D97-AF65-F5344CB8AC3E}">
        <p14:creationId xmlns:p14="http://schemas.microsoft.com/office/powerpoint/2010/main" val="1940033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
            </a:r>
            <a:br>
              <a:rPr lang="en-CA" dirty="0" smtClean="0"/>
            </a:br>
            <a:r>
              <a:rPr lang="en-CA" b="1" dirty="0" smtClean="0"/>
              <a:t>Why population based health assessment?</a:t>
            </a:r>
            <a:endParaRPr lang="en-CA" b="1" dirty="0"/>
          </a:p>
        </p:txBody>
      </p:sp>
      <p:sp>
        <p:nvSpPr>
          <p:cNvPr id="3" name="Content Placeholder 2"/>
          <p:cNvSpPr>
            <a:spLocks noGrp="1"/>
          </p:cNvSpPr>
          <p:nvPr>
            <p:ph idx="1"/>
          </p:nvPr>
        </p:nvSpPr>
        <p:spPr>
          <a:xfrm>
            <a:off x="1227909" y="1959428"/>
            <a:ext cx="9188571" cy="4166735"/>
          </a:xfrm>
        </p:spPr>
        <p:txBody>
          <a:bodyPr/>
          <a:lstStyle/>
          <a:p>
            <a:r>
              <a:rPr lang="en-CA" sz="2400" dirty="0"/>
              <a:t>Sophisticated population level tracking of  the incidence, risk factors related to, and course of acute and chronic disease are taken for granted by the majority of Ontario citizens. </a:t>
            </a:r>
          </a:p>
          <a:p>
            <a:r>
              <a:rPr lang="en-CA" sz="2400" dirty="0"/>
              <a:t>This information guides the strategic implementation of evidence based health interventions such as vaccinations, primary and tertiary health care enhancements and health promotion programs.</a:t>
            </a:r>
          </a:p>
          <a:p>
            <a:r>
              <a:rPr lang="en-CA" sz="2400" dirty="0"/>
              <a:t> These interventions in turn reduce morbidity, mortality, and overall health care expenditures.</a:t>
            </a:r>
          </a:p>
          <a:p>
            <a:r>
              <a:rPr lang="en-CA" sz="2400" dirty="0"/>
              <a:t>Service-based information only tells us about the health of people who are already accessing health services – so it will be biased. (</a:t>
            </a:r>
            <a:r>
              <a:rPr lang="en-CA" sz="2400" dirty="0" err="1"/>
              <a:t>ie.Aboriginal</a:t>
            </a:r>
            <a:r>
              <a:rPr lang="en-CA" sz="2400" dirty="0"/>
              <a:t> women and breast cancer)</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365125"/>
            <a:ext cx="2186305" cy="603885"/>
          </a:xfrm>
          <a:prstGeom prst="rect">
            <a:avLst/>
          </a:prstGeom>
        </p:spPr>
      </p:pic>
    </p:spTree>
    <p:extLst>
      <p:ext uri="{BB962C8B-B14F-4D97-AF65-F5344CB8AC3E}">
        <p14:creationId xmlns:p14="http://schemas.microsoft.com/office/powerpoint/2010/main" val="279457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04664"/>
            <a:ext cx="8964488" cy="1143000"/>
          </a:xfrm>
        </p:spPr>
        <p:txBody>
          <a:bodyPr>
            <a:normAutofit fontScale="90000"/>
          </a:bodyPr>
          <a:lstStyle/>
          <a:p>
            <a:pPr algn="ctr"/>
            <a:r>
              <a:rPr lang="en-CA" dirty="0" smtClean="0"/>
              <a:t/>
            </a:r>
            <a:br>
              <a:rPr lang="en-CA" dirty="0" smtClean="0"/>
            </a:br>
            <a:r>
              <a:rPr lang="en-CA" dirty="0" smtClean="0"/>
              <a:t/>
            </a:r>
            <a:br>
              <a:rPr lang="en-CA" dirty="0" smtClean="0"/>
            </a:br>
            <a:r>
              <a:rPr lang="en-CA" dirty="0" smtClean="0"/>
              <a:t/>
            </a:r>
            <a:br>
              <a:rPr lang="en-CA" dirty="0" smtClean="0"/>
            </a:br>
            <a:r>
              <a:rPr lang="en-CA" b="1" dirty="0" smtClean="0"/>
              <a:t>Why </a:t>
            </a:r>
            <a:r>
              <a:rPr lang="en-CA" sz="4900" b="1" dirty="0" smtClean="0"/>
              <a:t>urban Aboriginal population based health assessment?</a:t>
            </a:r>
            <a:endParaRPr lang="en-CA" sz="4900" b="1" dirty="0"/>
          </a:p>
        </p:txBody>
      </p:sp>
      <p:sp>
        <p:nvSpPr>
          <p:cNvPr id="3" name="Content Placeholder 2"/>
          <p:cNvSpPr>
            <a:spLocks noGrp="1"/>
          </p:cNvSpPr>
          <p:nvPr>
            <p:ph idx="1"/>
          </p:nvPr>
        </p:nvSpPr>
        <p:spPr>
          <a:xfrm>
            <a:off x="1227910" y="2403566"/>
            <a:ext cx="9010652" cy="3692433"/>
          </a:xfrm>
        </p:spPr>
        <p:txBody>
          <a:bodyPr/>
          <a:lstStyle/>
          <a:p>
            <a:r>
              <a:rPr lang="en-CA" dirty="0" smtClean="0"/>
              <a:t>Ontario </a:t>
            </a:r>
            <a:r>
              <a:rPr lang="en-CA" dirty="0"/>
              <a:t>has the largest population of self-identified Aboriginal people of any province or territory – 301,425 persons or 21.5% of the total Aboriginal identity population in Canada according to the 2011 NHS</a:t>
            </a:r>
          </a:p>
          <a:p>
            <a:r>
              <a:rPr lang="en-CA" dirty="0"/>
              <a:t>The large majority of this population lives in urban areas of Ontario (69% in CMAs, 2011 NHS)</a:t>
            </a:r>
          </a:p>
          <a:p>
            <a:r>
              <a:rPr lang="en-CA" dirty="0"/>
              <a:t>A small minority (17%) of this population is First Nations with status living on reserve</a:t>
            </a:r>
          </a:p>
          <a:p>
            <a:endParaRPr lang="en-CA" dirty="0"/>
          </a:p>
          <a:p>
            <a:endParaRPr lang="en-CA"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314994" y="522514"/>
            <a:ext cx="1726928" cy="553811"/>
          </a:xfrm>
          <a:prstGeom prst="rect">
            <a:avLst/>
          </a:prstGeom>
        </p:spPr>
      </p:pic>
    </p:spTree>
    <p:extLst>
      <p:ext uri="{BB962C8B-B14F-4D97-AF65-F5344CB8AC3E}">
        <p14:creationId xmlns:p14="http://schemas.microsoft.com/office/powerpoint/2010/main" val="150630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8" name="Title 7"/>
          <p:cNvSpPr>
            <a:spLocks noGrp="1"/>
          </p:cNvSpPr>
          <p:nvPr>
            <p:ph type="title"/>
          </p:nvPr>
        </p:nvSpPr>
        <p:spPr/>
        <p:txBody>
          <a:bodyPr/>
          <a:lstStyle/>
          <a:p>
            <a:pPr algn="ctr"/>
            <a:r>
              <a:rPr lang="en-US" b="1" dirty="0" smtClean="0"/>
              <a:t>Greetings!</a:t>
            </a:r>
            <a:endParaRPr lang="en-CA" b="1" dirty="0"/>
          </a:p>
        </p:txBody>
      </p:sp>
      <p:sp>
        <p:nvSpPr>
          <p:cNvPr id="9" name="Content Placeholder 8"/>
          <p:cNvSpPr>
            <a:spLocks noGrp="1"/>
          </p:cNvSpPr>
          <p:nvPr>
            <p:ph idx="1"/>
          </p:nvPr>
        </p:nvSpPr>
        <p:spPr/>
        <p:txBody>
          <a:bodyPr>
            <a:normAutofit fontScale="92500" lnSpcReduction="20000"/>
          </a:bodyPr>
          <a:lstStyle/>
          <a:p>
            <a:pPr algn="ctr">
              <a:buNone/>
            </a:pPr>
            <a:r>
              <a:rPr lang="en-US" sz="4000" dirty="0">
                <a:latin typeface="Calibri" pitchFamily="34" charset="0"/>
              </a:rPr>
              <a:t>M’Tallawin</a:t>
            </a:r>
          </a:p>
          <a:p>
            <a:pPr algn="ctr">
              <a:buNone/>
            </a:pPr>
            <a:r>
              <a:rPr lang="en-US" sz="4000" dirty="0"/>
              <a:t>Kweh</a:t>
            </a:r>
          </a:p>
          <a:p>
            <a:pPr algn="ctr">
              <a:buNone/>
            </a:pPr>
            <a:r>
              <a:rPr lang="en-US" sz="4000" dirty="0"/>
              <a:t>Boozhoo</a:t>
            </a:r>
          </a:p>
          <a:p>
            <a:pPr algn="ctr">
              <a:buNone/>
            </a:pPr>
            <a:r>
              <a:rPr lang="en-US" sz="4000" dirty="0"/>
              <a:t>Ahnee</a:t>
            </a:r>
          </a:p>
          <a:p>
            <a:pPr algn="ctr">
              <a:buNone/>
            </a:pPr>
            <a:r>
              <a:rPr lang="en-US" sz="4000" dirty="0"/>
              <a:t>Shekóli</a:t>
            </a:r>
          </a:p>
          <a:p>
            <a:pPr algn="ctr">
              <a:buNone/>
            </a:pPr>
            <a:r>
              <a:rPr lang="en-US" sz="4000" dirty="0"/>
              <a:t>Shé:kon</a:t>
            </a:r>
          </a:p>
          <a:p>
            <a:pPr algn="ctr">
              <a:buNone/>
            </a:pPr>
            <a:r>
              <a:rPr lang="en-US" sz="4000" dirty="0"/>
              <a:t>Tansi</a:t>
            </a:r>
          </a:p>
          <a:p>
            <a:pPr algn="ctr">
              <a:buNone/>
            </a:pPr>
            <a:r>
              <a:rPr lang="en-CA" sz="4000" dirty="0"/>
              <a:t>Watchiya</a:t>
            </a:r>
            <a:endParaRPr lang="en-US" sz="4000" dirty="0"/>
          </a:p>
          <a:p>
            <a:endParaRPr lang="en-CA" dirty="0"/>
          </a:p>
        </p:txBody>
      </p:sp>
      <p:sp>
        <p:nvSpPr>
          <p:cNvPr id="10" name="Slide Number Placeholder 9"/>
          <p:cNvSpPr>
            <a:spLocks noGrp="1"/>
          </p:cNvSpPr>
          <p:nvPr>
            <p:ph type="sldNum" sz="quarter" idx="12"/>
          </p:nvPr>
        </p:nvSpPr>
        <p:spPr/>
        <p:txBody>
          <a:bodyPr/>
          <a:lstStyle/>
          <a:p>
            <a:fld id="{72E76B2B-A7EA-48CE-A5C1-E7F4B4A01F61}" type="slidenum">
              <a:rPr lang="en-CA" smtClean="0"/>
              <a:t>2</a:t>
            </a:fld>
            <a:endParaRPr lang="en-CA" dirty="0"/>
          </a:p>
        </p:txBody>
      </p:sp>
    </p:spTree>
    <p:extLst>
      <p:ext uri="{BB962C8B-B14F-4D97-AF65-F5344CB8AC3E}">
        <p14:creationId xmlns:p14="http://schemas.microsoft.com/office/powerpoint/2010/main" val="167045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04664"/>
            <a:ext cx="8964488" cy="1143000"/>
          </a:xfrm>
        </p:spPr>
        <p:txBody>
          <a:bodyPr>
            <a:normAutofit fontScale="90000"/>
          </a:bodyPr>
          <a:lstStyle/>
          <a:p>
            <a:pPr algn="ctr"/>
            <a:r>
              <a:rPr lang="en-CA" dirty="0" smtClean="0"/>
              <a:t/>
            </a:r>
            <a:br>
              <a:rPr lang="en-CA" dirty="0" smtClean="0"/>
            </a:br>
            <a:r>
              <a:rPr lang="en-CA" dirty="0"/>
              <a:t/>
            </a:r>
            <a:br>
              <a:rPr lang="en-CA" dirty="0"/>
            </a:br>
            <a:r>
              <a:rPr lang="en-CA" b="1" dirty="0" smtClean="0"/>
              <a:t>Urban Aboriginal population based health assessment (</a:t>
            </a:r>
            <a:r>
              <a:rPr lang="en-CA" b="1" dirty="0" err="1" smtClean="0"/>
              <a:t>con’t</a:t>
            </a:r>
            <a:r>
              <a:rPr lang="en-CA" b="1" dirty="0" smtClean="0"/>
              <a:t>)</a:t>
            </a:r>
            <a:endParaRPr lang="en-CA" b="1" dirty="0"/>
          </a:p>
        </p:txBody>
      </p:sp>
      <p:sp>
        <p:nvSpPr>
          <p:cNvPr id="3" name="Content Placeholder 2"/>
          <p:cNvSpPr>
            <a:spLocks noGrp="1"/>
          </p:cNvSpPr>
          <p:nvPr>
            <p:ph idx="1"/>
          </p:nvPr>
        </p:nvSpPr>
        <p:spPr>
          <a:xfrm>
            <a:off x="1175657" y="2055224"/>
            <a:ext cx="9002712" cy="4586216"/>
          </a:xfrm>
        </p:spPr>
        <p:txBody>
          <a:bodyPr/>
          <a:lstStyle/>
          <a:p>
            <a:r>
              <a:rPr lang="en-CA" dirty="0"/>
              <a:t>This is a rapidly growing and youthful population –  2011 NHS Aboriginal identity population estimate for Ontario is 24% higher than 2006 Census estimate</a:t>
            </a:r>
          </a:p>
          <a:p>
            <a:r>
              <a:rPr lang="en-CA" dirty="0"/>
              <a:t>First Nations and non-Status Indians, Inuit and Métis populations experience striking disparities in health determinants and health status outcomes compared to non-Aboriginal people and these disparities do not improve in urban areas (</a:t>
            </a:r>
            <a:r>
              <a:rPr lang="en-CA" dirty="0" err="1"/>
              <a:t>ie</a:t>
            </a:r>
            <a:r>
              <a:rPr lang="en-CA" dirty="0"/>
              <a:t>. poverty, inadequate housing, infant mortality, respiratory infection, HTN, diabetes)</a:t>
            </a:r>
          </a:p>
          <a:p>
            <a:endParaRPr lang="en-CA" dirty="0" smtClean="0"/>
          </a:p>
          <a:p>
            <a:endParaRPr lang="en-CA" dirty="0" smtClean="0"/>
          </a:p>
          <a:p>
            <a:endParaRPr lang="en-CA" dirty="0" smtClean="0"/>
          </a:p>
          <a:p>
            <a:endParaRPr lang="en-CA" dirty="0" smtClean="0"/>
          </a:p>
          <a:p>
            <a:endParaRPr lang="en-CA"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25285" y="372279"/>
            <a:ext cx="2186305" cy="603885"/>
          </a:xfrm>
          <a:prstGeom prst="rect">
            <a:avLst/>
          </a:prstGeom>
        </p:spPr>
      </p:pic>
    </p:spTree>
    <p:extLst>
      <p:ext uri="{BB962C8B-B14F-4D97-AF65-F5344CB8AC3E}">
        <p14:creationId xmlns:p14="http://schemas.microsoft.com/office/powerpoint/2010/main" val="92411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04664"/>
            <a:ext cx="8964488" cy="1143000"/>
          </a:xfrm>
        </p:spPr>
        <p:txBody>
          <a:bodyPr>
            <a:noAutofit/>
          </a:bodyPr>
          <a:lstStyle/>
          <a:p>
            <a:pPr algn="ctr"/>
            <a:r>
              <a:rPr lang="en-CA" b="1" dirty="0" smtClean="0"/>
              <a:t/>
            </a:r>
            <a:br>
              <a:rPr lang="en-CA" b="1" dirty="0" smtClean="0"/>
            </a:br>
            <a:r>
              <a:rPr lang="en-CA" b="1" dirty="0"/>
              <a:t/>
            </a:r>
            <a:br>
              <a:rPr lang="en-CA" b="1" dirty="0"/>
            </a:br>
            <a:r>
              <a:rPr lang="en-CA" b="1" dirty="0" smtClean="0"/>
              <a:t>Urban Aboriginal population based health assessment</a:t>
            </a:r>
            <a:r>
              <a:rPr lang="en-CA" b="1" dirty="0"/>
              <a:t> </a:t>
            </a:r>
            <a:r>
              <a:rPr lang="en-CA" b="1" dirty="0" smtClean="0"/>
              <a:t>(</a:t>
            </a:r>
            <a:r>
              <a:rPr lang="en-CA" b="1" dirty="0" err="1" smtClean="0"/>
              <a:t>con’t</a:t>
            </a:r>
            <a:r>
              <a:rPr lang="en-CA" b="1" dirty="0" smtClean="0"/>
              <a:t>)</a:t>
            </a:r>
            <a:endParaRPr lang="en-CA" b="1" dirty="0"/>
          </a:p>
        </p:txBody>
      </p:sp>
      <p:sp>
        <p:nvSpPr>
          <p:cNvPr id="3" name="Content Placeholder 2"/>
          <p:cNvSpPr>
            <a:spLocks noGrp="1"/>
          </p:cNvSpPr>
          <p:nvPr>
            <p:ph idx="1"/>
          </p:nvPr>
        </p:nvSpPr>
        <p:spPr>
          <a:xfrm>
            <a:off x="1451612" y="2332038"/>
            <a:ext cx="9216388" cy="3772672"/>
          </a:xfrm>
        </p:spPr>
        <p:txBody>
          <a:bodyPr/>
          <a:lstStyle/>
          <a:p>
            <a:r>
              <a:rPr lang="en-CA" dirty="0"/>
              <a:t>Existing health services data indicates that health services for urban Aboriginal populations are poorly matched to health needs</a:t>
            </a:r>
          </a:p>
          <a:p>
            <a:r>
              <a:rPr lang="en-CA" dirty="0"/>
              <a:t>To continue this health assessment double standard, which is undoubtedly resulting in unnecessary morbidity and mortality for urban Aboriginal people is unacceptable morally and practically and in tension with domestic and international human rights obligations</a:t>
            </a:r>
          </a:p>
          <a:p>
            <a:endParaRPr lang="en-CA" dirty="0" smtClean="0"/>
          </a:p>
          <a:p>
            <a:endParaRPr lang="en-CA" dirty="0" smtClean="0"/>
          </a:p>
          <a:p>
            <a:endParaRPr lang="en-CA" dirty="0" smtClean="0"/>
          </a:p>
          <a:p>
            <a:endParaRPr lang="en-CA"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55617" y="472440"/>
            <a:ext cx="2186305" cy="603885"/>
          </a:xfrm>
          <a:prstGeom prst="rect">
            <a:avLst/>
          </a:prstGeom>
        </p:spPr>
      </p:pic>
    </p:spTree>
    <p:extLst>
      <p:ext uri="{BB962C8B-B14F-4D97-AF65-F5344CB8AC3E}">
        <p14:creationId xmlns:p14="http://schemas.microsoft.com/office/powerpoint/2010/main" val="173600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036496" cy="1143000"/>
          </a:xfrm>
        </p:spPr>
        <p:txBody>
          <a:bodyPr>
            <a:normAutofit fontScale="90000"/>
          </a:bodyPr>
          <a:lstStyle/>
          <a:p>
            <a:pPr algn="ctr"/>
            <a:r>
              <a:rPr lang="en-CA" b="1" dirty="0" smtClean="0"/>
              <a:t>Distribution of Aboriginal Populations in Ontario by Identity</a:t>
            </a:r>
            <a:endParaRPr lang="en-CA" b="1" dirty="0"/>
          </a:p>
        </p:txBody>
      </p:sp>
      <p:graphicFrame>
        <p:nvGraphicFramePr>
          <p:cNvPr id="6" name="Content Placeholder 5"/>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954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0146" y="496311"/>
            <a:ext cx="9036496" cy="1143000"/>
          </a:xfrm>
        </p:spPr>
        <p:txBody>
          <a:bodyPr>
            <a:normAutofit fontScale="90000"/>
          </a:bodyPr>
          <a:lstStyle/>
          <a:p>
            <a:pPr algn="ctr"/>
            <a:r>
              <a:rPr lang="en-CA" b="1" dirty="0" smtClean="0"/>
              <a:t>Distribution of Aboriginal Population in Ontario by Census</a:t>
            </a:r>
            <a:br>
              <a:rPr lang="en-CA" b="1" dirty="0" smtClean="0"/>
            </a:br>
            <a:r>
              <a:rPr lang="en-CA" b="1" dirty="0" smtClean="0"/>
              <a:t>Metropolitan Area (CMA)</a:t>
            </a:r>
            <a:endParaRPr lang="en-CA" b="1" dirty="0"/>
          </a:p>
        </p:txBody>
      </p:sp>
      <p:graphicFrame>
        <p:nvGraphicFramePr>
          <p:cNvPr id="6" name="Content Placeholder 5"/>
          <p:cNvGraphicFramePr>
            <a:graphicFrameLocks noGrp="1"/>
          </p:cNvGraphicFramePr>
          <p:nvPr>
            <p:ph idx="1"/>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3143672" y="2060848"/>
          <a:ext cx="5796136"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4996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32656"/>
            <a:ext cx="8964488" cy="1143000"/>
          </a:xfrm>
        </p:spPr>
        <p:txBody>
          <a:bodyPr>
            <a:normAutofit fontScale="90000"/>
          </a:bodyPr>
          <a:lstStyle/>
          <a:p>
            <a:pPr algn="ctr"/>
            <a:r>
              <a:rPr lang="en-CA" b="1" dirty="0" smtClean="0"/>
              <a:t>Population Coverage of MOHTLCs current Aboriginal health information</a:t>
            </a:r>
            <a:endParaRPr lang="en-CA" b="1" dirty="0"/>
          </a:p>
        </p:txBody>
      </p:sp>
      <p:graphicFrame>
        <p:nvGraphicFramePr>
          <p:cNvPr id="4" name="Content Placeholder 3"/>
          <p:cNvGraphicFramePr>
            <a:graphicFrameLocks noGrp="1"/>
          </p:cNvGraphicFramePr>
          <p:nvPr>
            <p:ph idx="1"/>
            <p:extLst/>
          </p:nvPr>
        </p:nvGraphicFramePr>
        <p:xfrm>
          <a:off x="1991544" y="1772817"/>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2471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4" y="457201"/>
            <a:ext cx="90201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3"/>
          <p:cNvSpPr>
            <a:spLocks noChangeArrowheads="1"/>
          </p:cNvSpPr>
          <p:nvPr/>
        </p:nvSpPr>
        <p:spPr bwMode="auto">
          <a:xfrm>
            <a:off x="2438400" y="2590800"/>
            <a:ext cx="762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2800">
                <a:hlinkClick r:id="rId4"/>
              </a:rPr>
              <a:t>http://aboriginalhealthcentre.com/services/our-health-counts/</a:t>
            </a:r>
            <a:endParaRPr lang="en-CA" altLang="en-US" sz="2800"/>
          </a:p>
          <a:p>
            <a:pPr eaLnBrk="1" hangingPunct="1"/>
            <a:endParaRPr lang="en-CA" altLang="en-US" sz="2800"/>
          </a:p>
        </p:txBody>
      </p:sp>
    </p:spTree>
    <p:extLst>
      <p:ext uri="{BB962C8B-B14F-4D97-AF65-F5344CB8AC3E}">
        <p14:creationId xmlns:p14="http://schemas.microsoft.com/office/powerpoint/2010/main" val="1249718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smtClean="0"/>
              <a:t>Indigenous Health Human Resource Capacity Development</a:t>
            </a:r>
            <a:endParaRPr lang="en-CA" dirty="0"/>
          </a:p>
        </p:txBody>
      </p:sp>
      <p:sp>
        <p:nvSpPr>
          <p:cNvPr id="6" name="Subtitle 5"/>
          <p:cNvSpPr>
            <a:spLocks noGrp="1"/>
          </p:cNvSpPr>
          <p:nvPr>
            <p:ph type="subTitle" idx="1"/>
          </p:nvPr>
        </p:nvSpPr>
        <p:spPr/>
        <p:txBody>
          <a:bodyPr>
            <a:normAutofit/>
          </a:bodyPr>
          <a:lstStyle/>
          <a:p>
            <a:r>
              <a:rPr lang="en-US" sz="2800" dirty="0" smtClean="0"/>
              <a:t>Unique Health Human Resource Requirements</a:t>
            </a:r>
            <a:endParaRPr lang="en-CA" sz="2800" dirty="0"/>
          </a:p>
        </p:txBody>
      </p:sp>
      <p:sp>
        <p:nvSpPr>
          <p:cNvPr id="4" name="Slide Number Placeholder 3"/>
          <p:cNvSpPr>
            <a:spLocks noGrp="1"/>
          </p:cNvSpPr>
          <p:nvPr>
            <p:ph type="sldNum" sz="quarter" idx="12"/>
          </p:nvPr>
        </p:nvSpPr>
        <p:spPr/>
        <p:txBody>
          <a:bodyPr/>
          <a:lstStyle/>
          <a:p>
            <a:fld id="{72E76B2B-A7EA-48CE-A5C1-E7F4B4A01F61}" type="slidenum">
              <a:rPr lang="en-CA" smtClean="0"/>
              <a:t>26</a:t>
            </a:fld>
            <a:endParaRPr lang="en-CA"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427041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b="1" i="1" dirty="0" smtClean="0"/>
              <a:t>Trends in Aboriginal Health Human Resources </a:t>
            </a:r>
            <a:r>
              <a:rPr lang="en-US" dirty="0" smtClean="0"/>
              <a:t/>
            </a:r>
            <a:br>
              <a:rPr lang="en-US" dirty="0" smtClean="0"/>
            </a:br>
            <a:endParaRPr lang="en-CA" dirty="0"/>
          </a:p>
        </p:txBody>
      </p:sp>
      <p:sp>
        <p:nvSpPr>
          <p:cNvPr id="3" name="Content Placeholder 2"/>
          <p:cNvSpPr>
            <a:spLocks noGrp="1"/>
          </p:cNvSpPr>
          <p:nvPr>
            <p:ph idx="1"/>
          </p:nvPr>
        </p:nvSpPr>
        <p:spPr/>
        <p:txBody>
          <a:bodyPr/>
          <a:lstStyle/>
          <a:p>
            <a:r>
              <a:rPr lang="en-CA" dirty="0" smtClean="0"/>
              <a:t>The </a:t>
            </a:r>
            <a:r>
              <a:rPr lang="en-CA" dirty="0"/>
              <a:t>majority of Aboriginal health human resources </a:t>
            </a:r>
            <a:r>
              <a:rPr lang="en-CA" dirty="0" smtClean="0"/>
              <a:t>are </a:t>
            </a:r>
            <a:r>
              <a:rPr lang="en-CA" dirty="0"/>
              <a:t>located in Ontario (24.8 per </a:t>
            </a:r>
            <a:r>
              <a:rPr lang="en-CA" dirty="0" smtClean="0"/>
              <a:t>cent)</a:t>
            </a:r>
          </a:p>
          <a:p>
            <a:r>
              <a:rPr lang="en-US" dirty="0"/>
              <a:t>Continual increases in First Nation and Metis but not Inuit </a:t>
            </a:r>
            <a:endParaRPr lang="en-US" dirty="0" smtClean="0"/>
          </a:p>
          <a:p>
            <a:r>
              <a:rPr lang="en-US" dirty="0" smtClean="0"/>
              <a:t>Higher # of health workers in urban areas</a:t>
            </a:r>
          </a:p>
          <a:p>
            <a:r>
              <a:rPr lang="en-US" dirty="0" smtClean="0"/>
              <a:t>Increases in all health professionals</a:t>
            </a:r>
          </a:p>
          <a:p>
            <a:pPr marL="0" indent="0">
              <a:buNone/>
            </a:pPr>
            <a:r>
              <a:rPr lang="it-IT" b="1" i="1" dirty="0" smtClean="0"/>
              <a:t>Ontario</a:t>
            </a:r>
            <a:r>
              <a:rPr lang="it-IT" b="1" dirty="0" smtClean="0"/>
              <a:t> </a:t>
            </a:r>
          </a:p>
          <a:p>
            <a:pPr marL="0" indent="0">
              <a:buNone/>
            </a:pPr>
            <a:r>
              <a:rPr lang="it-IT" dirty="0" smtClean="0"/>
              <a:t>Indigenous Health Professionals 5,415 </a:t>
            </a:r>
            <a:r>
              <a:rPr lang="it-IT" dirty="0"/>
              <a:t>(24.82 per cent) </a:t>
            </a:r>
            <a:endParaRPr lang="it-IT" dirty="0" smtClean="0"/>
          </a:p>
          <a:p>
            <a:pPr marL="0" indent="0">
              <a:buNone/>
            </a:pPr>
            <a:r>
              <a:rPr lang="it-IT" dirty="0" smtClean="0"/>
              <a:t>Total Ontario Health Professionals 356,460 </a:t>
            </a:r>
            <a:r>
              <a:rPr lang="it-IT" dirty="0"/>
              <a:t>(35.97 per cent)</a:t>
            </a:r>
            <a:endParaRPr lang="en-CA" dirty="0"/>
          </a:p>
        </p:txBody>
      </p:sp>
      <p:sp>
        <p:nvSpPr>
          <p:cNvPr id="4" name="Slide Number Placeholder 3"/>
          <p:cNvSpPr>
            <a:spLocks noGrp="1"/>
          </p:cNvSpPr>
          <p:nvPr>
            <p:ph type="sldNum" sz="quarter" idx="12"/>
          </p:nvPr>
        </p:nvSpPr>
        <p:spPr/>
        <p:txBody>
          <a:bodyPr/>
          <a:lstStyle/>
          <a:p>
            <a:fld id="{72E76B2B-A7EA-48CE-A5C1-E7F4B4A01F61}" type="slidenum">
              <a:rPr lang="en-CA" smtClean="0"/>
              <a:t>27</a:t>
            </a:fld>
            <a:endParaRPr lang="en-CA"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3453332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smtClean="0"/>
              <a:t/>
            </a:r>
            <a:br>
              <a:rPr lang="en-US" b="1" i="1" dirty="0" smtClean="0"/>
            </a:br>
            <a:r>
              <a:rPr lang="en-US" b="1" i="1" dirty="0" smtClean="0"/>
              <a:t>Health Human Resource Strategies in Ontario</a:t>
            </a:r>
            <a:endParaRPr lang="en-CA" b="1" i="1" dirty="0"/>
          </a:p>
        </p:txBody>
      </p:sp>
      <p:sp>
        <p:nvSpPr>
          <p:cNvPr id="3" name="Content Placeholder 2"/>
          <p:cNvSpPr>
            <a:spLocks noGrp="1"/>
          </p:cNvSpPr>
          <p:nvPr>
            <p:ph idx="1"/>
          </p:nvPr>
        </p:nvSpPr>
        <p:spPr/>
        <p:txBody>
          <a:bodyPr>
            <a:normAutofit/>
          </a:bodyPr>
          <a:lstStyle/>
          <a:p>
            <a:r>
              <a:rPr lang="en-CA" dirty="0" smtClean="0">
                <a:hlinkClick r:id="rId2"/>
              </a:rPr>
              <a:t>Pan Canadian Health Human Resources Strategy</a:t>
            </a:r>
            <a:endParaRPr lang="en-US" dirty="0" smtClean="0"/>
          </a:p>
          <a:p>
            <a:r>
              <a:rPr lang="en-CA" dirty="0" smtClean="0">
                <a:hlinkClick r:id="rId3"/>
              </a:rPr>
              <a:t>First Nation and Inuit Health Strategic Plan (Health Canada)</a:t>
            </a:r>
            <a:endParaRPr lang="en-US" dirty="0" smtClean="0"/>
          </a:p>
          <a:p>
            <a:r>
              <a:rPr lang="en-US" dirty="0" smtClean="0">
                <a:hlinkClick r:id="rId4"/>
              </a:rPr>
              <a:t>Healthforce Ontario Retention &amp; Recruitment </a:t>
            </a:r>
            <a:endParaRPr lang="en-US" dirty="0" smtClean="0"/>
          </a:p>
          <a:p>
            <a:pPr marL="0" indent="0">
              <a:buNone/>
            </a:pPr>
            <a:r>
              <a:rPr lang="en-US" dirty="0" smtClean="0"/>
              <a:t> </a:t>
            </a:r>
          </a:p>
          <a:p>
            <a:pPr marL="0" indent="0">
              <a:buNone/>
            </a:pPr>
            <a:endParaRPr lang="en-CA" dirty="0"/>
          </a:p>
        </p:txBody>
      </p:sp>
      <p:sp>
        <p:nvSpPr>
          <p:cNvPr id="5" name="Slide Number Placeholder 4"/>
          <p:cNvSpPr>
            <a:spLocks noGrp="1"/>
          </p:cNvSpPr>
          <p:nvPr>
            <p:ph type="sldNum" sz="quarter" idx="12"/>
          </p:nvPr>
        </p:nvSpPr>
        <p:spPr/>
        <p:txBody>
          <a:bodyPr/>
          <a:lstStyle/>
          <a:p>
            <a:fld id="{72E76B2B-A7EA-48CE-A5C1-E7F4B4A01F61}" type="slidenum">
              <a:rPr lang="en-CA" smtClean="0"/>
              <a:t>28</a:t>
            </a:fld>
            <a:endParaRPr lang="en-CA"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2689486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smtClean="0"/>
              <a:t/>
            </a:r>
            <a:br>
              <a:rPr lang="en-US" b="1" i="1" dirty="0" smtClean="0"/>
            </a:br>
            <a:r>
              <a:rPr lang="en-US" b="1" i="1" dirty="0" smtClean="0"/>
              <a:t>Unique </a:t>
            </a:r>
            <a:r>
              <a:rPr lang="en-US" sz="4000" b="1" i="1" dirty="0" smtClean="0"/>
              <a:t>Health Human Resources Capacity Initiatives</a:t>
            </a:r>
            <a:endParaRPr lang="en-CA" sz="4000" b="1" i="1" dirty="0"/>
          </a:p>
        </p:txBody>
      </p:sp>
      <p:sp>
        <p:nvSpPr>
          <p:cNvPr id="3" name="Content Placeholder 2"/>
          <p:cNvSpPr>
            <a:spLocks noGrp="1"/>
          </p:cNvSpPr>
          <p:nvPr>
            <p:ph idx="1"/>
          </p:nvPr>
        </p:nvSpPr>
        <p:spPr/>
        <p:txBody>
          <a:bodyPr>
            <a:normAutofit/>
          </a:bodyPr>
          <a:lstStyle/>
          <a:p>
            <a:r>
              <a:rPr lang="en-US" dirty="0" smtClean="0"/>
              <a:t>Community Worker Training Program</a:t>
            </a:r>
          </a:p>
          <a:p>
            <a:r>
              <a:rPr lang="en-US" dirty="0" smtClean="0"/>
              <a:t>Traditional Healing Training Model (AHT)</a:t>
            </a:r>
          </a:p>
          <a:p>
            <a:r>
              <a:rPr lang="en-US" dirty="0" smtClean="0"/>
              <a:t>Aboriginal Nurses Mentorship (ANAC)</a:t>
            </a:r>
          </a:p>
          <a:p>
            <a:r>
              <a:rPr lang="en-US" dirty="0" smtClean="0"/>
              <a:t>Physicians Cultural Safety Training Programs</a:t>
            </a:r>
          </a:p>
          <a:p>
            <a:r>
              <a:rPr lang="en-US" dirty="0" smtClean="0"/>
              <a:t>Physicians remote and isolated internships (NOSM) </a:t>
            </a:r>
          </a:p>
          <a:p>
            <a:r>
              <a:rPr lang="en-US" dirty="0" smtClean="0"/>
              <a:t>New in 2016 – Masters of Social Work with specialization in Indigenous Trauma and Resiliency Program (OFIFC)</a:t>
            </a:r>
          </a:p>
          <a:p>
            <a:r>
              <a:rPr lang="en-US" dirty="0" smtClean="0"/>
              <a:t>Culture as Treatment Symposium (Wabano)</a:t>
            </a:r>
          </a:p>
          <a:p>
            <a:endParaRPr lang="en-CA" dirty="0"/>
          </a:p>
        </p:txBody>
      </p:sp>
      <p:sp>
        <p:nvSpPr>
          <p:cNvPr id="5" name="Slide Number Placeholder 4"/>
          <p:cNvSpPr>
            <a:spLocks noGrp="1"/>
          </p:cNvSpPr>
          <p:nvPr>
            <p:ph type="sldNum" sz="quarter" idx="12"/>
          </p:nvPr>
        </p:nvSpPr>
        <p:spPr/>
        <p:txBody>
          <a:bodyPr/>
          <a:lstStyle/>
          <a:p>
            <a:fld id="{72E76B2B-A7EA-48CE-A5C1-E7F4B4A01F61}" type="slidenum">
              <a:rPr lang="en-CA" smtClean="0"/>
              <a:t>29</a:t>
            </a:fld>
            <a:endParaRPr lang="en-CA"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2902881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3" name="Slide Number Placeholder 2"/>
          <p:cNvSpPr>
            <a:spLocks noGrp="1"/>
          </p:cNvSpPr>
          <p:nvPr>
            <p:ph type="sldNum" sz="quarter" idx="12"/>
          </p:nvPr>
        </p:nvSpPr>
        <p:spPr/>
        <p:txBody>
          <a:bodyPr/>
          <a:lstStyle/>
          <a:p>
            <a:fld id="{72E76B2B-A7EA-48CE-A5C1-E7F4B4A01F61}" type="slidenum">
              <a:rPr lang="en-CA" smtClean="0"/>
              <a:t>3</a:t>
            </a:fld>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549" y="104503"/>
            <a:ext cx="5939245" cy="6435249"/>
          </a:xfrm>
          <a:prstGeom prst="rect">
            <a:avLst/>
          </a:prstGeom>
        </p:spPr>
      </p:pic>
    </p:spTree>
    <p:extLst>
      <p:ext uri="{BB962C8B-B14F-4D97-AF65-F5344CB8AC3E}">
        <p14:creationId xmlns:p14="http://schemas.microsoft.com/office/powerpoint/2010/main" val="1977200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Aboriginal Midwives in Ontario </a:t>
            </a:r>
            <a:endParaRPr lang="en-CA" b="1" i="1" dirty="0"/>
          </a:p>
        </p:txBody>
      </p:sp>
      <p:sp>
        <p:nvSpPr>
          <p:cNvPr id="3" name="Content Placeholder 2"/>
          <p:cNvSpPr>
            <a:spLocks noGrp="1"/>
          </p:cNvSpPr>
          <p:nvPr>
            <p:ph idx="1"/>
          </p:nvPr>
        </p:nvSpPr>
        <p:spPr/>
        <p:txBody>
          <a:bodyPr/>
          <a:lstStyle/>
          <a:p>
            <a:r>
              <a:rPr lang="en-US" dirty="0" smtClean="0"/>
              <a:t>Aboriginal Midwives and Traditional Healers are exempted from Ontario’s Health Professions Act 1991 </a:t>
            </a:r>
          </a:p>
          <a:p>
            <a:r>
              <a:rPr lang="en-US" dirty="0" smtClean="0"/>
              <a:t>Aboriginal Midwives </a:t>
            </a:r>
            <a:r>
              <a:rPr lang="en-US" dirty="0" smtClean="0"/>
              <a:t>have own culturally safe and appropriate education </a:t>
            </a:r>
            <a:r>
              <a:rPr lang="en-US" dirty="0" smtClean="0"/>
              <a:t>pathway </a:t>
            </a:r>
          </a:p>
          <a:p>
            <a:r>
              <a:rPr lang="en-US" dirty="0" smtClean="0"/>
              <a:t>National Aboriginal Council of Midwives (NACM) and the Ontario Association of Ontario Midwives (AOM) working to restore Aboriginal midwifery</a:t>
            </a:r>
            <a:endParaRPr lang="en-US" dirty="0" smtClean="0"/>
          </a:p>
          <a:p>
            <a:r>
              <a:rPr lang="en-US" dirty="0" smtClean="0"/>
              <a:t>Ontario now has 2 Indigenous Birthing Centres</a:t>
            </a:r>
          </a:p>
          <a:p>
            <a:pPr lvl="1"/>
            <a:r>
              <a:rPr lang="en-US" dirty="0" smtClean="0">
                <a:hlinkClick r:id="rId3"/>
              </a:rPr>
              <a:t>Seven Generations Midwives Toronto</a:t>
            </a:r>
            <a:endParaRPr lang="en-US" dirty="0" smtClean="0"/>
          </a:p>
          <a:p>
            <a:pPr lvl="1"/>
            <a:r>
              <a:rPr lang="en-CA" dirty="0" smtClean="0">
                <a:hlinkClick r:id="rId4"/>
              </a:rPr>
              <a:t>Six Nations Birthing and Training Centre</a:t>
            </a:r>
            <a:endParaRPr lang="en-CA" dirty="0" smtClean="0"/>
          </a:p>
          <a:p>
            <a:pPr lvl="1"/>
            <a:endParaRPr lang="en-CA" dirty="0"/>
          </a:p>
        </p:txBody>
      </p:sp>
      <p:sp>
        <p:nvSpPr>
          <p:cNvPr id="4" name="Slide Number Placeholder 3"/>
          <p:cNvSpPr>
            <a:spLocks noGrp="1"/>
          </p:cNvSpPr>
          <p:nvPr>
            <p:ph type="sldNum" sz="quarter" idx="12"/>
          </p:nvPr>
        </p:nvSpPr>
        <p:spPr/>
        <p:txBody>
          <a:bodyPr/>
          <a:lstStyle/>
          <a:p>
            <a:fld id="{72E76B2B-A7EA-48CE-A5C1-E7F4B4A01F61}" type="slidenum">
              <a:rPr lang="en-CA" smtClean="0"/>
              <a:t>30</a:t>
            </a:fld>
            <a:endParaRPr lang="en-CA" dirty="0"/>
          </a:p>
        </p:txBody>
      </p:sp>
    </p:spTree>
    <p:extLst>
      <p:ext uri="{BB962C8B-B14F-4D97-AF65-F5344CB8AC3E}">
        <p14:creationId xmlns:p14="http://schemas.microsoft.com/office/powerpoint/2010/main" val="3580597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png"/>
          <p:cNvPicPr>
            <a:picLocks noChangeAspect="1"/>
          </p:cNvPicPr>
          <p:nvPr/>
        </p:nvPicPr>
        <p:blipFill>
          <a:blip r:embed="rId3" cstate="screen">
            <a:extLst>
              <a:ext uri="{28A0092B-C50C-407E-A947-70E740481C1C}">
                <a14:useLocalDpi xmlns:a14="http://schemas.microsoft.com/office/drawing/2010/main"/>
              </a:ext>
            </a:extLst>
          </a:blip>
          <a:srcRect t="5961" b="2998"/>
          <a:stretch>
            <a:fillRect/>
          </a:stretch>
        </p:blipFill>
        <p:spPr>
          <a:xfrm>
            <a:off x="3200400" y="-19573"/>
            <a:ext cx="6102834" cy="68775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416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rPr lang="en-US" b="1" i="1" dirty="0" smtClean="0"/>
              <a:t/>
            </a:r>
            <a:br>
              <a:rPr lang="en-US" b="1" i="1" dirty="0" smtClean="0"/>
            </a:br>
            <a:r>
              <a:rPr lang="en-US" b="1" i="1" dirty="0" smtClean="0"/>
              <a:t>New Indigenous Accreditation Standards</a:t>
            </a:r>
            <a:endParaRPr lang="en-CA" b="1" dirty="0"/>
          </a:p>
        </p:txBody>
      </p:sp>
      <p:sp>
        <p:nvSpPr>
          <p:cNvPr id="3" name="Content Placeholder 2"/>
          <p:cNvSpPr>
            <a:spLocks noGrp="1"/>
          </p:cNvSpPr>
          <p:nvPr>
            <p:ph idx="1"/>
          </p:nvPr>
        </p:nvSpPr>
        <p:spPr/>
        <p:txBody>
          <a:bodyPr>
            <a:normAutofit/>
          </a:bodyPr>
          <a:lstStyle/>
          <a:p>
            <a:r>
              <a:rPr lang="en-US" dirty="0" smtClean="0"/>
              <a:t>Within the Canadian Centre of Accreditation (CCA) for all community primary care and health </a:t>
            </a:r>
            <a:r>
              <a:rPr lang="en-US" dirty="0" err="1" smtClean="0"/>
              <a:t>centres</a:t>
            </a:r>
            <a:endParaRPr lang="en-US" dirty="0" smtClean="0"/>
          </a:p>
          <a:p>
            <a:r>
              <a:rPr lang="en-US" dirty="0" smtClean="0"/>
              <a:t>Applies to all Indigenous Community Health Centres and to those mainstream services providers delivering services to Indigenous people</a:t>
            </a:r>
          </a:p>
          <a:p>
            <a:r>
              <a:rPr lang="en-US" dirty="0" smtClean="0"/>
              <a:t>Imbeds cultural safety</a:t>
            </a:r>
          </a:p>
          <a:p>
            <a:r>
              <a:rPr lang="en-US" dirty="0" smtClean="0"/>
              <a:t>Includes respect for Indigenous determination in healthcare and access to traditional healers and medicines</a:t>
            </a:r>
          </a:p>
          <a:p>
            <a:r>
              <a:rPr lang="en-US" dirty="0" smtClean="0"/>
              <a:t>Follows Ontario’s Aboriginal Health Policy Principles </a:t>
            </a:r>
            <a:endParaRPr lang="en-CA"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32</a:t>
            </a:fld>
            <a:endParaRPr lang="en-CA" dirty="0"/>
          </a:p>
        </p:txBody>
      </p:sp>
    </p:spTree>
    <p:extLst>
      <p:ext uri="{BB962C8B-B14F-4D97-AF65-F5344CB8AC3E}">
        <p14:creationId xmlns:p14="http://schemas.microsoft.com/office/powerpoint/2010/main" val="513270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rPr lang="en-US" b="1" i="1" dirty="0" smtClean="0"/>
              <a:t/>
            </a:r>
            <a:br>
              <a:rPr lang="en-US" b="1" i="1" dirty="0" smtClean="0"/>
            </a:br>
            <a:r>
              <a:rPr lang="en-US" b="1" i="1" dirty="0" smtClean="0"/>
              <a:t>New Cultural Safety Training Requirements</a:t>
            </a:r>
            <a:endParaRPr lang="en-CA" b="1" dirty="0"/>
          </a:p>
        </p:txBody>
      </p:sp>
      <p:sp>
        <p:nvSpPr>
          <p:cNvPr id="3" name="Content Placeholder 2"/>
          <p:cNvSpPr>
            <a:spLocks noGrp="1"/>
          </p:cNvSpPr>
          <p:nvPr>
            <p:ph idx="1"/>
          </p:nvPr>
        </p:nvSpPr>
        <p:spPr/>
        <p:txBody>
          <a:bodyPr>
            <a:normAutofit/>
          </a:bodyPr>
          <a:lstStyle/>
          <a:p>
            <a:r>
              <a:rPr lang="en-US" dirty="0" smtClean="0"/>
              <a:t>Ontario’s Premier, Catherine Wynne has mandated that all Ontario public service employees (60,000) receive Indigenous cultural safety training!  </a:t>
            </a:r>
          </a:p>
          <a:p>
            <a:r>
              <a:rPr lang="en-US" dirty="0" smtClean="0"/>
              <a:t>Ontario’s Online Indigenous Cultural Safety Training program is an anti-racist, anti-oppressive, de-colonizing training developed by the Southwest Aboriginal Health Access Centre, in partnership with the Provincial Health Services Authority in British Columbia, ON Ministry of Health and SW Local Health Integration Network</a:t>
            </a:r>
          </a:p>
          <a:p>
            <a:r>
              <a:rPr lang="en-CA" dirty="0" smtClean="0">
                <a:hlinkClick r:id="rId2"/>
              </a:rPr>
              <a:t>Ontario's Online Cultural Safety Training</a:t>
            </a:r>
            <a:endParaRPr lang="en-US" dirty="0" smtClean="0"/>
          </a:p>
          <a:p>
            <a:endParaRPr lang="en-US"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33</a:t>
            </a:fld>
            <a:endParaRPr lang="en-CA" dirty="0"/>
          </a:p>
        </p:txBody>
      </p:sp>
    </p:spTree>
    <p:extLst>
      <p:ext uri="{BB962C8B-B14F-4D97-AF65-F5344CB8AC3E}">
        <p14:creationId xmlns:p14="http://schemas.microsoft.com/office/powerpoint/2010/main" val="3362654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rPr lang="en-US" b="1" i="1" dirty="0" smtClean="0"/>
              <a:t/>
            </a:r>
            <a:br>
              <a:rPr lang="en-US" b="1" i="1" dirty="0" smtClean="0"/>
            </a:br>
            <a:r>
              <a:rPr lang="en-US" b="1" i="1" dirty="0" smtClean="0"/>
              <a:t>Moving Forward</a:t>
            </a:r>
            <a:endParaRPr lang="en-CA" b="1" dirty="0"/>
          </a:p>
        </p:txBody>
      </p:sp>
      <p:sp>
        <p:nvSpPr>
          <p:cNvPr id="3" name="Content Placeholder 2"/>
          <p:cNvSpPr>
            <a:spLocks noGrp="1"/>
          </p:cNvSpPr>
          <p:nvPr>
            <p:ph idx="1"/>
          </p:nvPr>
        </p:nvSpPr>
        <p:spPr/>
        <p:txBody>
          <a:bodyPr>
            <a:normAutofit/>
          </a:bodyPr>
          <a:lstStyle/>
          <a:p>
            <a:r>
              <a:rPr lang="en-CA" dirty="0" smtClean="0"/>
              <a:t>We need to plan our own health care systems in our own ways in collaboration with excellent partners – apply evidence already available</a:t>
            </a:r>
          </a:p>
          <a:p>
            <a:r>
              <a:rPr lang="en-CA" dirty="0" smtClean="0"/>
              <a:t>Need to close the gaps in population health data and </a:t>
            </a:r>
            <a:r>
              <a:rPr lang="en-CA" dirty="0" smtClean="0"/>
              <a:t>information</a:t>
            </a:r>
            <a:endParaRPr lang="en-CA" dirty="0" smtClean="0"/>
          </a:p>
          <a:p>
            <a:r>
              <a:rPr lang="en-US" dirty="0" smtClean="0"/>
              <a:t>Health Human Resources Capacity development has to include restoring traditional healing knowledge, land and appropriate training for healers (Tribal Doctors) </a:t>
            </a:r>
          </a:p>
          <a:p>
            <a:r>
              <a:rPr lang="en-US" dirty="0" smtClean="0"/>
              <a:t>Restore Indigenous </a:t>
            </a:r>
            <a:r>
              <a:rPr lang="en-US" dirty="0" smtClean="0"/>
              <a:t>practices </a:t>
            </a:r>
            <a:r>
              <a:rPr lang="en-US" dirty="0" smtClean="0"/>
              <a:t>of identifying young people who have capacity and potential for health careers - informed by traditional worldviews and values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34</a:t>
            </a:fld>
            <a:endParaRPr lang="en-CA" dirty="0"/>
          </a:p>
        </p:txBody>
      </p:sp>
    </p:spTree>
    <p:extLst>
      <p:ext uri="{BB962C8B-B14F-4D97-AF65-F5344CB8AC3E}">
        <p14:creationId xmlns:p14="http://schemas.microsoft.com/office/powerpoint/2010/main" val="1019026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rPr lang="en-US" b="1" i="1" dirty="0" smtClean="0"/>
              <a:t/>
            </a:r>
            <a:br>
              <a:rPr lang="en-US" b="1" i="1" dirty="0" smtClean="0"/>
            </a:br>
            <a:r>
              <a:rPr lang="en-US" b="1" i="1" dirty="0" smtClean="0"/>
              <a:t>Moving Forward</a:t>
            </a:r>
            <a:endParaRPr lang="en-CA" b="1" dirty="0"/>
          </a:p>
        </p:txBody>
      </p:sp>
      <p:sp>
        <p:nvSpPr>
          <p:cNvPr id="3" name="Content Placeholder 2"/>
          <p:cNvSpPr>
            <a:spLocks noGrp="1"/>
          </p:cNvSpPr>
          <p:nvPr>
            <p:ph idx="1"/>
          </p:nvPr>
        </p:nvSpPr>
        <p:spPr/>
        <p:txBody>
          <a:bodyPr>
            <a:normAutofit/>
          </a:bodyPr>
          <a:lstStyle/>
          <a:p>
            <a:r>
              <a:rPr lang="en-US" sz="3200" dirty="0" smtClean="0"/>
              <a:t>Develop professional education pathways inclusive of Indigenous worldviews for all health professionals working inside Indigenous </a:t>
            </a:r>
            <a:r>
              <a:rPr lang="en-US" sz="3200" dirty="0" smtClean="0"/>
              <a:t>communities</a:t>
            </a:r>
            <a:endParaRPr lang="en-US" sz="3200" dirty="0" smtClean="0"/>
          </a:p>
          <a:p>
            <a:r>
              <a:rPr lang="en-US" sz="3200" dirty="0" smtClean="0"/>
              <a:t>Plan for system wide cultural safety development </a:t>
            </a:r>
          </a:p>
          <a:p>
            <a:r>
              <a:rPr lang="en-US" sz="3200" dirty="0" smtClean="0"/>
              <a:t>Include in recruitment the demonstrated ability to be self reflective to lower systemic racism  </a:t>
            </a:r>
            <a:endParaRPr lang="en-CA" sz="3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35</a:t>
            </a:fld>
            <a:endParaRPr lang="en-CA" dirty="0"/>
          </a:p>
        </p:txBody>
      </p:sp>
    </p:spTree>
    <p:extLst>
      <p:ext uri="{BB962C8B-B14F-4D97-AF65-F5344CB8AC3E}">
        <p14:creationId xmlns:p14="http://schemas.microsoft.com/office/powerpoint/2010/main" val="3160752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rPr lang="en-US" b="1" i="1" dirty="0" smtClean="0"/>
              <a:t/>
            </a:r>
            <a:br>
              <a:rPr lang="en-US" b="1" i="1" dirty="0" smtClean="0"/>
            </a:br>
            <a:r>
              <a:rPr lang="en-US" b="1" i="1" dirty="0" smtClean="0"/>
              <a:t>Contacts</a:t>
            </a:r>
            <a:endParaRPr lang="en-CA" b="1" dirty="0"/>
          </a:p>
        </p:txBody>
      </p:sp>
      <p:sp>
        <p:nvSpPr>
          <p:cNvPr id="3" name="Content Placeholder 2"/>
          <p:cNvSpPr>
            <a:spLocks noGrp="1"/>
          </p:cNvSpPr>
          <p:nvPr>
            <p:ph idx="1"/>
          </p:nvPr>
        </p:nvSpPr>
        <p:spPr/>
        <p:txBody>
          <a:bodyPr>
            <a:normAutofit fontScale="92500" lnSpcReduction="20000"/>
          </a:bodyPr>
          <a:lstStyle/>
          <a:p>
            <a:pPr>
              <a:buNone/>
            </a:pPr>
            <a:r>
              <a:rPr lang="en-CA" sz="4000" dirty="0"/>
              <a:t>Gertie Mai Muise, </a:t>
            </a:r>
            <a:r>
              <a:rPr lang="en-CA" sz="4000" dirty="0" smtClean="0"/>
              <a:t>BA, MAL</a:t>
            </a:r>
            <a:endParaRPr lang="en-CA" sz="4000" dirty="0"/>
          </a:p>
          <a:p>
            <a:pPr>
              <a:buNone/>
            </a:pPr>
            <a:r>
              <a:rPr lang="en-CA" sz="4000" dirty="0"/>
              <a:t>Director, AHAC Strategy and Transformation</a:t>
            </a:r>
          </a:p>
          <a:p>
            <a:pPr>
              <a:buNone/>
            </a:pPr>
            <a:r>
              <a:rPr lang="en-CA" sz="4000" dirty="0"/>
              <a:t>Association of Ontario Health Centres </a:t>
            </a:r>
          </a:p>
          <a:p>
            <a:pPr>
              <a:buNone/>
            </a:pPr>
            <a:r>
              <a:rPr lang="en-CA" sz="4000" dirty="0"/>
              <a:t>500 – 970 Lawrence Avenue West</a:t>
            </a:r>
          </a:p>
          <a:p>
            <a:pPr>
              <a:buNone/>
            </a:pPr>
            <a:r>
              <a:rPr lang="en-CA" sz="4000" dirty="0"/>
              <a:t>Toronto, ON   M6A 3B6</a:t>
            </a:r>
          </a:p>
          <a:p>
            <a:pPr>
              <a:buNone/>
            </a:pPr>
            <a:r>
              <a:rPr lang="en-CA" sz="4000" dirty="0"/>
              <a:t>Tel. 416.236.2539 ext. 331   Fax. 416.236.0431	</a:t>
            </a:r>
          </a:p>
          <a:p>
            <a:pPr>
              <a:buNone/>
            </a:pPr>
            <a:r>
              <a:rPr lang="en-CA" sz="4000" dirty="0"/>
              <a:t>Cell: 519.317.0087</a:t>
            </a:r>
          </a:p>
          <a:p>
            <a:pPr>
              <a:buNone/>
            </a:pPr>
            <a:r>
              <a:rPr lang="en-CA" sz="4000" dirty="0" smtClean="0">
                <a:hlinkClick r:id="rId2"/>
              </a:rPr>
              <a:t>Gertiemai.muise@aohc.org</a:t>
            </a:r>
            <a:endParaRPr lang="en-CA" sz="4000" dirty="0" smtClean="0"/>
          </a:p>
          <a:p>
            <a:pPr>
              <a:buNone/>
            </a:pPr>
            <a:endParaRPr lang="en-CA" sz="4000" dirty="0"/>
          </a:p>
          <a:p>
            <a:pPr algn="ctr">
              <a:buNone/>
            </a:pPr>
            <a:endParaRPr lang="en-CA" sz="4000" dirty="0"/>
          </a:p>
          <a:p>
            <a:pPr algn="ctr">
              <a:buNone/>
            </a:pPr>
            <a:endParaRPr lang="en-US" sz="4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36</a:t>
            </a:fld>
            <a:endParaRPr lang="en-CA" dirty="0"/>
          </a:p>
        </p:txBody>
      </p:sp>
    </p:spTree>
    <p:extLst>
      <p:ext uri="{BB962C8B-B14F-4D97-AF65-F5344CB8AC3E}">
        <p14:creationId xmlns:p14="http://schemas.microsoft.com/office/powerpoint/2010/main" val="1562502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rPr lang="en-US" b="1" i="1" dirty="0" smtClean="0"/>
              <a:t/>
            </a:r>
            <a:br>
              <a:rPr lang="en-US" b="1" i="1" dirty="0" smtClean="0"/>
            </a:br>
            <a:r>
              <a:rPr lang="en-US" b="1" i="1" dirty="0" smtClean="0"/>
              <a:t>Indigenous Cultural Safety Contact</a:t>
            </a:r>
            <a:endParaRPr lang="en-CA" b="1" dirty="0"/>
          </a:p>
        </p:txBody>
      </p:sp>
      <p:sp>
        <p:nvSpPr>
          <p:cNvPr id="3" name="Content Placeholder 2"/>
          <p:cNvSpPr>
            <a:spLocks noGrp="1"/>
          </p:cNvSpPr>
          <p:nvPr>
            <p:ph idx="1"/>
          </p:nvPr>
        </p:nvSpPr>
        <p:spPr/>
        <p:txBody>
          <a:bodyPr>
            <a:normAutofit fontScale="92500"/>
          </a:bodyPr>
          <a:lstStyle/>
          <a:p>
            <a:pPr marL="0" indent="0">
              <a:buNone/>
            </a:pPr>
            <a:r>
              <a:rPr lang="en-US" sz="4000" dirty="0" smtClean="0"/>
              <a:t>Diane Smylie</a:t>
            </a:r>
          </a:p>
          <a:p>
            <a:pPr marL="0" indent="0">
              <a:buNone/>
            </a:pPr>
            <a:r>
              <a:rPr lang="en-US" sz="4000" dirty="0" smtClean="0"/>
              <a:t>Provincial Manager,  </a:t>
            </a:r>
            <a:r>
              <a:rPr lang="en-US" sz="4000" dirty="0"/>
              <a:t>Indigenous Cultural Safety Program</a:t>
            </a:r>
          </a:p>
          <a:p>
            <a:pPr marL="0" indent="0">
              <a:buNone/>
            </a:pPr>
            <a:r>
              <a:rPr lang="en-US" sz="4000" dirty="0"/>
              <a:t>Southwest Ontario Aboriginal Health Access Centre</a:t>
            </a:r>
          </a:p>
          <a:p>
            <a:pPr marL="0" indent="0">
              <a:buNone/>
            </a:pPr>
            <a:r>
              <a:rPr lang="en-US" sz="4000" dirty="0"/>
              <a:t>500 – 970 Lawrence Avenue West</a:t>
            </a:r>
          </a:p>
          <a:p>
            <a:pPr marL="0" indent="0">
              <a:buNone/>
            </a:pPr>
            <a:r>
              <a:rPr lang="en-US" sz="4000" dirty="0"/>
              <a:t>Toronto, ON   M6A 3B6</a:t>
            </a:r>
          </a:p>
          <a:p>
            <a:pPr marL="0" indent="0">
              <a:buNone/>
            </a:pPr>
            <a:r>
              <a:rPr lang="en-US" sz="4000" dirty="0"/>
              <a:t>416.529.7021 </a:t>
            </a:r>
            <a:r>
              <a:rPr lang="en-US" sz="4000" b="1" i="1" dirty="0"/>
              <a:t>I </a:t>
            </a:r>
            <a:r>
              <a:rPr lang="en-US" sz="4000" u="sng" dirty="0">
                <a:hlinkClick r:id="rId2"/>
              </a:rPr>
              <a:t>dsmylie@soahac.on.ca</a:t>
            </a:r>
            <a:endParaRPr lang="en-US" sz="4000" dirty="0"/>
          </a:p>
          <a:p>
            <a:pPr>
              <a:buNone/>
            </a:pPr>
            <a:endParaRPr lang="en-CA" sz="4000" dirty="0"/>
          </a:p>
          <a:p>
            <a:pPr algn="ctr">
              <a:buNone/>
            </a:pPr>
            <a:endParaRPr lang="en-CA" sz="4000" dirty="0"/>
          </a:p>
          <a:p>
            <a:pPr algn="ctr">
              <a:buNone/>
            </a:pPr>
            <a:endParaRPr lang="en-US" sz="4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37</a:t>
            </a:fld>
            <a:endParaRPr lang="en-CA" dirty="0"/>
          </a:p>
        </p:txBody>
      </p:sp>
    </p:spTree>
    <p:extLst>
      <p:ext uri="{BB962C8B-B14F-4D97-AF65-F5344CB8AC3E}">
        <p14:creationId xmlns:p14="http://schemas.microsoft.com/office/powerpoint/2010/main" val="2626707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smtClean="0"/>
              <a:t/>
            </a:r>
            <a:br>
              <a:rPr lang="en-US" b="1" i="1" dirty="0" smtClean="0"/>
            </a:br>
            <a:r>
              <a:rPr lang="en-US" b="1" dirty="0" smtClean="0"/>
              <a:t>Midwifery </a:t>
            </a:r>
            <a:r>
              <a:rPr lang="en-US" b="1" i="1" dirty="0" smtClean="0"/>
              <a:t>Contact</a:t>
            </a:r>
            <a:endParaRPr lang="en-CA" b="1"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sz="4000" dirty="0" smtClean="0"/>
              <a:t>Ellen </a:t>
            </a:r>
            <a:r>
              <a:rPr lang="en-US" sz="4000" dirty="0"/>
              <a:t>Blais </a:t>
            </a:r>
          </a:p>
          <a:p>
            <a:pPr marL="0" indent="0">
              <a:buNone/>
            </a:pPr>
            <a:r>
              <a:rPr lang="en-US" sz="4000" dirty="0"/>
              <a:t>National Co- Chair </a:t>
            </a:r>
          </a:p>
          <a:p>
            <a:pPr marL="0" indent="0">
              <a:buNone/>
            </a:pPr>
            <a:r>
              <a:rPr lang="en-US" sz="4000" dirty="0"/>
              <a:t>National Aboriginal Council of Midwives </a:t>
            </a:r>
          </a:p>
          <a:p>
            <a:pPr marL="0" indent="0">
              <a:buNone/>
            </a:pPr>
            <a:r>
              <a:rPr lang="en-US" sz="4000" u="sng" dirty="0">
                <a:hlinkClick r:id="rId2"/>
              </a:rPr>
              <a:t>nacm@aboriginalmidwives.ca</a:t>
            </a:r>
            <a:r>
              <a:rPr lang="en-US" sz="4000" dirty="0"/>
              <a:t> </a:t>
            </a:r>
          </a:p>
          <a:p>
            <a:pPr marL="0" indent="0">
              <a:buNone/>
            </a:pPr>
            <a:r>
              <a:rPr lang="en-US" sz="4000" u="sng" dirty="0">
                <a:hlinkClick r:id="rId3"/>
              </a:rPr>
              <a:t>www.</a:t>
            </a:r>
            <a:r>
              <a:rPr lang="en-US" sz="4000" b="1" u="sng" dirty="0">
                <a:hlinkClick r:id="rId3"/>
              </a:rPr>
              <a:t>aboriginalmidwives</a:t>
            </a:r>
            <a:r>
              <a:rPr lang="en-US" sz="4000" u="sng" dirty="0">
                <a:hlinkClick r:id="rId3"/>
              </a:rPr>
              <a:t>.ca</a:t>
            </a:r>
            <a:endParaRPr lang="en-US" sz="4000" dirty="0"/>
          </a:p>
          <a:p>
            <a:pPr marL="0" indent="0">
              <a:buNone/>
            </a:pPr>
            <a:endParaRPr lang="en-US" sz="4000" dirty="0"/>
          </a:p>
          <a:p>
            <a:pPr>
              <a:buNone/>
            </a:pPr>
            <a:endParaRPr lang="en-CA" sz="4000" dirty="0"/>
          </a:p>
          <a:p>
            <a:pPr algn="ctr">
              <a:buNone/>
            </a:pPr>
            <a:endParaRPr lang="en-CA" sz="4000" dirty="0"/>
          </a:p>
          <a:p>
            <a:pPr algn="ctr">
              <a:buNone/>
            </a:pPr>
            <a:endParaRPr lang="en-US" sz="4000" dirty="0"/>
          </a:p>
        </p:txBody>
      </p:sp>
      <p:sp>
        <p:nvSpPr>
          <p:cNvPr id="6" name="Content Placeholder 5"/>
          <p:cNvSpPr>
            <a:spLocks noGrp="1"/>
          </p:cNvSpPr>
          <p:nvPr>
            <p:ph sz="half" idx="2"/>
          </p:nvPr>
        </p:nvSpPr>
        <p:spPr/>
        <p:txBody>
          <a:bodyPr>
            <a:normAutofit fontScale="92500" lnSpcReduction="10000"/>
          </a:bodyPr>
          <a:lstStyle/>
          <a:p>
            <a:pPr marL="0" indent="0">
              <a:buNone/>
            </a:pPr>
            <a:r>
              <a:rPr lang="en-US" dirty="0"/>
              <a:t>Ellen Blais </a:t>
            </a:r>
          </a:p>
          <a:p>
            <a:pPr marL="0" indent="0">
              <a:buNone/>
            </a:pPr>
            <a:r>
              <a:rPr lang="en-US" dirty="0"/>
              <a:t>Policy Analyst, Aboriginal Midwifery </a:t>
            </a:r>
          </a:p>
          <a:p>
            <a:pPr marL="0" indent="0">
              <a:buNone/>
            </a:pPr>
            <a:r>
              <a:rPr lang="en-US" dirty="0"/>
              <a:t>Association of Ontario Midwives </a:t>
            </a:r>
            <a:endParaRPr lang="en-US" dirty="0" smtClean="0"/>
          </a:p>
          <a:p>
            <a:pPr marL="0" indent="0">
              <a:buNone/>
            </a:pPr>
            <a:r>
              <a:rPr lang="en-US" u="sng" dirty="0" smtClean="0">
                <a:hlinkClick r:id="rId4"/>
              </a:rPr>
              <a:t>Ellen.blais@aom.on.ca</a:t>
            </a:r>
            <a:endParaRPr lang="en-US" dirty="0" smtClean="0"/>
          </a:p>
          <a:p>
            <a:endParaRPr lang="en-US" dirty="0"/>
          </a:p>
        </p:txBody>
      </p:sp>
      <p:sp>
        <p:nvSpPr>
          <p:cNvPr id="5" name="Slide Number Placeholder 4"/>
          <p:cNvSpPr>
            <a:spLocks noGrp="1"/>
          </p:cNvSpPr>
          <p:nvPr>
            <p:ph type="sldNum" sz="quarter" idx="12"/>
          </p:nvPr>
        </p:nvSpPr>
        <p:spPr/>
        <p:txBody>
          <a:bodyPr/>
          <a:lstStyle/>
          <a:p>
            <a:fld id="{72E76B2B-A7EA-48CE-A5C1-E7F4B4A01F61}" type="slidenum">
              <a:rPr lang="en-CA" smtClean="0"/>
              <a:t>38</a:t>
            </a:fld>
            <a:endParaRPr lang="en-CA"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2699396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p:spPr>
        <p:txBody>
          <a:bodyPr>
            <a:normAutofit/>
          </a:bodyPr>
          <a:lstStyle/>
          <a:p>
            <a:pPr algn="ctr"/>
            <a:r>
              <a:rPr lang="en-US" b="1" i="1" dirty="0" smtClean="0"/>
              <a:t/>
            </a:r>
            <a:br>
              <a:rPr lang="en-US" b="1" i="1" dirty="0" smtClean="0"/>
            </a:br>
            <a:r>
              <a:rPr lang="en-US" b="1" i="1" dirty="0" smtClean="0"/>
              <a:t>Thank-you!</a:t>
            </a:r>
            <a:endParaRPr lang="en-CA" b="1" dirty="0"/>
          </a:p>
        </p:txBody>
      </p:sp>
      <p:sp>
        <p:nvSpPr>
          <p:cNvPr id="3" name="Content Placeholder 2"/>
          <p:cNvSpPr>
            <a:spLocks noGrp="1"/>
          </p:cNvSpPr>
          <p:nvPr>
            <p:ph idx="1"/>
          </p:nvPr>
        </p:nvSpPr>
        <p:spPr/>
        <p:txBody>
          <a:bodyPr>
            <a:normAutofit/>
          </a:bodyPr>
          <a:lstStyle/>
          <a:p>
            <a:pPr algn="ctr">
              <a:buNone/>
            </a:pPr>
            <a:r>
              <a:rPr lang="en-US" sz="4000" dirty="0"/>
              <a:t>Wellaylin</a:t>
            </a:r>
          </a:p>
          <a:p>
            <a:pPr algn="ctr">
              <a:buNone/>
            </a:pPr>
            <a:r>
              <a:rPr lang="en-US" sz="4000" dirty="0"/>
              <a:t>Chi-Miigwetch</a:t>
            </a:r>
          </a:p>
          <a:p>
            <a:pPr algn="ctr">
              <a:buNone/>
            </a:pPr>
            <a:r>
              <a:rPr lang="en-US" sz="4000" dirty="0"/>
              <a:t>Nia:wen</a:t>
            </a:r>
          </a:p>
          <a:p>
            <a:pPr algn="ctr">
              <a:buNone/>
            </a:pPr>
            <a:r>
              <a:rPr lang="en-US" sz="4000" dirty="0"/>
              <a:t>Yaw^ko</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
        <p:nvSpPr>
          <p:cNvPr id="5" name="Slide Number Placeholder 4"/>
          <p:cNvSpPr>
            <a:spLocks noGrp="1"/>
          </p:cNvSpPr>
          <p:nvPr>
            <p:ph type="sldNum" sz="quarter" idx="12"/>
          </p:nvPr>
        </p:nvSpPr>
        <p:spPr/>
        <p:txBody>
          <a:bodyPr/>
          <a:lstStyle/>
          <a:p>
            <a:fld id="{72E76B2B-A7EA-48CE-A5C1-E7F4B4A01F61}" type="slidenum">
              <a:rPr lang="en-CA" smtClean="0"/>
              <a:t>39</a:t>
            </a:fld>
            <a:endParaRPr lang="en-CA" dirty="0"/>
          </a:p>
        </p:txBody>
      </p:sp>
    </p:spTree>
    <p:extLst>
      <p:ext uri="{BB962C8B-B14F-4D97-AF65-F5344CB8AC3E}">
        <p14:creationId xmlns:p14="http://schemas.microsoft.com/office/powerpoint/2010/main" val="331664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077200" y="6453337"/>
            <a:ext cx="2133600" cy="268139"/>
          </a:xfrm>
          <a:prstGeom prst="rect">
            <a:avLst/>
          </a:prstGeom>
        </p:spPr>
        <p:txBody>
          <a:bodyPr/>
          <a:lstStyle/>
          <a:p>
            <a:fld id="{F504AD0E-DBDF-4635-B67B-C9DFFBADDE87}" type="slidenum">
              <a:rPr lang="en-CA" smtClean="0"/>
              <a:pPr/>
              <a:t>4</a:t>
            </a:fld>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764"/>
            <a:ext cx="934402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740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7528" y="188640"/>
            <a:ext cx="5904656" cy="6124754"/>
          </a:xfrm>
          <a:prstGeom prst="rect">
            <a:avLst/>
          </a:prstGeom>
          <a:noFill/>
        </p:spPr>
        <p:txBody>
          <a:bodyPr wrap="square" rtlCol="0">
            <a:spAutoFit/>
          </a:bodyPr>
          <a:lstStyle/>
          <a:p>
            <a:pPr marL="285750" indent="-285750">
              <a:buFont typeface="Arial" panose="020B0604020202020204" pitchFamily="34" charset="0"/>
              <a:buChar char="•"/>
            </a:pPr>
            <a:r>
              <a:rPr lang="en-CA" sz="2800" dirty="0"/>
              <a:t>Unique in Canada and made in Ontario, the </a:t>
            </a:r>
            <a:r>
              <a:rPr lang="en-CA" sz="2800" dirty="0" smtClean="0"/>
              <a:t>10 </a:t>
            </a:r>
            <a:r>
              <a:rPr lang="en-CA" sz="2800" dirty="0"/>
              <a:t>AHACs </a:t>
            </a:r>
            <a:r>
              <a:rPr lang="en-CA" sz="2800" dirty="0" smtClean="0"/>
              <a:t>and 3 ACHCs are community-led, </a:t>
            </a:r>
            <a:r>
              <a:rPr lang="en-CA" sz="2800" dirty="0"/>
              <a:t>primary health care organizations, providing an array of health and social services to </a:t>
            </a:r>
            <a:r>
              <a:rPr lang="en-CA" sz="2800" dirty="0" smtClean="0"/>
              <a:t>Indigenous people </a:t>
            </a:r>
            <a:r>
              <a:rPr lang="en-CA" sz="2800" dirty="0"/>
              <a:t>across the province</a:t>
            </a:r>
          </a:p>
          <a:p>
            <a:pPr marL="742950" lvl="1" indent="-285750">
              <a:buFont typeface="Arial" panose="020B0604020202020204" pitchFamily="34" charset="0"/>
              <a:buChar char="•"/>
            </a:pPr>
            <a:r>
              <a:rPr lang="en-CA" sz="2800" dirty="0"/>
              <a:t>Primary </a:t>
            </a:r>
            <a:r>
              <a:rPr lang="en-CA" sz="2800" dirty="0" smtClean="0"/>
              <a:t>Health Care</a:t>
            </a:r>
            <a:endParaRPr lang="en-CA" sz="2800" dirty="0"/>
          </a:p>
          <a:p>
            <a:pPr marL="742950" lvl="1" indent="-285750">
              <a:buFont typeface="Arial" panose="020B0604020202020204" pitchFamily="34" charset="0"/>
              <a:buChar char="•"/>
            </a:pPr>
            <a:r>
              <a:rPr lang="en-CA" sz="2800" dirty="0"/>
              <a:t>Traditional </a:t>
            </a:r>
            <a:r>
              <a:rPr lang="en-CA" sz="2800" dirty="0" smtClean="0"/>
              <a:t>healing</a:t>
            </a:r>
            <a:endParaRPr lang="en-CA" sz="2800" dirty="0"/>
          </a:p>
          <a:p>
            <a:pPr marL="742950" lvl="1" indent="-285750">
              <a:buFont typeface="Arial" panose="020B0604020202020204" pitchFamily="34" charset="0"/>
              <a:buChar char="•"/>
            </a:pPr>
            <a:r>
              <a:rPr lang="en-CA" sz="2800" dirty="0"/>
              <a:t>Mental </a:t>
            </a:r>
            <a:r>
              <a:rPr lang="en-CA" sz="2800" dirty="0" smtClean="0"/>
              <a:t>Health &amp; Wellness</a:t>
            </a:r>
            <a:endParaRPr lang="en-CA" sz="2800" dirty="0"/>
          </a:p>
          <a:p>
            <a:pPr marL="742950" lvl="1" indent="-285750">
              <a:buFont typeface="Arial" panose="020B0604020202020204" pitchFamily="34" charset="0"/>
              <a:buChar char="•"/>
            </a:pPr>
            <a:r>
              <a:rPr lang="en-CA" sz="2800" dirty="0"/>
              <a:t>Cultural programs</a:t>
            </a:r>
          </a:p>
          <a:p>
            <a:pPr marL="742950" lvl="1" indent="-285750">
              <a:buFont typeface="Arial" panose="020B0604020202020204" pitchFamily="34" charset="0"/>
              <a:buChar char="•"/>
            </a:pPr>
            <a:r>
              <a:rPr lang="en-CA" sz="2800" dirty="0"/>
              <a:t>Health promotion</a:t>
            </a:r>
          </a:p>
          <a:p>
            <a:pPr marL="742950" lvl="1" indent="-285750">
              <a:buFont typeface="Arial" panose="020B0604020202020204" pitchFamily="34" charset="0"/>
              <a:buChar char="•"/>
            </a:pPr>
            <a:r>
              <a:rPr lang="en-CA" sz="2800" dirty="0"/>
              <a:t>Social </a:t>
            </a:r>
            <a:r>
              <a:rPr lang="en-CA" sz="2800" dirty="0" smtClean="0"/>
              <a:t>supports</a:t>
            </a:r>
            <a:endParaRPr lang="en-CA" sz="2800" dirty="0"/>
          </a:p>
          <a:p>
            <a:pPr marL="742950" lvl="1" indent="-285750">
              <a:buFont typeface="Arial" panose="020B0604020202020204" pitchFamily="34" charset="0"/>
              <a:buChar char="•"/>
            </a:pPr>
            <a:r>
              <a:rPr lang="en-CA" sz="2800" dirty="0"/>
              <a:t>Community development</a:t>
            </a:r>
          </a:p>
        </p:txBody>
      </p:sp>
      <p:pic>
        <p:nvPicPr>
          <p:cNvPr id="2052" name="Picture 4" descr="V:\Policy_&amp;_Comms\Logos_Main\AHAC B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366" y="2399144"/>
            <a:ext cx="4021141" cy="40152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2E76B2B-A7EA-48CE-A5C1-E7F4B4A01F61}" type="slidenum">
              <a:rPr lang="en-CA" smtClean="0"/>
              <a:t>5</a:t>
            </a:fld>
            <a:endParaRPr lang="en-CA" dirty="0"/>
          </a:p>
        </p:txBody>
      </p:sp>
    </p:spTree>
    <p:extLst>
      <p:ext uri="{BB962C8B-B14F-4D97-AF65-F5344CB8AC3E}">
        <p14:creationId xmlns:p14="http://schemas.microsoft.com/office/powerpoint/2010/main" val="1786237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9536" y="767602"/>
            <a:ext cx="4176464" cy="5262979"/>
          </a:xfrm>
          <a:prstGeom prst="rect">
            <a:avLst/>
          </a:prstGeom>
          <a:noFill/>
        </p:spPr>
        <p:txBody>
          <a:bodyPr wrap="square" rtlCol="0">
            <a:spAutoFit/>
          </a:bodyPr>
          <a:lstStyle/>
          <a:p>
            <a:pPr marL="285750" indent="-285750">
              <a:buFont typeface="Arial" panose="020B0604020202020204" pitchFamily="34" charset="0"/>
              <a:buChar char="•"/>
            </a:pPr>
            <a:r>
              <a:rPr lang="en-CA" sz="2400" dirty="0"/>
              <a:t>AHACs born out of Aboriginal Healing and Wellness Strategy (AHWS) and Aboriginal Health Policy</a:t>
            </a:r>
          </a:p>
          <a:p>
            <a:pPr marL="285750" indent="-285750">
              <a:buFont typeface="Arial" panose="020B0604020202020204" pitchFamily="34" charset="0"/>
              <a:buChar char="•"/>
            </a:pPr>
            <a:r>
              <a:rPr lang="en-CA" sz="2400" dirty="0"/>
              <a:t>The original goals of AHWS were to: </a:t>
            </a:r>
          </a:p>
          <a:p>
            <a:pPr marL="800100" lvl="1" indent="-342900">
              <a:buFont typeface="Courier New" panose="02070309020205020404" pitchFamily="49" charset="0"/>
              <a:buChar char="o"/>
            </a:pPr>
            <a:r>
              <a:rPr lang="en-CA" sz="2400" dirty="0"/>
              <a:t>Improve </a:t>
            </a:r>
            <a:r>
              <a:rPr lang="en-CA" sz="2400" dirty="0" smtClean="0"/>
              <a:t>Indigenous  </a:t>
            </a:r>
            <a:r>
              <a:rPr lang="en-CA" sz="2400" dirty="0"/>
              <a:t>health </a:t>
            </a:r>
          </a:p>
          <a:p>
            <a:pPr marL="800100" lvl="1" indent="-342900">
              <a:buFont typeface="Courier New" panose="02070309020205020404" pitchFamily="49" charset="0"/>
              <a:buChar char="o"/>
            </a:pPr>
            <a:r>
              <a:rPr lang="en-CA" sz="2400" dirty="0"/>
              <a:t>Reduce family violence</a:t>
            </a:r>
          </a:p>
          <a:p>
            <a:pPr marL="800100" lvl="1" indent="-342900">
              <a:buFont typeface="Courier New" panose="02070309020205020404" pitchFamily="49" charset="0"/>
              <a:buChar char="o"/>
            </a:pPr>
            <a:r>
              <a:rPr lang="en-CA" sz="2400" dirty="0"/>
              <a:t>Promote collaboration and integration of services and programs</a:t>
            </a:r>
          </a:p>
          <a:p>
            <a:pPr marL="342900" indent="-342900">
              <a:buFont typeface="Arial" panose="020B0604020202020204" pitchFamily="34" charset="0"/>
              <a:buChar char="•"/>
            </a:pPr>
            <a:r>
              <a:rPr lang="en-CA" sz="2400" dirty="0"/>
              <a:t>All within a wholistic, culture-based framework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12" y="0"/>
            <a:ext cx="2964564"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2E76B2B-A7EA-48CE-A5C1-E7F4B4A01F61}" type="slidenum">
              <a:rPr lang="en-CA" smtClean="0"/>
              <a:t>6</a:t>
            </a:fld>
            <a:endParaRPr lang="en-CA" dirty="0"/>
          </a:p>
        </p:txBody>
      </p:sp>
    </p:spTree>
    <p:extLst>
      <p:ext uri="{BB962C8B-B14F-4D97-AF65-F5344CB8AC3E}">
        <p14:creationId xmlns:p14="http://schemas.microsoft.com/office/powerpoint/2010/main" val="3732077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Members\AHACs\MWHWB\Visual\October 2015\AHAC_Model_October2015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90500"/>
            <a:ext cx="5505450" cy="7124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2E76B2B-A7EA-48CE-A5C1-E7F4B4A01F61}" type="slidenum">
              <a:rPr lang="en-CA" smtClean="0"/>
              <a:t>7</a:t>
            </a:fld>
            <a:endParaRPr lang="en-CA" dirty="0"/>
          </a:p>
        </p:txBody>
      </p:sp>
    </p:spTree>
    <p:extLst>
      <p:ext uri="{BB962C8B-B14F-4D97-AF65-F5344CB8AC3E}">
        <p14:creationId xmlns:p14="http://schemas.microsoft.com/office/powerpoint/2010/main" val="325635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
            </a:r>
            <a:br>
              <a:rPr lang="en-US" dirty="0" smtClean="0"/>
            </a:br>
            <a:r>
              <a:rPr lang="en-US" dirty="0" smtClean="0"/>
              <a:t>AHAC &amp; ACHC Service Types</a:t>
            </a:r>
            <a:endParaRPr lang="en-CA" dirty="0"/>
          </a:p>
        </p:txBody>
      </p:sp>
      <p:sp>
        <p:nvSpPr>
          <p:cNvPr id="6" name="Subtitle 5"/>
          <p:cNvSpPr>
            <a:spLocks noGrp="1"/>
          </p:cNvSpPr>
          <p:nvPr>
            <p:ph type="subTitle" idx="1"/>
          </p:nvPr>
        </p:nvSpPr>
        <p:spPr/>
        <p:txBody>
          <a:bodyPr>
            <a:normAutofit/>
          </a:bodyPr>
          <a:lstStyle/>
          <a:p>
            <a:r>
              <a:rPr lang="en-US" sz="2800" dirty="0" smtClean="0"/>
              <a:t>Unique Services, Unique Health Human Resource Requirements</a:t>
            </a:r>
            <a:endParaRPr lang="en-CA" sz="2800" dirty="0"/>
          </a:p>
        </p:txBody>
      </p:sp>
      <p:sp>
        <p:nvSpPr>
          <p:cNvPr id="4" name="Slide Number Placeholder 3"/>
          <p:cNvSpPr>
            <a:spLocks noGrp="1"/>
          </p:cNvSpPr>
          <p:nvPr>
            <p:ph type="sldNum" sz="quarter" idx="12"/>
          </p:nvPr>
        </p:nvSpPr>
        <p:spPr/>
        <p:txBody>
          <a:bodyPr/>
          <a:lstStyle/>
          <a:p>
            <a:fld id="{72E76B2B-A7EA-48CE-A5C1-E7F4B4A01F61}" type="slidenum">
              <a:rPr lang="en-CA" smtClean="0"/>
              <a:t>8</a:t>
            </a:fld>
            <a:endParaRPr lang="en-CA"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8200" y="424021"/>
            <a:ext cx="2186305" cy="603885"/>
          </a:xfrm>
          <a:prstGeom prst="rect">
            <a:avLst/>
          </a:prstGeom>
        </p:spPr>
      </p:pic>
    </p:spTree>
    <p:extLst>
      <p:ext uri="{BB962C8B-B14F-4D97-AF65-F5344CB8AC3E}">
        <p14:creationId xmlns:p14="http://schemas.microsoft.com/office/powerpoint/2010/main" val="3945569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4294967295"/>
            <p:extLst/>
          </p:nvPr>
        </p:nvGraphicFramePr>
        <p:xfrm>
          <a:off x="2351584" y="260648"/>
          <a:ext cx="7632846" cy="5878408"/>
        </p:xfrm>
        <a:graphic>
          <a:graphicData uri="http://schemas.openxmlformats.org/drawingml/2006/table">
            <a:tbl>
              <a:tblPr firstRow="1" bandRow="1">
                <a:tableStyleId>{5C22544A-7EE6-4342-B048-85BDC9FD1C3A}</a:tableStyleId>
              </a:tblPr>
              <a:tblGrid>
                <a:gridCol w="1272141"/>
                <a:gridCol w="1272141"/>
                <a:gridCol w="1272141"/>
                <a:gridCol w="1272141"/>
                <a:gridCol w="1272141"/>
                <a:gridCol w="1272141"/>
              </a:tblGrid>
              <a:tr h="340327">
                <a:tc>
                  <a:txBody>
                    <a:bodyPr/>
                    <a:lstStyle/>
                    <a:p>
                      <a:r>
                        <a:rPr lang="en-CA" dirty="0" smtClean="0"/>
                        <a:t>Program</a:t>
                      </a:r>
                      <a:endParaRPr lang="en-CA" dirty="0"/>
                    </a:p>
                  </a:txBody>
                  <a:tcPr/>
                </a:tc>
                <a:tc>
                  <a:txBody>
                    <a:bodyPr/>
                    <a:lstStyle/>
                    <a:p>
                      <a:r>
                        <a:rPr lang="en-CA" dirty="0" smtClean="0"/>
                        <a:t>Funder</a:t>
                      </a:r>
                      <a:endParaRPr lang="en-CA" dirty="0"/>
                    </a:p>
                  </a:txBody>
                  <a:tcPr/>
                </a:tc>
                <a:tc>
                  <a:txBody>
                    <a:bodyPr/>
                    <a:lstStyle/>
                    <a:p>
                      <a:r>
                        <a:rPr lang="en-CA" dirty="0" smtClean="0"/>
                        <a:t>Spiritual</a:t>
                      </a:r>
                      <a:endParaRPr lang="en-CA" dirty="0"/>
                    </a:p>
                  </a:txBody>
                  <a:tcPr/>
                </a:tc>
                <a:tc>
                  <a:txBody>
                    <a:bodyPr/>
                    <a:lstStyle/>
                    <a:p>
                      <a:r>
                        <a:rPr lang="en-CA" dirty="0" smtClean="0"/>
                        <a:t>Mental</a:t>
                      </a:r>
                      <a:endParaRPr lang="en-CA" dirty="0"/>
                    </a:p>
                  </a:txBody>
                  <a:tcPr/>
                </a:tc>
                <a:tc>
                  <a:txBody>
                    <a:bodyPr/>
                    <a:lstStyle/>
                    <a:p>
                      <a:r>
                        <a:rPr lang="en-CA" dirty="0" smtClean="0"/>
                        <a:t>Physical</a:t>
                      </a:r>
                      <a:endParaRPr lang="en-CA" dirty="0"/>
                    </a:p>
                  </a:txBody>
                  <a:tcPr/>
                </a:tc>
                <a:tc>
                  <a:txBody>
                    <a:bodyPr/>
                    <a:lstStyle/>
                    <a:p>
                      <a:r>
                        <a:rPr lang="en-CA" dirty="0" smtClean="0"/>
                        <a:t>Emotional</a:t>
                      </a:r>
                      <a:endParaRPr lang="en-CA" dirty="0"/>
                    </a:p>
                  </a:txBody>
                  <a:tcPr/>
                </a:tc>
              </a:tr>
              <a:tr h="340327">
                <a:tc>
                  <a:txBody>
                    <a:bodyPr/>
                    <a:lstStyle/>
                    <a:p>
                      <a:pPr algn="l" fontAlgn="b"/>
                      <a:r>
                        <a:rPr lang="en-CA" sz="1100" b="0" i="0" u="none" strike="noStrike" dirty="0">
                          <a:solidFill>
                            <a:srgbClr val="000000"/>
                          </a:solidFill>
                          <a:effectLst/>
                          <a:latin typeface="Arial"/>
                        </a:rPr>
                        <a:t>Traditional Counselling</a:t>
                      </a:r>
                    </a:p>
                  </a:txBody>
                  <a:tcPr marL="9525" marR="9525" marT="9525" marB="0" anchor="b"/>
                </a:tc>
                <a:tc>
                  <a:txBody>
                    <a:bodyPr/>
                    <a:lstStyle/>
                    <a:p>
                      <a:pPr algn="l" fontAlgn="b"/>
                      <a:r>
                        <a:rPr lang="en-CA" sz="1100" b="0" i="0" u="none" strike="noStrike" dirty="0">
                          <a:solidFill>
                            <a:srgbClr val="000000"/>
                          </a:solidFill>
                          <a:effectLst/>
                          <a:latin typeface="Arial"/>
                        </a:rPr>
                        <a:t>MoHLTC - Core</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r>
              <a:tr h="340327">
                <a:tc>
                  <a:txBody>
                    <a:bodyPr/>
                    <a:lstStyle/>
                    <a:p>
                      <a:pPr algn="l" fontAlgn="b"/>
                      <a:r>
                        <a:rPr lang="en-CA" sz="1100" b="0" i="0" u="none" strike="noStrike" dirty="0" smtClean="0">
                          <a:solidFill>
                            <a:srgbClr val="000000"/>
                          </a:solidFill>
                          <a:effectLst/>
                          <a:latin typeface="Arial"/>
                        </a:rPr>
                        <a:t>Sweatlodge</a:t>
                      </a:r>
                      <a:endParaRPr lang="en-CA" sz="1100" b="0" i="0" u="none" strike="noStrike" dirty="0">
                        <a:solidFill>
                          <a:srgbClr val="000000"/>
                        </a:solidFill>
                        <a:effectLst/>
                        <a:latin typeface="Arial"/>
                      </a:endParaRPr>
                    </a:p>
                  </a:txBody>
                  <a:tcPr marL="9525" marR="9525" marT="9525" marB="0" anchor="b"/>
                </a:tc>
                <a:tc>
                  <a:txBody>
                    <a:bodyPr/>
                    <a:lstStyle/>
                    <a:p>
                      <a:pPr algn="l" fontAlgn="b"/>
                      <a:r>
                        <a:rPr lang="en-CA" sz="1100" b="0" i="0" u="none" strike="noStrike" dirty="0">
                          <a:solidFill>
                            <a:srgbClr val="000000"/>
                          </a:solidFill>
                          <a:effectLst/>
                          <a:latin typeface="Arial"/>
                        </a:rPr>
                        <a:t>MoHLTC - Core</a:t>
                      </a:r>
                    </a:p>
                  </a:txBody>
                  <a:tcPr marL="9525" marR="9525" marT="9525" marB="0" anchor="b"/>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r>
              <a:tr h="340327">
                <a:tc>
                  <a:txBody>
                    <a:bodyPr/>
                    <a:lstStyle/>
                    <a:p>
                      <a:pPr algn="l" fontAlgn="b"/>
                      <a:r>
                        <a:rPr lang="en-CA" sz="1100" b="0" i="0" u="none" strike="noStrike" dirty="0">
                          <a:solidFill>
                            <a:srgbClr val="000000"/>
                          </a:solidFill>
                          <a:effectLst/>
                          <a:latin typeface="Arial"/>
                        </a:rPr>
                        <a:t>Full Moon Ceremonies</a:t>
                      </a:r>
                    </a:p>
                  </a:txBody>
                  <a:tcPr marL="9525" marR="9525" marT="9525" marB="0" anchor="b"/>
                </a:tc>
                <a:tc>
                  <a:txBody>
                    <a:bodyPr/>
                    <a:lstStyle/>
                    <a:p>
                      <a:pPr algn="l" fontAlgn="b"/>
                      <a:r>
                        <a:rPr lang="en-CA" sz="1100" b="0" i="0" u="none" strike="noStrike" dirty="0">
                          <a:solidFill>
                            <a:srgbClr val="000000"/>
                          </a:solidFill>
                          <a:effectLst/>
                          <a:latin typeface="Arial"/>
                        </a:rPr>
                        <a:t>MoHLTC - Core</a:t>
                      </a:r>
                    </a:p>
                  </a:txBody>
                  <a:tcPr marL="9525" marR="9525" marT="9525" marB="0" anchor="b"/>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r>
              <a:tr h="340327">
                <a:tc>
                  <a:txBody>
                    <a:bodyPr/>
                    <a:lstStyle/>
                    <a:p>
                      <a:pPr algn="l" fontAlgn="b"/>
                      <a:r>
                        <a:rPr lang="en-CA" sz="1100" b="0" i="0" u="none" strike="noStrike" dirty="0">
                          <a:solidFill>
                            <a:srgbClr val="000000"/>
                          </a:solidFill>
                          <a:effectLst/>
                          <a:latin typeface="Arial"/>
                        </a:rPr>
                        <a:t>Traditional Healing Support</a:t>
                      </a:r>
                    </a:p>
                  </a:txBody>
                  <a:tcPr marL="9525" marR="9525" marT="9525" marB="0" anchor="b"/>
                </a:tc>
                <a:tc>
                  <a:txBody>
                    <a:bodyPr/>
                    <a:lstStyle/>
                    <a:p>
                      <a:pPr algn="l" fontAlgn="b"/>
                      <a:r>
                        <a:rPr lang="en-CA" sz="1100" b="0" i="0" u="none" strike="noStrike" dirty="0">
                          <a:solidFill>
                            <a:srgbClr val="000000"/>
                          </a:solidFill>
                          <a:effectLst/>
                          <a:latin typeface="Arial"/>
                        </a:rPr>
                        <a:t>City of Hamilton</a:t>
                      </a:r>
                    </a:p>
                  </a:txBody>
                  <a:tcPr marL="9525" marR="9525" marT="9525" marB="0" anchor="b"/>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r>
              <a:tr h="340327">
                <a:tc>
                  <a:txBody>
                    <a:bodyPr/>
                    <a:lstStyle/>
                    <a:p>
                      <a:pPr algn="l" fontAlgn="b"/>
                      <a:r>
                        <a:rPr lang="en-CA" sz="1100" b="0" i="0" u="none" strike="noStrike" dirty="0">
                          <a:solidFill>
                            <a:srgbClr val="000000"/>
                          </a:solidFill>
                          <a:effectLst/>
                          <a:latin typeface="Arial"/>
                        </a:rPr>
                        <a:t>Clinic</a:t>
                      </a:r>
                    </a:p>
                  </a:txBody>
                  <a:tcPr marL="9525" marR="9525" marT="9525" marB="0" anchor="b"/>
                </a:tc>
                <a:tc>
                  <a:txBody>
                    <a:bodyPr/>
                    <a:lstStyle/>
                    <a:p>
                      <a:pPr algn="l" fontAlgn="b"/>
                      <a:r>
                        <a:rPr lang="en-CA" sz="1100" b="0" i="0" u="none" strike="noStrike" dirty="0">
                          <a:solidFill>
                            <a:srgbClr val="000000"/>
                          </a:solidFill>
                          <a:effectLst/>
                          <a:latin typeface="Arial"/>
                        </a:rPr>
                        <a:t>MoHLTC - Core</a:t>
                      </a:r>
                    </a:p>
                  </a:txBody>
                  <a:tcPr marL="9525" marR="9525" marT="9525" marB="0" anchor="b"/>
                </a:tc>
                <a:tc>
                  <a:txBody>
                    <a:bodyPr/>
                    <a:lstStyle/>
                    <a:p>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endParaRPr lang="en-CA" dirty="0"/>
                    </a:p>
                  </a:txBody>
                  <a:tcPr/>
                </a:tc>
              </a:tr>
              <a:tr h="340327">
                <a:tc>
                  <a:txBody>
                    <a:bodyPr/>
                    <a:lstStyle/>
                    <a:p>
                      <a:pPr algn="l" fontAlgn="b"/>
                      <a:r>
                        <a:rPr lang="en-CA" sz="1100" b="0" i="0" u="none" strike="noStrike" dirty="0">
                          <a:solidFill>
                            <a:srgbClr val="000000"/>
                          </a:solidFill>
                          <a:effectLst/>
                          <a:latin typeface="Arial"/>
                        </a:rPr>
                        <a:t>Transportation Services</a:t>
                      </a:r>
                    </a:p>
                  </a:txBody>
                  <a:tcPr marL="9525" marR="9525" marT="9525" marB="0" anchor="b"/>
                </a:tc>
                <a:tc>
                  <a:txBody>
                    <a:bodyPr/>
                    <a:lstStyle/>
                    <a:p>
                      <a:pPr algn="l" fontAlgn="b"/>
                      <a:r>
                        <a:rPr lang="en-CA" sz="1100" b="0" i="0" u="none" strike="noStrike" dirty="0">
                          <a:solidFill>
                            <a:srgbClr val="000000"/>
                          </a:solidFill>
                          <a:effectLst/>
                          <a:latin typeface="Arial"/>
                        </a:rPr>
                        <a:t>HNHB LHIN</a:t>
                      </a:r>
                    </a:p>
                  </a:txBody>
                  <a:tcPr marL="9525" marR="9525" marT="9525" marB="0" anchor="b"/>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r>
                        <a:rPr lang="en-CA" dirty="0" smtClean="0"/>
                        <a:t>YES</a:t>
                      </a:r>
                      <a:endParaRPr lang="en-CA" dirty="0"/>
                    </a:p>
                  </a:txBody>
                  <a:tcPr/>
                </a:tc>
                <a:tc>
                  <a:txBody>
                    <a:bodyPr/>
                    <a:lstStyle/>
                    <a:p>
                      <a:endParaRPr lang="en-CA" dirty="0"/>
                    </a:p>
                  </a:txBody>
                  <a:tcPr/>
                </a:tc>
              </a:tr>
              <a:tr h="392008">
                <a:tc>
                  <a:txBody>
                    <a:bodyPr/>
                    <a:lstStyle/>
                    <a:p>
                      <a:pPr algn="l" fontAlgn="b"/>
                      <a:r>
                        <a:rPr lang="en-CA" sz="1100" b="0" i="0" u="none" strike="noStrike" dirty="0">
                          <a:solidFill>
                            <a:srgbClr val="000000"/>
                          </a:solidFill>
                          <a:effectLst/>
                          <a:latin typeface="Arial"/>
                        </a:rPr>
                        <a:t>Advocacy Services</a:t>
                      </a:r>
                    </a:p>
                  </a:txBody>
                  <a:tcPr marL="9525" marR="9525" marT="9525" marB="0" anchor="b"/>
                </a:tc>
                <a:tc>
                  <a:txBody>
                    <a:bodyPr/>
                    <a:lstStyle/>
                    <a:p>
                      <a:pPr algn="l" fontAlgn="b"/>
                      <a:r>
                        <a:rPr lang="en-CA" sz="1100" b="0" i="0" u="none" strike="noStrike" dirty="0">
                          <a:solidFill>
                            <a:srgbClr val="000000"/>
                          </a:solidFill>
                          <a:effectLst/>
                          <a:latin typeface="Arial"/>
                        </a:rPr>
                        <a:t>MoHLTC - Core</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r>
              <a:tr h="340327">
                <a:tc>
                  <a:txBody>
                    <a:bodyPr/>
                    <a:lstStyle/>
                    <a:p>
                      <a:pPr algn="l" fontAlgn="b"/>
                      <a:r>
                        <a:rPr lang="en-CA" sz="1100" b="0" i="0" u="none" strike="noStrike" dirty="0">
                          <a:solidFill>
                            <a:srgbClr val="000000"/>
                          </a:solidFill>
                          <a:effectLst/>
                          <a:latin typeface="Arial"/>
                        </a:rPr>
                        <a:t>Patient Navigation</a:t>
                      </a:r>
                    </a:p>
                  </a:txBody>
                  <a:tcPr marL="9525" marR="9525" marT="9525" marB="0" anchor="b"/>
                </a:tc>
                <a:tc>
                  <a:txBody>
                    <a:bodyPr/>
                    <a:lstStyle/>
                    <a:p>
                      <a:pPr algn="l" fontAlgn="b"/>
                      <a:r>
                        <a:rPr lang="en-CA" sz="1100" b="0" i="0" u="none" strike="noStrike" dirty="0">
                          <a:solidFill>
                            <a:srgbClr val="000000"/>
                          </a:solidFill>
                          <a:effectLst/>
                          <a:latin typeface="Arial"/>
                        </a:rPr>
                        <a:t>HNHB LHIN</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r>
              <a:tr h="340327">
                <a:tc>
                  <a:txBody>
                    <a:bodyPr/>
                    <a:lstStyle/>
                    <a:p>
                      <a:pPr algn="l" fontAlgn="b"/>
                      <a:r>
                        <a:rPr lang="en-CA" sz="1100" b="0" i="0" u="none" strike="noStrike" dirty="0">
                          <a:solidFill>
                            <a:srgbClr val="000000"/>
                          </a:solidFill>
                          <a:effectLst/>
                          <a:latin typeface="Arial"/>
                        </a:rPr>
                        <a:t>FASD Program</a:t>
                      </a:r>
                    </a:p>
                  </a:txBody>
                  <a:tcPr marL="9525" marR="9525" marT="9525" marB="0" anchor="b"/>
                </a:tc>
                <a:tc>
                  <a:txBody>
                    <a:bodyPr/>
                    <a:lstStyle/>
                    <a:p>
                      <a:pPr algn="l" fontAlgn="b"/>
                      <a:r>
                        <a:rPr lang="en-CA" sz="1100" b="0" i="0" u="none" strike="noStrike" dirty="0">
                          <a:solidFill>
                            <a:srgbClr val="000000"/>
                          </a:solidFill>
                          <a:effectLst/>
                          <a:latin typeface="Arial"/>
                        </a:rPr>
                        <a:t>MoHLTC</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r>
              <a:tr h="340327">
                <a:tc>
                  <a:txBody>
                    <a:bodyPr/>
                    <a:lstStyle/>
                    <a:p>
                      <a:pPr algn="l" fontAlgn="b"/>
                      <a:r>
                        <a:rPr lang="en-CA" sz="1100" b="0" i="0" u="none" strike="noStrike" dirty="0">
                          <a:solidFill>
                            <a:srgbClr val="000000"/>
                          </a:solidFill>
                          <a:effectLst/>
                          <a:latin typeface="Arial"/>
                        </a:rPr>
                        <a:t>Healthier You</a:t>
                      </a:r>
                    </a:p>
                  </a:txBody>
                  <a:tcPr marL="9525" marR="9525" marT="9525" marB="0" anchor="b"/>
                </a:tc>
                <a:tc>
                  <a:txBody>
                    <a:bodyPr/>
                    <a:lstStyle/>
                    <a:p>
                      <a:pPr algn="l" fontAlgn="b"/>
                      <a:r>
                        <a:rPr lang="en-CA" sz="1100" b="0" i="0" u="none" strike="noStrike" dirty="0">
                          <a:solidFill>
                            <a:srgbClr val="000000"/>
                          </a:solidFill>
                          <a:effectLst/>
                          <a:latin typeface="Arial"/>
                        </a:rPr>
                        <a:t>MoHLTC</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r>
              <a:tr h="340327">
                <a:tc>
                  <a:txBody>
                    <a:bodyPr/>
                    <a:lstStyle/>
                    <a:p>
                      <a:pPr algn="l" fontAlgn="b"/>
                      <a:r>
                        <a:rPr lang="en-CA" sz="1100" b="0" i="0" u="none" strike="noStrike" dirty="0">
                          <a:solidFill>
                            <a:srgbClr val="000000"/>
                          </a:solidFill>
                          <a:effectLst/>
                          <a:latin typeface="Arial"/>
                        </a:rPr>
                        <a:t>Diabetes Education </a:t>
                      </a:r>
                    </a:p>
                  </a:txBody>
                  <a:tcPr marL="9525" marR="9525" marT="9525" marB="0" anchor="b"/>
                </a:tc>
                <a:tc>
                  <a:txBody>
                    <a:bodyPr/>
                    <a:lstStyle/>
                    <a:p>
                      <a:pPr algn="l" fontAlgn="b"/>
                      <a:r>
                        <a:rPr lang="en-CA" sz="1100" b="0" i="0" u="none" strike="noStrike" dirty="0">
                          <a:solidFill>
                            <a:srgbClr val="000000"/>
                          </a:solidFill>
                          <a:effectLst/>
                          <a:latin typeface="Arial"/>
                        </a:rPr>
                        <a:t>MoHLTC</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r>
              <a:tr h="340327">
                <a:tc>
                  <a:txBody>
                    <a:bodyPr/>
                    <a:lstStyle/>
                    <a:p>
                      <a:pPr algn="l" fontAlgn="b"/>
                      <a:r>
                        <a:rPr lang="en-CA" sz="1100" b="0" i="0" u="none" strike="noStrike" dirty="0">
                          <a:solidFill>
                            <a:srgbClr val="000000"/>
                          </a:solidFill>
                          <a:effectLst/>
                          <a:latin typeface="Arial"/>
                        </a:rPr>
                        <a:t>STRONG</a:t>
                      </a:r>
                    </a:p>
                  </a:txBody>
                  <a:tcPr marL="9525" marR="9525" marT="9525" marB="0" anchor="b"/>
                </a:tc>
                <a:tc>
                  <a:txBody>
                    <a:bodyPr/>
                    <a:lstStyle/>
                    <a:p>
                      <a:pPr algn="l" fontAlgn="b"/>
                      <a:r>
                        <a:rPr lang="en-CA" sz="1100" b="0" i="0" u="none" strike="noStrike" dirty="0">
                          <a:solidFill>
                            <a:srgbClr val="000000"/>
                          </a:solidFill>
                          <a:effectLst/>
                          <a:latin typeface="Arial"/>
                        </a:rPr>
                        <a:t>New Horizons</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r>
              <a:tr h="340327">
                <a:tc>
                  <a:txBody>
                    <a:bodyPr/>
                    <a:lstStyle/>
                    <a:p>
                      <a:pPr algn="l" fontAlgn="b"/>
                      <a:r>
                        <a:rPr lang="en-CA" sz="1100" b="0" i="0" u="none" strike="noStrike" dirty="0">
                          <a:solidFill>
                            <a:srgbClr val="000000"/>
                          </a:solidFill>
                          <a:effectLst/>
                          <a:latin typeface="Arial"/>
                        </a:rPr>
                        <a:t>Children and Youth</a:t>
                      </a:r>
                    </a:p>
                  </a:txBody>
                  <a:tcPr marL="9525" marR="9525" marT="9525" marB="0" anchor="b"/>
                </a:tc>
                <a:tc>
                  <a:txBody>
                    <a:bodyPr/>
                    <a:lstStyle/>
                    <a:p>
                      <a:pPr algn="l" fontAlgn="b"/>
                      <a:r>
                        <a:rPr lang="en-CA" sz="1100" b="0" i="0" u="none" strike="noStrike" dirty="0">
                          <a:solidFill>
                            <a:srgbClr val="000000"/>
                          </a:solidFill>
                          <a:effectLst/>
                          <a:latin typeface="Arial"/>
                        </a:rPr>
                        <a:t>MCYS</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r>
              <a:tr h="340327">
                <a:tc>
                  <a:txBody>
                    <a:bodyPr/>
                    <a:lstStyle/>
                    <a:p>
                      <a:pPr algn="l" fontAlgn="b"/>
                      <a:r>
                        <a:rPr lang="en-CA" sz="1100" b="0" i="0" u="none" strike="noStrike" dirty="0">
                          <a:solidFill>
                            <a:srgbClr val="000000"/>
                          </a:solidFill>
                          <a:effectLst/>
                          <a:latin typeface="Arial"/>
                        </a:rPr>
                        <a:t>Addictions</a:t>
                      </a:r>
                    </a:p>
                  </a:txBody>
                  <a:tcPr marL="9525" marR="9525" marT="9525" marB="0" anchor="b"/>
                </a:tc>
                <a:tc>
                  <a:txBody>
                    <a:bodyPr/>
                    <a:lstStyle/>
                    <a:p>
                      <a:pPr algn="l" fontAlgn="b"/>
                      <a:r>
                        <a:rPr lang="en-CA" sz="1100" b="0" i="0" u="none" strike="noStrike" dirty="0">
                          <a:solidFill>
                            <a:srgbClr val="000000"/>
                          </a:solidFill>
                          <a:effectLst/>
                          <a:latin typeface="Arial"/>
                        </a:rPr>
                        <a:t>HNHB LHIN</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r>
              <a:tr h="340327">
                <a:tc>
                  <a:txBody>
                    <a:bodyPr/>
                    <a:lstStyle/>
                    <a:p>
                      <a:pPr algn="l" fontAlgn="b"/>
                      <a:r>
                        <a:rPr lang="en-CA" sz="1100" b="0" i="0" u="none" strike="noStrike" dirty="0">
                          <a:solidFill>
                            <a:srgbClr val="000000"/>
                          </a:solidFill>
                          <a:effectLst/>
                          <a:latin typeface="Arial"/>
                        </a:rPr>
                        <a:t>Adult Case Management</a:t>
                      </a:r>
                    </a:p>
                  </a:txBody>
                  <a:tcPr marL="9525" marR="9525" marT="9525" marB="0" anchor="b"/>
                </a:tc>
                <a:tc>
                  <a:txBody>
                    <a:bodyPr/>
                    <a:lstStyle/>
                    <a:p>
                      <a:pPr algn="l" fontAlgn="b"/>
                      <a:r>
                        <a:rPr lang="en-CA" sz="1100" b="0" i="0" u="none" strike="noStrike" dirty="0">
                          <a:solidFill>
                            <a:srgbClr val="000000"/>
                          </a:solidFill>
                          <a:effectLst/>
                          <a:latin typeface="Arial"/>
                        </a:rPr>
                        <a:t>HNHB LHIN</a:t>
                      </a:r>
                    </a:p>
                  </a:txBody>
                  <a:tcPr marL="9525" marR="9525" marT="9525" marB="0" anchor="b"/>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c>
                  <a:txBody>
                    <a:bodyPr/>
                    <a:lstStyle/>
                    <a:p>
                      <a:pPr marL="0" indent="0">
                        <a:buFont typeface="Wingdings" panose="05000000000000000000" pitchFamily="2" charset="2"/>
                        <a:buNone/>
                      </a:pPr>
                      <a:r>
                        <a:rPr lang="en-CA" dirty="0" smtClean="0">
                          <a:solidFill>
                            <a:schemeClr val="tx1"/>
                          </a:solidFill>
                        </a:rPr>
                        <a:t>YES</a:t>
                      </a:r>
                      <a:endParaRPr lang="en-CA" dirty="0">
                        <a:solidFill>
                          <a:schemeClr val="tx1"/>
                        </a:solidFill>
                      </a:endParaRPr>
                    </a:p>
                  </a:txBody>
                  <a:tcPr/>
                </a:tc>
              </a:tr>
            </a:tbl>
          </a:graphicData>
        </a:graphic>
      </p:graphicFrame>
    </p:spTree>
    <p:extLst>
      <p:ext uri="{BB962C8B-B14F-4D97-AF65-F5344CB8AC3E}">
        <p14:creationId xmlns:p14="http://schemas.microsoft.com/office/powerpoint/2010/main" val="323311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6453</TotalTime>
  <Words>1976</Words>
  <Application>Microsoft Office PowerPoint</Application>
  <PresentationFormat>Widescreen</PresentationFormat>
  <Paragraphs>385</Paragraphs>
  <Slides>39</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Calibri Light</vt:lpstr>
      <vt:lpstr>Courier New</vt:lpstr>
      <vt:lpstr>Wingdings</vt:lpstr>
      <vt:lpstr>Office Theme</vt:lpstr>
      <vt:lpstr>Chart</vt:lpstr>
      <vt:lpstr>Health Quality Ontario Quality Rounds</vt:lpstr>
      <vt:lpstr>Greetings!</vt:lpstr>
      <vt:lpstr>PowerPoint Presentation</vt:lpstr>
      <vt:lpstr>PowerPoint Presentation</vt:lpstr>
      <vt:lpstr>PowerPoint Presentation</vt:lpstr>
      <vt:lpstr>PowerPoint Presentation</vt:lpstr>
      <vt:lpstr>PowerPoint Presentation</vt:lpstr>
      <vt:lpstr> AHAC &amp; ACHC Service Types</vt:lpstr>
      <vt:lpstr>PowerPoint Presentation</vt:lpstr>
      <vt:lpstr>PowerPoint Presentation</vt:lpstr>
      <vt:lpstr>PowerPoint Presentation</vt:lpstr>
      <vt:lpstr> 7 Natural Ways of Healing</vt:lpstr>
      <vt:lpstr>Tree Metaphor</vt:lpstr>
      <vt:lpstr>PowerPoint Presentation</vt:lpstr>
      <vt:lpstr>PowerPoint Presentation</vt:lpstr>
      <vt:lpstr>AHACs &amp; ACHC Reports</vt:lpstr>
      <vt:lpstr>Quality Population Needs Based Health Planning</vt:lpstr>
      <vt:lpstr> Why population based health assessment?</vt:lpstr>
      <vt:lpstr>   Why urban Aboriginal population based health assessment?</vt:lpstr>
      <vt:lpstr>  Urban Aboriginal population based health assessment (con’t)</vt:lpstr>
      <vt:lpstr>  Urban Aboriginal population based health assessment (con’t)</vt:lpstr>
      <vt:lpstr>Distribution of Aboriginal Populations in Ontario by Identity</vt:lpstr>
      <vt:lpstr>Distribution of Aboriginal Population in Ontario by Census Metropolitan Area (CMA)</vt:lpstr>
      <vt:lpstr>Population Coverage of MOHTLCs current Aboriginal health information</vt:lpstr>
      <vt:lpstr>PowerPoint Presentation</vt:lpstr>
      <vt:lpstr> Indigenous Health Human Resource Capacity Development</vt:lpstr>
      <vt:lpstr>  Trends in Aboriginal Health Human Resources  </vt:lpstr>
      <vt:lpstr> Health Human Resource Strategies in Ontario</vt:lpstr>
      <vt:lpstr> Unique Health Human Resources Capacity Initiatives</vt:lpstr>
      <vt:lpstr>Aboriginal Midwives in Ontario </vt:lpstr>
      <vt:lpstr>PowerPoint Presentation</vt:lpstr>
      <vt:lpstr> New Indigenous Accreditation Standards</vt:lpstr>
      <vt:lpstr> New Cultural Safety Training Requirements</vt:lpstr>
      <vt:lpstr> Moving Forward</vt:lpstr>
      <vt:lpstr> Moving Forward</vt:lpstr>
      <vt:lpstr> Contacts</vt:lpstr>
      <vt:lpstr> Indigenous Cultural Safety Contact</vt:lpstr>
      <vt:lpstr> Midwifery Contact</vt:lpstr>
      <vt:lpstr> 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Response to Patients First</dc:title>
  <dc:creator>Gertie Mai Muise</dc:creator>
  <cp:lastModifiedBy>Gertie Mai Muise  (AOHC)</cp:lastModifiedBy>
  <cp:revision>77</cp:revision>
  <dcterms:created xsi:type="dcterms:W3CDTF">2016-02-22T14:06:33Z</dcterms:created>
  <dcterms:modified xsi:type="dcterms:W3CDTF">2016-06-14T15:03:36Z</dcterms:modified>
</cp:coreProperties>
</file>