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48" r:id="rId1"/>
  </p:sldMasterIdLst>
  <p:notesMasterIdLst>
    <p:notesMasterId r:id="rId41"/>
  </p:notesMasterIdLst>
  <p:handoutMasterIdLst>
    <p:handoutMasterId r:id="rId42"/>
  </p:handoutMasterIdLst>
  <p:sldIdLst>
    <p:sldId id="256" r:id="rId2"/>
    <p:sldId id="258" r:id="rId3"/>
    <p:sldId id="267" r:id="rId4"/>
    <p:sldId id="271" r:id="rId5"/>
    <p:sldId id="272" r:id="rId6"/>
    <p:sldId id="273" r:id="rId7"/>
    <p:sldId id="268" r:id="rId8"/>
    <p:sldId id="277" r:id="rId9"/>
    <p:sldId id="275" r:id="rId10"/>
    <p:sldId id="276" r:id="rId11"/>
    <p:sldId id="278" r:id="rId12"/>
    <p:sldId id="295" r:id="rId13"/>
    <p:sldId id="297" r:id="rId14"/>
    <p:sldId id="293" r:id="rId15"/>
    <p:sldId id="294" r:id="rId16"/>
    <p:sldId id="259" r:id="rId17"/>
    <p:sldId id="279" r:id="rId18"/>
    <p:sldId id="306" r:id="rId19"/>
    <p:sldId id="307" r:id="rId20"/>
    <p:sldId id="311" r:id="rId21"/>
    <p:sldId id="312" r:id="rId22"/>
    <p:sldId id="308" r:id="rId23"/>
    <p:sldId id="309" r:id="rId24"/>
    <p:sldId id="310" r:id="rId25"/>
    <p:sldId id="313" r:id="rId26"/>
    <p:sldId id="305" r:id="rId27"/>
    <p:sldId id="286" r:id="rId28"/>
    <p:sldId id="287" r:id="rId29"/>
    <p:sldId id="288" r:id="rId30"/>
    <p:sldId id="300" r:id="rId31"/>
    <p:sldId id="314" r:id="rId32"/>
    <p:sldId id="302" r:id="rId33"/>
    <p:sldId id="303" r:id="rId34"/>
    <p:sldId id="291" r:id="rId35"/>
    <p:sldId id="301" r:id="rId36"/>
    <p:sldId id="292" r:id="rId37"/>
    <p:sldId id="304" r:id="rId38"/>
    <p:sldId id="315" r:id="rId39"/>
    <p:sldId id="296"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86" autoAdjust="0"/>
    <p:restoredTop sz="83741" autoAdjust="0"/>
  </p:normalViewPr>
  <p:slideViewPr>
    <p:cSldViewPr snapToGrid="0">
      <p:cViewPr varScale="1">
        <p:scale>
          <a:sx n="73" d="100"/>
          <a:sy n="73" d="100"/>
        </p:scale>
        <p:origin x="-1146"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cat>
            <c:strRef>
              <c:f>Sheet2!$A$1:$A$5</c:f>
              <c:strCache>
                <c:ptCount val="5"/>
                <c:pt idx="0">
                  <c:v>First Nations - Status</c:v>
                </c:pt>
                <c:pt idx="1">
                  <c:v>First Nations - non-Status</c:v>
                </c:pt>
                <c:pt idx="2">
                  <c:v>Inuit</c:v>
                </c:pt>
                <c:pt idx="3">
                  <c:v>Metis</c:v>
                </c:pt>
                <c:pt idx="4">
                  <c:v>Multiple</c:v>
                </c:pt>
              </c:strCache>
            </c:strRef>
          </c:cat>
          <c:val>
            <c:numRef>
              <c:f>Sheet2!$B$1:$B$5</c:f>
              <c:numCache>
                <c:formatCode>General</c:formatCode>
                <c:ptCount val="5"/>
                <c:pt idx="0">
                  <c:v>141165</c:v>
                </c:pt>
                <c:pt idx="1">
                  <c:v>59935</c:v>
                </c:pt>
                <c:pt idx="2">
                  <c:v>3353</c:v>
                </c:pt>
                <c:pt idx="3">
                  <c:v>86020</c:v>
                </c:pt>
                <c:pt idx="4">
                  <c:v>2910</c:v>
                </c:pt>
              </c:numCache>
            </c:numRef>
          </c:val>
        </c:ser>
        <c:dLbls>
          <c:showLegendKey val="0"/>
          <c:showVal val="0"/>
          <c:showCatName val="0"/>
          <c:showSerName val="0"/>
          <c:showPercent val="0"/>
          <c:showBubbleSize val="0"/>
          <c:showLeaderLines val="1"/>
        </c:dLbls>
        <c:firstSliceAng val="0"/>
      </c:pieChart>
    </c:plotArea>
    <c:legend>
      <c:legendPos val="r"/>
      <c:legendEntry>
        <c:idx val="0"/>
        <c:txPr>
          <a:bodyPr/>
          <a:lstStyle/>
          <a:p>
            <a:pPr>
              <a:defRPr sz="2000" baseline="0"/>
            </a:pPr>
            <a:endParaRPr lang="fr-FR"/>
          </a:p>
        </c:txPr>
      </c:legendEntry>
      <c:legendEntry>
        <c:idx val="1"/>
        <c:txPr>
          <a:bodyPr/>
          <a:lstStyle/>
          <a:p>
            <a:pPr>
              <a:defRPr sz="2000" baseline="0"/>
            </a:pPr>
            <a:endParaRPr lang="fr-FR"/>
          </a:p>
        </c:txPr>
      </c:legendEntry>
      <c:legendEntry>
        <c:idx val="2"/>
        <c:txPr>
          <a:bodyPr/>
          <a:lstStyle/>
          <a:p>
            <a:pPr>
              <a:defRPr sz="2000"/>
            </a:pPr>
            <a:endParaRPr lang="fr-FR"/>
          </a:p>
        </c:txPr>
      </c:legendEntry>
      <c:legendEntry>
        <c:idx val="3"/>
        <c:txPr>
          <a:bodyPr/>
          <a:lstStyle/>
          <a:p>
            <a:pPr>
              <a:defRPr sz="2000"/>
            </a:pPr>
            <a:endParaRPr lang="fr-FR"/>
          </a:p>
        </c:txPr>
      </c:legendEntry>
      <c:layout>
        <c:manualLayout>
          <c:xMode val="edge"/>
          <c:yMode val="edge"/>
          <c:x val="0.70851086322543011"/>
          <c:y val="0.21320302441712408"/>
          <c:w val="0.28222987751531059"/>
          <c:h val="0.57359395116575196"/>
        </c:manualLayout>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dLbls>
          <c:showLegendKey val="0"/>
          <c:showVal val="0"/>
          <c:showCatName val="0"/>
          <c:showSerName val="0"/>
          <c:showPercent val="0"/>
          <c:showBubbleSize val="0"/>
          <c:showLeaderLines val="0"/>
        </c:dLbls>
        <c:firstSliceAng val="0"/>
      </c:pieChart>
    </c:plotArea>
    <c:legend>
      <c:legendPos val="r"/>
      <c:layout>
        <c:manualLayout>
          <c:xMode val="edge"/>
          <c:yMode val="edge"/>
          <c:x val="0.70851086322543011"/>
          <c:y val="0.21320302441712408"/>
          <c:w val="0.28222987751531059"/>
          <c:h val="0.57359395116575196"/>
        </c:manualLayout>
      </c:layout>
      <c:overlay val="0"/>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cat>
            <c:strRef>
              <c:f>Sheet3!$A$1:$A$2</c:f>
              <c:strCache>
                <c:ptCount val="2"/>
                <c:pt idx="0">
                  <c:v>CMA</c:v>
                </c:pt>
                <c:pt idx="1">
                  <c:v>non-CMA</c:v>
                </c:pt>
              </c:strCache>
            </c:strRef>
          </c:cat>
          <c:val>
            <c:numRef>
              <c:f>Sheet3!$B$1:$B$2</c:f>
              <c:numCache>
                <c:formatCode>General</c:formatCode>
                <c:ptCount val="2"/>
                <c:pt idx="0">
                  <c:v>208356</c:v>
                </c:pt>
                <c:pt idx="1">
                  <c:v>93069</c:v>
                </c:pt>
              </c:numCache>
            </c:numRef>
          </c:val>
        </c:ser>
        <c:dLbls>
          <c:showLegendKey val="0"/>
          <c:showVal val="0"/>
          <c:showCatName val="0"/>
          <c:showSerName val="0"/>
          <c:showPercent val="0"/>
          <c:showBubbleSize val="0"/>
          <c:showLeaderLines val="1"/>
        </c:dLbls>
        <c:firstSliceAng val="0"/>
      </c:pieChart>
    </c:plotArea>
    <c:legend>
      <c:legendPos val="r"/>
      <c:layout/>
      <c:overlay val="0"/>
      <c:txPr>
        <a:bodyPr/>
        <a:lstStyle/>
        <a:p>
          <a:pPr>
            <a:defRPr sz="2000" baseline="0"/>
          </a:pPr>
          <a:endParaRPr lang="fr-FR"/>
        </a:p>
      </c:txPr>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cat>
            <c:strRef>
              <c:f>Sheet4!$A$1:$A$2</c:f>
              <c:strCache>
                <c:ptCount val="2"/>
                <c:pt idx="0">
                  <c:v>Health Information Strategy</c:v>
                </c:pt>
                <c:pt idx="1">
                  <c:v>no Health Information Strategy</c:v>
                </c:pt>
              </c:strCache>
            </c:strRef>
          </c:cat>
          <c:val>
            <c:numRef>
              <c:f>Sheet4!$B$1:$B$2</c:f>
              <c:numCache>
                <c:formatCode>0%</c:formatCode>
                <c:ptCount val="2"/>
                <c:pt idx="0">
                  <c:v>0.17</c:v>
                </c:pt>
                <c:pt idx="1">
                  <c:v>0.83</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179481627296588"/>
          <c:y val="0.13651684164479441"/>
          <c:w val="0.36538517060367454"/>
          <c:h val="0.72696631671041123"/>
        </c:manualLayout>
      </c:layout>
      <c:overlay val="0"/>
      <c:txPr>
        <a:bodyPr/>
        <a:lstStyle/>
        <a:p>
          <a:pPr>
            <a:defRPr sz="2000" baseline="0"/>
          </a:pPr>
          <a:endParaRPr lang="fr-FR"/>
        </a:p>
      </c:txPr>
    </c:legend>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295FBD-A18A-40FA-A741-C87AFD0FDE24}" type="datetimeFigureOut">
              <a:rPr lang="en-CA" smtClean="0"/>
              <a:t>01/09/2016</a:t>
            </a:fld>
            <a:endParaRPr lang="fr-CA"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7DF8C8-40C4-46A8-A3B9-EB0EFE14A4F5}" type="slidenum">
              <a:rPr lang="en-CA" smtClean="0"/>
              <a:t>‹N°›</a:t>
            </a:fld>
            <a:endParaRPr lang="fr-CA" dirty="0"/>
          </a:p>
        </p:txBody>
      </p:sp>
    </p:spTree>
    <p:extLst>
      <p:ext uri="{BB962C8B-B14F-4D97-AF65-F5344CB8AC3E}">
        <p14:creationId xmlns:p14="http://schemas.microsoft.com/office/powerpoint/2010/main" val="4840906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1C6B66-9C67-4713-BA9C-C3C271C4B6B8}" type="datetimeFigureOut">
              <a:rPr lang="en-CA" smtClean="0"/>
              <a:t>01/09/2016</a:t>
            </a:fld>
            <a:endParaRPr lang="fr-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D9D949-103F-4CB4-9DAC-0021D1C65098}" type="slidenum">
              <a:rPr lang="en-CA" smtClean="0"/>
              <a:t>‹N°›</a:t>
            </a:fld>
            <a:endParaRPr lang="fr-CA" dirty="0"/>
          </a:p>
        </p:txBody>
      </p:sp>
    </p:spTree>
    <p:extLst>
      <p:ext uri="{BB962C8B-B14F-4D97-AF65-F5344CB8AC3E}">
        <p14:creationId xmlns:p14="http://schemas.microsoft.com/office/powerpoint/2010/main" val="419640367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Colours correspond to treaty areas/boundaries</a:t>
            </a:r>
          </a:p>
          <a:p>
            <a:r>
              <a:rPr lang="en-CA" dirty="0" smtClean="0"/>
              <a:t>AHACs</a:t>
            </a:r>
            <a:r>
              <a:rPr lang="en-CA" baseline="0" dirty="0" smtClean="0"/>
              <a:t> serve Aboriginal communities on and off reserve and urban Aboriginal populations </a:t>
            </a:r>
          </a:p>
          <a:p>
            <a:r>
              <a:rPr lang="en-CA" baseline="0" dirty="0" smtClean="0"/>
              <a:t>Emphasize fast growing and migration</a:t>
            </a:r>
            <a:endParaRPr lang="en-CA" dirty="0"/>
          </a:p>
        </p:txBody>
      </p:sp>
      <p:sp>
        <p:nvSpPr>
          <p:cNvPr id="4" name="Slide Number Placeholder 3"/>
          <p:cNvSpPr>
            <a:spLocks noGrp="1"/>
          </p:cNvSpPr>
          <p:nvPr>
            <p:ph type="sldNum" sz="quarter" idx="10"/>
          </p:nvPr>
        </p:nvSpPr>
        <p:spPr/>
        <p:txBody>
          <a:bodyPr/>
          <a:lstStyle/>
          <a:p>
            <a:fld id="{FB534DFB-3A07-44A2-BBCF-D9B5DE09969C}" type="slidenum">
              <a:rPr lang="en-CA" smtClean="0"/>
              <a:t>4</a:t>
            </a:fld>
            <a:endParaRPr lang="en-CA" dirty="0"/>
          </a:p>
        </p:txBody>
      </p:sp>
    </p:spTree>
    <p:extLst>
      <p:ext uri="{BB962C8B-B14F-4D97-AF65-F5344CB8AC3E}">
        <p14:creationId xmlns:p14="http://schemas.microsoft.com/office/powerpoint/2010/main" val="3587301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Tx/>
              <a:buChar char="-"/>
            </a:pPr>
            <a:r>
              <a:rPr lang="en-US" dirty="0" smtClean="0">
                <a:latin typeface="Arial" pitchFamily="34" charset="0"/>
              </a:rPr>
              <a:t>however, at</a:t>
            </a:r>
            <a:r>
              <a:rPr lang="en-US" baseline="0" dirty="0" smtClean="0">
                <a:latin typeface="Arial" pitchFamily="34" charset="0"/>
              </a:rPr>
              <a:t> present, most communities do not have access to Aboriginal midwifery</a:t>
            </a:r>
          </a:p>
          <a:p>
            <a:pPr marL="171450" indent="-171450">
              <a:buFontTx/>
              <a:buChar char="-"/>
            </a:pPr>
            <a:r>
              <a:rPr lang="en-US" baseline="0" dirty="0" smtClean="0">
                <a:latin typeface="Arial" pitchFamily="34" charset="0"/>
              </a:rPr>
              <a:t>This map, created by the AOM, shows that there are currently only four places where women and families can access midwifery care: on-reserve: Attawapiskat, Akwesasne, Tyendinaga and Six Nations</a:t>
            </a:r>
          </a:p>
          <a:p>
            <a:pPr marL="171450" indent="-171450">
              <a:buFontTx/>
              <a:buChar char="-"/>
            </a:pPr>
            <a:r>
              <a:rPr lang="en-US" baseline="0" dirty="0" smtClean="0">
                <a:latin typeface="Arial" pitchFamily="34" charset="0"/>
              </a:rPr>
              <a:t>in the north, at least</a:t>
            </a:r>
            <a:r>
              <a:rPr lang="en-US" sz="1200" dirty="0" smtClean="0">
                <a:solidFill>
                  <a:srgbClr val="FFFFFF"/>
                </a:solidFill>
                <a:effectLst>
                  <a:outerShdw blurRad="50800" dist="38100" dir="2700000" algn="tl" rotWithShape="0">
                    <a:prstClr val="black">
                      <a:alpha val="40000"/>
                    </a:prstClr>
                  </a:outerShdw>
                </a:effectLst>
                <a:ea typeface="+mn-ea"/>
                <a:cs typeface="+mn-cs"/>
              </a:rPr>
              <a:t> 35 communities routinely</a:t>
            </a:r>
            <a:r>
              <a:rPr lang="en-US" sz="1200" baseline="0" dirty="0" smtClean="0">
                <a:solidFill>
                  <a:srgbClr val="FFFFFF"/>
                </a:solidFill>
                <a:effectLst>
                  <a:outerShdw blurRad="50800" dist="38100" dir="2700000" algn="tl" rotWithShape="0">
                    <a:prstClr val="black">
                      <a:alpha val="40000"/>
                    </a:prstClr>
                  </a:outerShdw>
                </a:effectLst>
                <a:ea typeface="+mn-ea"/>
                <a:cs typeface="+mn-cs"/>
              </a:rPr>
              <a:t> </a:t>
            </a:r>
            <a:r>
              <a:rPr lang="en-US" sz="1200" dirty="0" smtClean="0">
                <a:solidFill>
                  <a:srgbClr val="FFFFFF"/>
                </a:solidFill>
                <a:effectLst>
                  <a:outerShdw blurRad="50800" dist="38100" dir="2700000" algn="tl" rotWithShape="0">
                    <a:prstClr val="black">
                      <a:alpha val="40000"/>
                    </a:prstClr>
                  </a:outerShdw>
                </a:effectLst>
                <a:ea typeface="+mn-ea"/>
                <a:cs typeface="+mn-cs"/>
              </a:rPr>
              <a:t>evacuate women for their birth;</a:t>
            </a:r>
            <a:r>
              <a:rPr lang="en-US" sz="1200" baseline="0" dirty="0" smtClean="0">
                <a:solidFill>
                  <a:srgbClr val="FFFFFF"/>
                </a:solidFill>
                <a:effectLst>
                  <a:outerShdw blurRad="50800" dist="38100" dir="2700000" algn="tl" rotWithShape="0">
                    <a:prstClr val="black">
                      <a:alpha val="40000"/>
                    </a:prstClr>
                  </a:outerShdw>
                </a:effectLst>
                <a:ea typeface="+mn-ea"/>
                <a:cs typeface="+mn-cs"/>
              </a:rPr>
              <a:t> this practice has been referred to as “the residential schools of medicine” (Elizabeth Payne) – it removes women, usually at 36 weeks of pregnancy, and sends them, often alone, to a hospital in the south to await their pregnancy, where they give birth, often alone and with high levels of interventions, in a place that is far from home and removed from family and ceremony – women have reported experiencing i</a:t>
            </a:r>
            <a:r>
              <a:rPr lang="en-US" sz="1200" dirty="0" smtClean="0">
                <a:solidFill>
                  <a:srgbClr val="FFFFFF"/>
                </a:solidFill>
                <a:effectLst>
                  <a:outerShdw blurRad="50800" dist="38100" dir="2700000" algn="tl" rotWithShape="0">
                    <a:prstClr val="black">
                      <a:alpha val="40000"/>
                    </a:prstClr>
                  </a:outerShdw>
                </a:effectLst>
                <a:ea typeface="+mn-ea"/>
                <a:cs typeface="+mn-cs"/>
              </a:rPr>
              <a:t>solation, separation from families, financial stress, the loss of  cultural ties to the land,  and a loss of continuity of care; evidence also shows this practice contributes</a:t>
            </a:r>
            <a:r>
              <a:rPr lang="en-US" sz="1200" baseline="0" dirty="0" smtClean="0">
                <a:solidFill>
                  <a:srgbClr val="FFFFFF"/>
                </a:solidFill>
                <a:effectLst>
                  <a:outerShdw blurRad="50800" dist="38100" dir="2700000" algn="tl" rotWithShape="0">
                    <a:prstClr val="black">
                      <a:alpha val="40000"/>
                    </a:prstClr>
                  </a:outerShdw>
                </a:effectLst>
                <a:ea typeface="+mn-ea"/>
                <a:cs typeface="+mn-cs"/>
              </a:rPr>
              <a:t> to higher rates of postpartum depression and poor</a:t>
            </a:r>
            <a:r>
              <a:rPr lang="en-US" sz="1200" dirty="0" smtClean="0">
                <a:solidFill>
                  <a:srgbClr val="FFFFFF"/>
                </a:solidFill>
                <a:effectLst>
                  <a:outerShdw blurRad="50800" dist="38100" dir="2700000" algn="tl" rotWithShape="0">
                    <a:prstClr val="black">
                      <a:alpha val="40000"/>
                    </a:prstClr>
                  </a:outerShdw>
                </a:effectLst>
                <a:ea typeface="+mn-ea"/>
                <a:cs typeface="+mn-cs"/>
              </a:rPr>
              <a:t> rates of breastfeeding  </a:t>
            </a:r>
          </a:p>
          <a:p>
            <a:pPr eaLnBrk="1" fontAlgn="auto" hangingPunct="1">
              <a:spcAft>
                <a:spcPts val="0"/>
              </a:spcAft>
              <a:buFont typeface="Arial"/>
              <a:buChar char="•"/>
              <a:defRPr/>
            </a:pPr>
            <a:endParaRPr lang="en-US" dirty="0" smtClean="0">
              <a:ea typeface="+mn-ea"/>
              <a:cs typeface="+mn-cs"/>
            </a:endParaRPr>
          </a:p>
          <a:p>
            <a:pPr eaLnBrk="1" fontAlgn="auto" hangingPunct="1">
              <a:spcAft>
                <a:spcPts val="0"/>
              </a:spcAft>
              <a:buFont typeface="Arial"/>
              <a:buChar char="•"/>
              <a:defRPr/>
            </a:pPr>
            <a:endParaRPr lang="en-US" dirty="0" smtClean="0">
              <a:solidFill>
                <a:srgbClr val="FFFF00"/>
              </a:solidFill>
              <a:ea typeface="+mn-ea"/>
              <a:cs typeface="+mn-cs"/>
            </a:endParaRPr>
          </a:p>
          <a:p>
            <a:endParaRPr lang="en-US" dirty="0"/>
          </a:p>
        </p:txBody>
      </p:sp>
    </p:spTree>
    <p:extLst>
      <p:ext uri="{BB962C8B-B14F-4D97-AF65-F5344CB8AC3E}">
        <p14:creationId xmlns:p14="http://schemas.microsoft.com/office/powerpoint/2010/main" val="1460084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Significance of the wheel-</a:t>
            </a:r>
            <a:r>
              <a:rPr lang="en-CA" baseline="0" dirty="0" smtClean="0"/>
              <a:t> Angela </a:t>
            </a:r>
            <a:endParaRPr lang="en-CA" dirty="0" smtClean="0"/>
          </a:p>
          <a:p>
            <a:r>
              <a:rPr lang="en-CA" dirty="0" smtClean="0"/>
              <a:t>Go through</a:t>
            </a:r>
            <a:r>
              <a:rPr lang="en-CA" baseline="0" dirty="0" smtClean="0"/>
              <a:t> the wheel as </a:t>
            </a:r>
            <a:r>
              <a:rPr lang="en-CA" baseline="0" dirty="0" smtClean="0"/>
              <a:t>she's </a:t>
            </a:r>
            <a:r>
              <a:rPr lang="en-CA" baseline="0" dirty="0" smtClean="0"/>
              <a:t>been taught</a:t>
            </a:r>
          </a:p>
          <a:p>
            <a:r>
              <a:rPr lang="en-CA" baseline="0" dirty="0" smtClean="0"/>
              <a:t>-emphasize the diversity of teachings and emphasize the vast nation-hood. </a:t>
            </a:r>
            <a:endParaRPr lang="en-CA" dirty="0" smtClean="0"/>
          </a:p>
          <a:p>
            <a:r>
              <a:rPr lang="en-CA" dirty="0" smtClean="0"/>
              <a:t>Overview of meaning of colours</a:t>
            </a:r>
          </a:p>
          <a:p>
            <a:r>
              <a:rPr lang="en-CA" dirty="0" smtClean="0"/>
              <a:t>Overview of directions and associated meaning</a:t>
            </a:r>
          </a:p>
          <a:p>
            <a:r>
              <a:rPr lang="en-CA" dirty="0" smtClean="0"/>
              <a:t>-just reference </a:t>
            </a:r>
            <a:r>
              <a:rPr lang="en-CA" dirty="0" smtClean="0"/>
              <a:t>Carlie's </a:t>
            </a:r>
            <a:r>
              <a:rPr lang="en-CA" dirty="0" smtClean="0"/>
              <a:t>video</a:t>
            </a:r>
            <a:r>
              <a:rPr lang="en-CA" baseline="0" dirty="0" smtClean="0"/>
              <a:t> as an additional resource </a:t>
            </a:r>
          </a:p>
          <a:p>
            <a:endParaRPr lang="en-CA" baseline="0" dirty="0" smtClean="0"/>
          </a:p>
          <a:p>
            <a:r>
              <a:rPr lang="en-CA" baseline="0" dirty="0" smtClean="0"/>
              <a:t>-this model through AWHS was sanctioned not just by Aboriginal people but also the government of Ontario.</a:t>
            </a:r>
            <a:endParaRPr lang="en-CA" dirty="0" smtClean="0"/>
          </a:p>
          <a:p>
            <a:pPr lvl="1"/>
            <a:endParaRPr lang="en-CA" dirty="0" smtClean="0"/>
          </a:p>
          <a:p>
            <a:pPr lvl="1"/>
            <a:endParaRPr lang="en-CA" dirty="0" smtClean="0"/>
          </a:p>
          <a:p>
            <a:endParaRPr lang="en-CA" dirty="0"/>
          </a:p>
        </p:txBody>
      </p:sp>
      <p:sp>
        <p:nvSpPr>
          <p:cNvPr id="4" name="Slide Number Placeholder 3"/>
          <p:cNvSpPr>
            <a:spLocks noGrp="1"/>
          </p:cNvSpPr>
          <p:nvPr>
            <p:ph type="sldNum" sz="quarter" idx="10"/>
          </p:nvPr>
        </p:nvSpPr>
        <p:spPr/>
        <p:txBody>
          <a:bodyPr/>
          <a:lstStyle/>
          <a:p>
            <a:fld id="{A4FA663C-9527-4E2A-891F-2E1DA55B3F93}" type="slidenum">
              <a:rPr lang="en-US" altLang="en-US" smtClean="0"/>
              <a:pPr/>
              <a:t>7</a:t>
            </a:fld>
            <a:endParaRPr lang="en-US" altLang="en-US" dirty="0"/>
          </a:p>
        </p:txBody>
      </p:sp>
    </p:spTree>
    <p:extLst>
      <p:ext uri="{BB962C8B-B14F-4D97-AF65-F5344CB8AC3E}">
        <p14:creationId xmlns:p14="http://schemas.microsoft.com/office/powerpoint/2010/main" val="3069224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This is</a:t>
            </a:r>
            <a:r>
              <a:rPr lang="en-CA" baseline="0" dirty="0" smtClean="0"/>
              <a:t> a sample of programs and services from one AHAC, it is not an exhaustive list of programs and services. </a:t>
            </a:r>
          </a:p>
          <a:p>
            <a:endParaRPr lang="en-CA" baseline="0" dirty="0" smtClean="0"/>
          </a:p>
          <a:p>
            <a:r>
              <a:rPr lang="en-CA" baseline="0" dirty="0" smtClean="0"/>
              <a:t>Highlight that primary care in </a:t>
            </a:r>
            <a:r>
              <a:rPr lang="en-CA" baseline="0" dirty="0" smtClean="0"/>
              <a:t>Anita's </a:t>
            </a:r>
            <a:r>
              <a:rPr lang="en-CA" baseline="0" dirty="0" smtClean="0"/>
              <a:t>AHAC does address spiritual and emotional needs beyond just mental and physical </a:t>
            </a:r>
            <a:r>
              <a:rPr lang="en-CA" baseline="0" dirty="0" smtClean="0">
                <a:sym typeface="Wingdings" panose="05000000000000000000" pitchFamily="2" charset="2"/>
              </a:rPr>
              <a:t> through assessment process (SOAP)</a:t>
            </a:r>
          </a:p>
          <a:p>
            <a:endParaRPr lang="en-CA" baseline="0" dirty="0" smtClean="0">
              <a:sym typeface="Wingdings" panose="05000000000000000000" pitchFamily="2" charset="2"/>
            </a:endParaRPr>
          </a:p>
          <a:p>
            <a:endParaRPr lang="en-CA" dirty="0"/>
          </a:p>
        </p:txBody>
      </p:sp>
      <p:sp>
        <p:nvSpPr>
          <p:cNvPr id="4" name="Slide Number Placeholder 3"/>
          <p:cNvSpPr>
            <a:spLocks noGrp="1"/>
          </p:cNvSpPr>
          <p:nvPr>
            <p:ph type="sldNum" sz="quarter" idx="10"/>
          </p:nvPr>
        </p:nvSpPr>
        <p:spPr/>
        <p:txBody>
          <a:bodyPr/>
          <a:lstStyle/>
          <a:p>
            <a:fld id="{FB534DFB-3A07-44A2-BBCF-D9B5DE09969C}" type="slidenum">
              <a:rPr lang="en-CA" smtClean="0"/>
              <a:t>9</a:t>
            </a:fld>
            <a:endParaRPr lang="en-CA" dirty="0"/>
          </a:p>
        </p:txBody>
      </p:sp>
    </p:spTree>
    <p:extLst>
      <p:ext uri="{BB962C8B-B14F-4D97-AF65-F5344CB8AC3E}">
        <p14:creationId xmlns:p14="http://schemas.microsoft.com/office/powerpoint/2010/main" val="4029261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This is</a:t>
            </a:r>
            <a:r>
              <a:rPr lang="en-CA" baseline="0" dirty="0" smtClean="0"/>
              <a:t> a sample of programs and services from a second AHAC, it is not an exhaustive list of programs and services. </a:t>
            </a:r>
            <a:endParaRPr lang="en-CA" dirty="0" smtClean="0"/>
          </a:p>
          <a:p>
            <a:endParaRPr lang="en-CA" dirty="0"/>
          </a:p>
        </p:txBody>
      </p:sp>
      <p:sp>
        <p:nvSpPr>
          <p:cNvPr id="4" name="Slide Number Placeholder 3"/>
          <p:cNvSpPr>
            <a:spLocks noGrp="1"/>
          </p:cNvSpPr>
          <p:nvPr>
            <p:ph type="sldNum" sz="quarter" idx="10"/>
          </p:nvPr>
        </p:nvSpPr>
        <p:spPr/>
        <p:txBody>
          <a:bodyPr/>
          <a:lstStyle/>
          <a:p>
            <a:fld id="{FB534DFB-3A07-44A2-BBCF-D9B5DE09969C}" type="slidenum">
              <a:rPr lang="en-CA" smtClean="0"/>
              <a:t>10</a:t>
            </a:fld>
            <a:endParaRPr lang="en-CA" dirty="0"/>
          </a:p>
        </p:txBody>
      </p:sp>
    </p:spTree>
    <p:extLst>
      <p:ext uri="{BB962C8B-B14F-4D97-AF65-F5344CB8AC3E}">
        <p14:creationId xmlns:p14="http://schemas.microsoft.com/office/powerpoint/2010/main" val="1333157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Example of AHAC specific partnerships: </a:t>
            </a:r>
          </a:p>
          <a:p>
            <a:endParaRPr lang="en-CA" dirty="0" smtClean="0"/>
          </a:p>
          <a:p>
            <a:r>
              <a:rPr lang="en-US" sz="1200" b="1" kern="1200" dirty="0" smtClean="0">
                <a:solidFill>
                  <a:schemeClr val="tx1"/>
                </a:solidFill>
                <a:effectLst/>
                <a:latin typeface="+mn-lt"/>
                <a:ea typeface="+mn-ea"/>
                <a:cs typeface="+mn-cs"/>
              </a:rPr>
              <a:t>Shkagamik</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Kwe</a:t>
            </a:r>
            <a:r>
              <a:rPr lang="en-US" sz="1200" b="1" kern="1200" baseline="0" dirty="0" smtClean="0">
                <a:solidFill>
                  <a:schemeClr val="tx1"/>
                </a:solidFill>
                <a:effectLst/>
                <a:latin typeface="+mn-lt"/>
                <a:ea typeface="+mn-ea"/>
                <a:cs typeface="+mn-cs"/>
              </a:rPr>
              <a:t> AHAC Partnerships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Association of Ontario Health Centres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Health Sciences North</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Northern Ontario School of Medicine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Laurentian University</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Cambrian College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Sudbury District Health Unit</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Rainbow District School Board – Mishko-deh-Wendam : Cultural Restoration and Integrated Health Program</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FASD Diagnostic Clinic</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FASD Network</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Sudbury District Health Unit</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Health Sciences North</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FASD Annual Conference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Aboriginal Health Access Centres Network</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Community Mobilization Sudbury</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First Nations Partnerships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Metis Nation of Ontario – Sudbury Local</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Cancer Care Ontario – Aboriginal Strategy</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Union of Ontario Indians</a:t>
            </a: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FB534DFB-3A07-44A2-BBCF-D9B5DE09969C}" type="slidenum">
              <a:rPr lang="en-CA" smtClean="0"/>
              <a:t>11</a:t>
            </a:fld>
            <a:endParaRPr lang="en-CA" dirty="0"/>
          </a:p>
        </p:txBody>
      </p:sp>
    </p:spTree>
    <p:extLst>
      <p:ext uri="{BB962C8B-B14F-4D97-AF65-F5344CB8AC3E}">
        <p14:creationId xmlns:p14="http://schemas.microsoft.com/office/powerpoint/2010/main" val="1652809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FF89E0-2E29-402B-B37D-83DBD7CD8AC5}" type="slidenum">
              <a:rPr lang="en-US"/>
              <a:pPr/>
              <a:t>12</a:t>
            </a:fld>
            <a:endParaRPr lang="en-US" dirty="0"/>
          </a:p>
        </p:txBody>
      </p:sp>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a:xfrm>
            <a:off x="935038" y="4416425"/>
            <a:ext cx="5140325" cy="4183063"/>
          </a:xfrm>
        </p:spPr>
        <p:txBody>
          <a:bodyPr/>
          <a:lstStyle/>
          <a:p>
            <a:endParaRPr lang="en-CA" dirty="0"/>
          </a:p>
        </p:txBody>
      </p:sp>
    </p:spTree>
    <p:extLst>
      <p:ext uri="{BB962C8B-B14F-4D97-AF65-F5344CB8AC3E}">
        <p14:creationId xmlns:p14="http://schemas.microsoft.com/office/powerpoint/2010/main" val="4076674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In everything we do in health care system design, services design,</a:t>
            </a:r>
            <a:r>
              <a:rPr lang="en-US" altLang="en-US" baseline="0" dirty="0" smtClean="0"/>
              <a:t> planning and evaluation we have to u</a:t>
            </a:r>
            <a:r>
              <a:rPr lang="en-US" altLang="en-US" dirty="0" smtClean="0"/>
              <a:t>nderstand the connection of history and colonization to current day issues.</a:t>
            </a:r>
            <a:r>
              <a:rPr lang="en-US" altLang="en-US" baseline="0" dirty="0" smtClean="0"/>
              <a:t>  We have to continually be working and structure ourselves to continually work cross sector. We must shift our consciousness, our ways of thinking to be inclusive of these realities that often remain hidden. </a:t>
            </a:r>
          </a:p>
          <a:p>
            <a:pPr>
              <a:spcBef>
                <a:spcPct val="0"/>
              </a:spcBef>
            </a:pPr>
            <a:endParaRPr lang="en-US" altLang="en-US" baseline="0" dirty="0" smtClean="0"/>
          </a:p>
          <a:p>
            <a:pPr>
              <a:spcBef>
                <a:spcPct val="0"/>
              </a:spcBef>
            </a:pPr>
            <a:r>
              <a:rPr lang="en-US" altLang="en-US" baseline="0" dirty="0" smtClean="0"/>
              <a:t>Understand that this is not an accident.  It is perpetrated, we are living in a colonized country.  The federal government spends hundreds of millions of dollars fighting against Indigenous treaty rights and other human rights like the campaign to fight Aboriginal Child Activist, Cindy </a:t>
            </a:r>
            <a:r>
              <a:rPr lang="en-US" altLang="en-US" baseline="0" dirty="0" err="1" smtClean="0"/>
              <a:t>Blackstock</a:t>
            </a:r>
            <a:r>
              <a:rPr lang="en-US" altLang="en-US" baseline="0" dirty="0" smtClean="0"/>
              <a:t> case against the Government to fund Aboriginal </a:t>
            </a:r>
            <a:r>
              <a:rPr lang="en-US" altLang="en-US" baseline="0" dirty="0" err="1" smtClean="0"/>
              <a:t>childrens</a:t>
            </a:r>
            <a:r>
              <a:rPr lang="en-US" altLang="en-US" baseline="0" dirty="0" smtClean="0"/>
              <a:t> education and social welfare on par with other Canadian children. </a:t>
            </a:r>
            <a:endParaRPr lang="en-US" altLang="en-US" dirty="0" smtClean="0"/>
          </a:p>
          <a:p>
            <a:pPr>
              <a:spcBef>
                <a:spcPct val="0"/>
              </a:spcBef>
            </a:pPr>
            <a:endParaRPr lang="en-US" altLang="en-US" dirty="0" smtClean="0"/>
          </a:p>
          <a:p>
            <a:pPr>
              <a:spcBef>
                <a:spcPct val="0"/>
              </a:spcBef>
            </a:pPr>
            <a:r>
              <a:rPr lang="en-US" altLang="en-US" dirty="0" smtClean="0"/>
              <a:t>To contextualize the proximal, the everyday situations we have to</a:t>
            </a:r>
            <a:r>
              <a:rPr lang="en-US" altLang="en-US" baseline="0" dirty="0" smtClean="0"/>
              <a:t> have </a:t>
            </a:r>
            <a:r>
              <a:rPr lang="en-US" altLang="en-US" dirty="0" smtClean="0"/>
              <a:t>critical reflection to the roots.</a:t>
            </a:r>
          </a:p>
          <a:p>
            <a:pPr>
              <a:spcBef>
                <a:spcPct val="0"/>
              </a:spcBef>
            </a:pPr>
            <a:endParaRPr lang="en-US" altLang="en-US" dirty="0" smtClean="0"/>
          </a:p>
          <a:p>
            <a:pPr>
              <a:spcBef>
                <a:spcPct val="0"/>
              </a:spcBef>
            </a:pPr>
            <a:endParaRPr lang="en-US" altLang="en-US" dirty="0" smtClean="0"/>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0888" indent="-287338">
              <a:spcBef>
                <a:spcPct val="30000"/>
              </a:spcBef>
              <a:defRPr sz="1200">
                <a:solidFill>
                  <a:schemeClr val="tx1"/>
                </a:solidFill>
                <a:latin typeface="Calibri" panose="020F0502020204030204" pitchFamily="34" charset="0"/>
              </a:defRPr>
            </a:lvl2pPr>
            <a:lvl3pPr marL="1154113" indent="-230188">
              <a:spcBef>
                <a:spcPct val="30000"/>
              </a:spcBef>
              <a:defRPr sz="1200">
                <a:solidFill>
                  <a:schemeClr val="tx1"/>
                </a:solidFill>
                <a:latin typeface="Calibri" panose="020F0502020204030204" pitchFamily="34" charset="0"/>
              </a:defRPr>
            </a:lvl3pPr>
            <a:lvl4pPr marL="1617663" indent="-230188">
              <a:spcBef>
                <a:spcPct val="30000"/>
              </a:spcBef>
              <a:defRPr sz="1200">
                <a:solidFill>
                  <a:schemeClr val="tx1"/>
                </a:solidFill>
                <a:latin typeface="Calibri" panose="020F0502020204030204" pitchFamily="34" charset="0"/>
              </a:defRPr>
            </a:lvl4pPr>
            <a:lvl5pPr marL="2079625" indent="-230188">
              <a:spcBef>
                <a:spcPct val="30000"/>
              </a:spcBef>
              <a:defRPr sz="1200">
                <a:solidFill>
                  <a:schemeClr val="tx1"/>
                </a:solidFill>
                <a:latin typeface="Calibri" panose="020F0502020204030204" pitchFamily="34" charset="0"/>
              </a:defRPr>
            </a:lvl5pPr>
            <a:lvl6pPr marL="2536825" indent="-230188" eaLnBrk="0" fontAlgn="base" hangingPunct="0">
              <a:spcBef>
                <a:spcPct val="30000"/>
              </a:spcBef>
              <a:spcAft>
                <a:spcPct val="0"/>
              </a:spcAft>
              <a:defRPr sz="1200">
                <a:solidFill>
                  <a:schemeClr val="tx1"/>
                </a:solidFill>
                <a:latin typeface="Calibri" panose="020F0502020204030204" pitchFamily="34" charset="0"/>
              </a:defRPr>
            </a:lvl6pPr>
            <a:lvl7pPr marL="2994025" indent="-230188" eaLnBrk="0" fontAlgn="base" hangingPunct="0">
              <a:spcBef>
                <a:spcPct val="30000"/>
              </a:spcBef>
              <a:spcAft>
                <a:spcPct val="0"/>
              </a:spcAft>
              <a:defRPr sz="1200">
                <a:solidFill>
                  <a:schemeClr val="tx1"/>
                </a:solidFill>
                <a:latin typeface="Calibri" panose="020F0502020204030204" pitchFamily="34" charset="0"/>
              </a:defRPr>
            </a:lvl7pPr>
            <a:lvl8pPr marL="3451225" indent="-230188" eaLnBrk="0" fontAlgn="base" hangingPunct="0">
              <a:spcBef>
                <a:spcPct val="30000"/>
              </a:spcBef>
              <a:spcAft>
                <a:spcPct val="0"/>
              </a:spcAft>
              <a:defRPr sz="1200">
                <a:solidFill>
                  <a:schemeClr val="tx1"/>
                </a:solidFill>
                <a:latin typeface="Calibri" panose="020F0502020204030204" pitchFamily="34" charset="0"/>
              </a:defRPr>
            </a:lvl8pPr>
            <a:lvl9pPr marL="3908425" indent="-2301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73B8240-873C-49CB-8776-F73701E0BFC8}" type="slidenum">
              <a:rPr lang="en-CA" altLang="en-US"/>
              <a:pPr>
                <a:spcBef>
                  <a:spcPct val="0"/>
                </a:spcBef>
              </a:pPr>
              <a:t>13</a:t>
            </a:fld>
            <a:endParaRPr lang="en-CA" altLang="en-US"/>
          </a:p>
        </p:txBody>
      </p:sp>
    </p:spTree>
    <p:extLst>
      <p:ext uri="{BB962C8B-B14F-4D97-AF65-F5344CB8AC3E}">
        <p14:creationId xmlns:p14="http://schemas.microsoft.com/office/powerpoint/2010/main" val="120967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90-95%</a:t>
            </a:r>
            <a:r>
              <a:rPr lang="en-US" baseline="0" dirty="0" smtClean="0"/>
              <a:t> linked to ICES data banks</a:t>
            </a:r>
          </a:p>
          <a:p>
            <a:r>
              <a:rPr lang="en-US" baseline="0" dirty="0" smtClean="0"/>
              <a:t>Showing clearly a very serious undercount of Indigenous people </a:t>
            </a:r>
          </a:p>
          <a:p>
            <a:r>
              <a:rPr lang="en-US" baseline="0" dirty="0" smtClean="0"/>
              <a:t>Stark levels of poverty</a:t>
            </a:r>
            <a:endParaRPr lang="en-US" dirty="0"/>
          </a:p>
        </p:txBody>
      </p:sp>
      <p:sp>
        <p:nvSpPr>
          <p:cNvPr id="4" name="Slide Number Placeholder 3"/>
          <p:cNvSpPr>
            <a:spLocks noGrp="1"/>
          </p:cNvSpPr>
          <p:nvPr>
            <p:ph type="sldNum" sz="quarter" idx="10"/>
          </p:nvPr>
        </p:nvSpPr>
        <p:spPr/>
        <p:txBody>
          <a:bodyPr/>
          <a:lstStyle/>
          <a:p>
            <a:fld id="{23D9D949-103F-4CB4-9DAC-0021D1C65098}" type="slidenum">
              <a:rPr lang="en-CA" smtClean="0"/>
              <a:t>25</a:t>
            </a:fld>
            <a:endParaRPr lang="en-CA" dirty="0"/>
          </a:p>
        </p:txBody>
      </p:sp>
    </p:spTree>
    <p:extLst>
      <p:ext uri="{BB962C8B-B14F-4D97-AF65-F5344CB8AC3E}">
        <p14:creationId xmlns:p14="http://schemas.microsoft.com/office/powerpoint/2010/main" val="4173086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Tx/>
              <a:buChar char="-"/>
              <a:tabLst/>
              <a:defRPr/>
            </a:pPr>
            <a:r>
              <a:rPr lang="en-CA" sz="1200" b="0" kern="1200" dirty="0" smtClean="0">
                <a:solidFill>
                  <a:schemeClr val="tx1"/>
                </a:solidFill>
                <a:effectLst/>
                <a:latin typeface="+mn-lt"/>
                <a:ea typeface="+mn-ea"/>
                <a:cs typeface="+mn-cs"/>
              </a:rPr>
              <a:t>Midwifery is a health model that works</a:t>
            </a:r>
            <a:r>
              <a:rPr lang="en-CA" sz="1200" b="0" kern="1200" baseline="0" dirty="0" smtClean="0">
                <a:solidFill>
                  <a:schemeClr val="tx1"/>
                </a:solidFill>
                <a:effectLst/>
                <a:latin typeface="+mn-lt"/>
                <a:ea typeface="+mn-ea"/>
                <a:cs typeface="+mn-cs"/>
              </a:rPr>
              <a:t> and which a</a:t>
            </a:r>
            <a:r>
              <a:rPr lang="en-CA" sz="1200" b="0" kern="1200" dirty="0" smtClean="0">
                <a:solidFill>
                  <a:schemeClr val="tx1"/>
                </a:solidFill>
                <a:effectLst/>
                <a:latin typeface="+mn-lt"/>
                <a:ea typeface="+mn-ea"/>
                <a:cs typeface="+mn-cs"/>
              </a:rPr>
              <a:t>ddresses inequities and disparities in Indigenous health</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b="0" kern="1200" dirty="0" smtClean="0">
                <a:solidFill>
                  <a:schemeClr val="tx1"/>
                </a:solidFill>
                <a:effectLst/>
                <a:latin typeface="+mn-lt"/>
                <a:ea typeface="+mn-ea"/>
                <a:cs typeface="+mn-cs"/>
              </a:rPr>
              <a:t>Midwifery makes a health intervention at a critical time and has the potential to be healing for the parent (or parents and families) as well as contribute</a:t>
            </a:r>
            <a:r>
              <a:rPr lang="en-US" sz="1200" b="0" kern="1200" baseline="0" dirty="0" smtClean="0">
                <a:solidFill>
                  <a:schemeClr val="tx1"/>
                </a:solidFill>
                <a:effectLst/>
                <a:latin typeface="+mn-lt"/>
                <a:ea typeface="+mn-ea"/>
                <a:cs typeface="+mn-cs"/>
              </a:rPr>
              <a:t> to life long health of the child and of the community</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b="0" kern="1200" baseline="0" dirty="0" smtClean="0">
                <a:solidFill>
                  <a:schemeClr val="tx1"/>
                </a:solidFill>
                <a:effectLst/>
                <a:latin typeface="+mn-lt"/>
                <a:ea typeface="+mn-ea"/>
                <a:cs typeface="+mn-cs"/>
              </a:rPr>
              <a:t>Indigenous communities always had midwives for taking care of pregnant women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b="0" kern="1200" baseline="0" dirty="0" smtClean="0">
                <a:solidFill>
                  <a:schemeClr val="tx1"/>
                </a:solidFill>
                <a:effectLst/>
                <a:latin typeface="+mn-lt"/>
                <a:ea typeface="+mn-ea"/>
                <a:cs typeface="+mn-cs"/>
              </a:rPr>
              <a:t>However, midwifery was largely eradicated by colonialism and by the medicine, which worked to move birth out of communities and into hospital institutions</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b="0" kern="1200" baseline="0" dirty="0" smtClean="0">
                <a:solidFill>
                  <a:schemeClr val="tx1"/>
                </a:solidFill>
                <a:effectLst/>
                <a:latin typeface="+mn-lt"/>
                <a:ea typeface="+mn-ea"/>
                <a:cs typeface="+mn-cs"/>
              </a:rPr>
              <a:t>NACM and the AOM are working to support the restoration and renewal of Aboriginal midwifery</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b="0" kern="1200" baseline="0" dirty="0" smtClean="0">
                <a:solidFill>
                  <a:schemeClr val="tx1"/>
                </a:solidFill>
                <a:effectLst/>
                <a:latin typeface="+mn-lt"/>
                <a:ea typeface="+mn-ea"/>
                <a:cs typeface="+mn-cs"/>
              </a:rPr>
              <a:t>In the next two slides, </a:t>
            </a:r>
            <a:r>
              <a:rPr lang="en-US" sz="1200" b="0" kern="1200" baseline="0" dirty="0" smtClean="0">
                <a:solidFill>
                  <a:schemeClr val="tx1"/>
                </a:solidFill>
                <a:effectLst/>
                <a:latin typeface="+mn-lt"/>
                <a:ea typeface="+mn-ea"/>
                <a:cs typeface="+mn-cs"/>
              </a:rPr>
              <a:t>I'll </a:t>
            </a:r>
            <a:r>
              <a:rPr lang="en-US" sz="1200" b="0" kern="1200" baseline="0" dirty="0" smtClean="0">
                <a:solidFill>
                  <a:schemeClr val="tx1"/>
                </a:solidFill>
                <a:effectLst/>
                <a:latin typeface="+mn-lt"/>
                <a:ea typeface="+mn-ea"/>
                <a:cs typeface="+mn-cs"/>
              </a:rPr>
              <a:t>quickly go over the inequities and lack of quality for maternal and newborn health indicators for Indigenous communities and then talk about how the midwifery model addresses these disparities </a:t>
            </a:r>
            <a:endParaRPr lang="en-US" dirty="0" smtClean="0"/>
          </a:p>
          <a:p>
            <a:endParaRPr lang="en-US" dirty="0"/>
          </a:p>
        </p:txBody>
      </p:sp>
      <p:sp>
        <p:nvSpPr>
          <p:cNvPr id="4" name="Slide Number Placeholder 3"/>
          <p:cNvSpPr>
            <a:spLocks noGrp="1"/>
          </p:cNvSpPr>
          <p:nvPr>
            <p:ph type="sldNum" sz="quarter" idx="10"/>
          </p:nvPr>
        </p:nvSpPr>
        <p:spPr/>
        <p:txBody>
          <a:bodyPr/>
          <a:lstStyle/>
          <a:p>
            <a:fld id="{23D9D949-103F-4CB4-9DAC-0021D1C65098}" type="slidenum">
              <a:rPr lang="en-CA" smtClean="0"/>
              <a:t>30</a:t>
            </a:fld>
            <a:endParaRPr lang="en-CA" dirty="0"/>
          </a:p>
        </p:txBody>
      </p:sp>
    </p:spTree>
    <p:extLst>
      <p:ext uri="{BB962C8B-B14F-4D97-AF65-F5344CB8AC3E}">
        <p14:creationId xmlns:p14="http://schemas.microsoft.com/office/powerpoint/2010/main" val="1221715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endParaRPr lang="en-CA" dirty="0"/>
          </a:p>
        </p:txBody>
      </p:sp>
      <p:sp>
        <p:nvSpPr>
          <p:cNvPr id="5" name="Footer Placeholder 4"/>
          <p:cNvSpPr>
            <a:spLocks noGrp="1"/>
          </p:cNvSpPr>
          <p:nvPr>
            <p:ph type="ftr" sz="quarter" idx="11"/>
          </p:nvPr>
        </p:nvSpPr>
        <p:spPr/>
        <p:txBody>
          <a:bodyPr/>
          <a:lstStyle/>
          <a:p>
            <a:r>
              <a:rPr lang="en-CA" dirty="0" smtClean="0"/>
              <a:t>Association of Ontario Health Centres</a:t>
            </a:r>
            <a:endParaRPr lang="en-CA" dirty="0"/>
          </a:p>
        </p:txBody>
      </p:sp>
      <p:sp>
        <p:nvSpPr>
          <p:cNvPr id="6" name="Slide Number Placeholder 5"/>
          <p:cNvSpPr>
            <a:spLocks noGrp="1"/>
          </p:cNvSpPr>
          <p:nvPr>
            <p:ph type="sldNum" sz="quarter" idx="12"/>
          </p:nvPr>
        </p:nvSpPr>
        <p:spPr/>
        <p:txBody>
          <a:bodyPr/>
          <a:lstStyle/>
          <a:p>
            <a:fld id="{72E76B2B-A7EA-48CE-A5C1-E7F4B4A01F61}" type="slidenum">
              <a:rPr lang="en-CA" smtClean="0"/>
              <a:t>‹N°›</a:t>
            </a:fld>
            <a:endParaRPr lang="en-CA" dirty="0"/>
          </a:p>
        </p:txBody>
      </p:sp>
    </p:spTree>
    <p:extLst>
      <p:ext uri="{BB962C8B-B14F-4D97-AF65-F5344CB8AC3E}">
        <p14:creationId xmlns:p14="http://schemas.microsoft.com/office/powerpoint/2010/main" val="3418888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endParaRPr lang="en-CA" dirty="0"/>
          </a:p>
        </p:txBody>
      </p:sp>
      <p:sp>
        <p:nvSpPr>
          <p:cNvPr id="5" name="Footer Placeholder 4"/>
          <p:cNvSpPr>
            <a:spLocks noGrp="1"/>
          </p:cNvSpPr>
          <p:nvPr>
            <p:ph type="ftr" sz="quarter" idx="11"/>
          </p:nvPr>
        </p:nvSpPr>
        <p:spPr/>
        <p:txBody>
          <a:bodyPr/>
          <a:lstStyle/>
          <a:p>
            <a:r>
              <a:rPr lang="en-CA" dirty="0" smtClean="0"/>
              <a:t>Association of Ontario Health Centres</a:t>
            </a:r>
            <a:endParaRPr lang="en-CA" dirty="0"/>
          </a:p>
        </p:txBody>
      </p:sp>
      <p:sp>
        <p:nvSpPr>
          <p:cNvPr id="6" name="Slide Number Placeholder 5"/>
          <p:cNvSpPr>
            <a:spLocks noGrp="1"/>
          </p:cNvSpPr>
          <p:nvPr>
            <p:ph type="sldNum" sz="quarter" idx="12"/>
          </p:nvPr>
        </p:nvSpPr>
        <p:spPr/>
        <p:txBody>
          <a:bodyPr/>
          <a:lstStyle/>
          <a:p>
            <a:fld id="{72E76B2B-A7EA-48CE-A5C1-E7F4B4A01F61}" type="slidenum">
              <a:rPr lang="en-CA" smtClean="0"/>
              <a:t>‹N°›</a:t>
            </a:fld>
            <a:endParaRPr lang="en-CA" dirty="0"/>
          </a:p>
        </p:txBody>
      </p:sp>
    </p:spTree>
    <p:extLst>
      <p:ext uri="{BB962C8B-B14F-4D97-AF65-F5344CB8AC3E}">
        <p14:creationId xmlns:p14="http://schemas.microsoft.com/office/powerpoint/2010/main" val="398070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endParaRPr lang="en-CA" dirty="0"/>
          </a:p>
        </p:txBody>
      </p:sp>
      <p:sp>
        <p:nvSpPr>
          <p:cNvPr id="5" name="Footer Placeholder 4"/>
          <p:cNvSpPr>
            <a:spLocks noGrp="1"/>
          </p:cNvSpPr>
          <p:nvPr>
            <p:ph type="ftr" sz="quarter" idx="11"/>
          </p:nvPr>
        </p:nvSpPr>
        <p:spPr/>
        <p:txBody>
          <a:bodyPr/>
          <a:lstStyle/>
          <a:p>
            <a:r>
              <a:rPr lang="en-CA" dirty="0" smtClean="0"/>
              <a:t>Association of Ontario Health Centres</a:t>
            </a:r>
            <a:endParaRPr lang="en-CA" dirty="0"/>
          </a:p>
        </p:txBody>
      </p:sp>
      <p:sp>
        <p:nvSpPr>
          <p:cNvPr id="6" name="Slide Number Placeholder 5"/>
          <p:cNvSpPr>
            <a:spLocks noGrp="1"/>
          </p:cNvSpPr>
          <p:nvPr>
            <p:ph type="sldNum" sz="quarter" idx="12"/>
          </p:nvPr>
        </p:nvSpPr>
        <p:spPr/>
        <p:txBody>
          <a:bodyPr/>
          <a:lstStyle/>
          <a:p>
            <a:fld id="{72E76B2B-A7EA-48CE-A5C1-E7F4B4A01F61}" type="slidenum">
              <a:rPr lang="en-CA" smtClean="0"/>
              <a:t>‹N°›</a:t>
            </a:fld>
            <a:endParaRPr lang="en-CA" dirty="0"/>
          </a:p>
        </p:txBody>
      </p:sp>
    </p:spTree>
    <p:extLst>
      <p:ext uri="{BB962C8B-B14F-4D97-AF65-F5344CB8AC3E}">
        <p14:creationId xmlns:p14="http://schemas.microsoft.com/office/powerpoint/2010/main" val="41425948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53848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0"/>
            <a:ext cx="53848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248400"/>
            <a:ext cx="2844800" cy="457200"/>
          </a:xfrm>
        </p:spPr>
        <p:txBody>
          <a:bodyPr/>
          <a:lstStyle>
            <a:lvl1pPr>
              <a:defRPr/>
            </a:lvl1pPr>
          </a:lstStyle>
          <a:p>
            <a:r>
              <a:rPr lang="en-US" dirty="0"/>
              <a:t>11/16/2011</a:t>
            </a: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r>
              <a:rPr lang="en-US" dirty="0"/>
              <a:t>Dr. Marlyn Cook</a:t>
            </a:r>
          </a:p>
        </p:txBody>
      </p:sp>
      <p:sp>
        <p:nvSpPr>
          <p:cNvPr id="7" name="Slide Number Placeholder 6"/>
          <p:cNvSpPr>
            <a:spLocks noGrp="1"/>
          </p:cNvSpPr>
          <p:nvPr>
            <p:ph type="sldNum" sz="quarter" idx="12"/>
          </p:nvPr>
        </p:nvSpPr>
        <p:spPr>
          <a:xfrm>
            <a:off x="8737600" y="6248400"/>
            <a:ext cx="2844800" cy="457200"/>
          </a:xfrm>
        </p:spPr>
        <p:txBody>
          <a:bodyPr/>
          <a:lstStyle>
            <a:lvl1pPr>
              <a:defRPr/>
            </a:lvl1pPr>
          </a:lstStyle>
          <a:p>
            <a:fld id="{DCDEE2E2-C4D5-4F0D-AE3E-39E81721589B}" type="slidenum">
              <a:rPr lang="en-US"/>
              <a:pPr/>
              <a:t>‹N°›</a:t>
            </a:fld>
            <a:endParaRPr lang="en-US" dirty="0"/>
          </a:p>
        </p:txBody>
      </p:sp>
    </p:spTree>
    <p:extLst>
      <p:ext uri="{BB962C8B-B14F-4D97-AF65-F5344CB8AC3E}">
        <p14:creationId xmlns:p14="http://schemas.microsoft.com/office/powerpoint/2010/main" val="183952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endParaRPr lang="en-CA" dirty="0"/>
          </a:p>
        </p:txBody>
      </p:sp>
      <p:sp>
        <p:nvSpPr>
          <p:cNvPr id="5" name="Footer Placeholder 4"/>
          <p:cNvSpPr>
            <a:spLocks noGrp="1"/>
          </p:cNvSpPr>
          <p:nvPr>
            <p:ph type="ftr" sz="quarter" idx="11"/>
          </p:nvPr>
        </p:nvSpPr>
        <p:spPr/>
        <p:txBody>
          <a:bodyPr/>
          <a:lstStyle/>
          <a:p>
            <a:r>
              <a:rPr lang="en-CA" dirty="0" smtClean="0"/>
              <a:t>Association of Ontario Health Centres</a:t>
            </a:r>
            <a:endParaRPr lang="en-CA" dirty="0"/>
          </a:p>
        </p:txBody>
      </p:sp>
      <p:sp>
        <p:nvSpPr>
          <p:cNvPr id="6" name="Slide Number Placeholder 5"/>
          <p:cNvSpPr>
            <a:spLocks noGrp="1"/>
          </p:cNvSpPr>
          <p:nvPr>
            <p:ph type="sldNum" sz="quarter" idx="12"/>
          </p:nvPr>
        </p:nvSpPr>
        <p:spPr/>
        <p:txBody>
          <a:bodyPr/>
          <a:lstStyle/>
          <a:p>
            <a:fld id="{72E76B2B-A7EA-48CE-A5C1-E7F4B4A01F61}" type="slidenum">
              <a:rPr lang="en-CA" smtClean="0"/>
              <a:t>‹N°›</a:t>
            </a:fld>
            <a:endParaRPr lang="en-CA" dirty="0"/>
          </a:p>
        </p:txBody>
      </p:sp>
    </p:spTree>
    <p:extLst>
      <p:ext uri="{BB962C8B-B14F-4D97-AF65-F5344CB8AC3E}">
        <p14:creationId xmlns:p14="http://schemas.microsoft.com/office/powerpoint/2010/main" val="412997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CA" dirty="0"/>
          </a:p>
        </p:txBody>
      </p:sp>
      <p:sp>
        <p:nvSpPr>
          <p:cNvPr id="5" name="Footer Placeholder 4"/>
          <p:cNvSpPr>
            <a:spLocks noGrp="1"/>
          </p:cNvSpPr>
          <p:nvPr>
            <p:ph type="ftr" sz="quarter" idx="11"/>
          </p:nvPr>
        </p:nvSpPr>
        <p:spPr/>
        <p:txBody>
          <a:bodyPr/>
          <a:lstStyle/>
          <a:p>
            <a:r>
              <a:rPr lang="en-CA" dirty="0" smtClean="0"/>
              <a:t>Association of Ontario Health Centres</a:t>
            </a:r>
            <a:endParaRPr lang="en-CA" dirty="0"/>
          </a:p>
        </p:txBody>
      </p:sp>
      <p:sp>
        <p:nvSpPr>
          <p:cNvPr id="6" name="Slide Number Placeholder 5"/>
          <p:cNvSpPr>
            <a:spLocks noGrp="1"/>
          </p:cNvSpPr>
          <p:nvPr>
            <p:ph type="sldNum" sz="quarter" idx="12"/>
          </p:nvPr>
        </p:nvSpPr>
        <p:spPr/>
        <p:txBody>
          <a:bodyPr/>
          <a:lstStyle/>
          <a:p>
            <a:fld id="{72E76B2B-A7EA-48CE-A5C1-E7F4B4A01F61}" type="slidenum">
              <a:rPr lang="en-CA" smtClean="0"/>
              <a:t>‹N°›</a:t>
            </a:fld>
            <a:endParaRPr lang="en-CA" dirty="0"/>
          </a:p>
        </p:txBody>
      </p:sp>
    </p:spTree>
    <p:extLst>
      <p:ext uri="{BB962C8B-B14F-4D97-AF65-F5344CB8AC3E}">
        <p14:creationId xmlns:p14="http://schemas.microsoft.com/office/powerpoint/2010/main" val="1249512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endParaRPr lang="en-CA" dirty="0"/>
          </a:p>
        </p:txBody>
      </p:sp>
      <p:sp>
        <p:nvSpPr>
          <p:cNvPr id="6" name="Footer Placeholder 5"/>
          <p:cNvSpPr>
            <a:spLocks noGrp="1"/>
          </p:cNvSpPr>
          <p:nvPr>
            <p:ph type="ftr" sz="quarter" idx="11"/>
          </p:nvPr>
        </p:nvSpPr>
        <p:spPr/>
        <p:txBody>
          <a:bodyPr/>
          <a:lstStyle/>
          <a:p>
            <a:r>
              <a:rPr lang="en-CA" dirty="0" smtClean="0"/>
              <a:t>Association of Ontario Health Centres</a:t>
            </a:r>
            <a:endParaRPr lang="en-CA" dirty="0"/>
          </a:p>
        </p:txBody>
      </p:sp>
      <p:sp>
        <p:nvSpPr>
          <p:cNvPr id="7" name="Slide Number Placeholder 6"/>
          <p:cNvSpPr>
            <a:spLocks noGrp="1"/>
          </p:cNvSpPr>
          <p:nvPr>
            <p:ph type="sldNum" sz="quarter" idx="12"/>
          </p:nvPr>
        </p:nvSpPr>
        <p:spPr/>
        <p:txBody>
          <a:bodyPr/>
          <a:lstStyle/>
          <a:p>
            <a:fld id="{72E76B2B-A7EA-48CE-A5C1-E7F4B4A01F61}" type="slidenum">
              <a:rPr lang="en-CA" smtClean="0"/>
              <a:t>‹N°›</a:t>
            </a:fld>
            <a:endParaRPr lang="en-CA" dirty="0"/>
          </a:p>
        </p:txBody>
      </p:sp>
    </p:spTree>
    <p:extLst>
      <p:ext uri="{BB962C8B-B14F-4D97-AF65-F5344CB8AC3E}">
        <p14:creationId xmlns:p14="http://schemas.microsoft.com/office/powerpoint/2010/main" val="461834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endParaRPr lang="en-CA" dirty="0"/>
          </a:p>
        </p:txBody>
      </p:sp>
      <p:sp>
        <p:nvSpPr>
          <p:cNvPr id="8" name="Footer Placeholder 7"/>
          <p:cNvSpPr>
            <a:spLocks noGrp="1"/>
          </p:cNvSpPr>
          <p:nvPr>
            <p:ph type="ftr" sz="quarter" idx="11"/>
          </p:nvPr>
        </p:nvSpPr>
        <p:spPr/>
        <p:txBody>
          <a:bodyPr/>
          <a:lstStyle/>
          <a:p>
            <a:r>
              <a:rPr lang="en-CA" dirty="0" smtClean="0"/>
              <a:t>Association of Ontario Health Centres</a:t>
            </a:r>
            <a:endParaRPr lang="en-CA" dirty="0"/>
          </a:p>
        </p:txBody>
      </p:sp>
      <p:sp>
        <p:nvSpPr>
          <p:cNvPr id="9" name="Slide Number Placeholder 8"/>
          <p:cNvSpPr>
            <a:spLocks noGrp="1"/>
          </p:cNvSpPr>
          <p:nvPr>
            <p:ph type="sldNum" sz="quarter" idx="12"/>
          </p:nvPr>
        </p:nvSpPr>
        <p:spPr/>
        <p:txBody>
          <a:bodyPr/>
          <a:lstStyle/>
          <a:p>
            <a:fld id="{72E76B2B-A7EA-48CE-A5C1-E7F4B4A01F61}" type="slidenum">
              <a:rPr lang="en-CA" smtClean="0"/>
              <a:t>‹N°›</a:t>
            </a:fld>
            <a:endParaRPr lang="en-CA" dirty="0"/>
          </a:p>
        </p:txBody>
      </p:sp>
    </p:spTree>
    <p:extLst>
      <p:ext uri="{BB962C8B-B14F-4D97-AF65-F5344CB8AC3E}">
        <p14:creationId xmlns:p14="http://schemas.microsoft.com/office/powerpoint/2010/main" val="1270488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endParaRPr lang="en-CA" dirty="0"/>
          </a:p>
        </p:txBody>
      </p:sp>
      <p:sp>
        <p:nvSpPr>
          <p:cNvPr id="4" name="Footer Placeholder 3"/>
          <p:cNvSpPr>
            <a:spLocks noGrp="1"/>
          </p:cNvSpPr>
          <p:nvPr>
            <p:ph type="ftr" sz="quarter" idx="11"/>
          </p:nvPr>
        </p:nvSpPr>
        <p:spPr/>
        <p:txBody>
          <a:bodyPr/>
          <a:lstStyle/>
          <a:p>
            <a:r>
              <a:rPr lang="en-CA" dirty="0" smtClean="0"/>
              <a:t>Association of Ontario Health Centres</a:t>
            </a:r>
            <a:endParaRPr lang="en-CA" dirty="0"/>
          </a:p>
        </p:txBody>
      </p:sp>
      <p:sp>
        <p:nvSpPr>
          <p:cNvPr id="5" name="Slide Number Placeholder 4"/>
          <p:cNvSpPr>
            <a:spLocks noGrp="1"/>
          </p:cNvSpPr>
          <p:nvPr>
            <p:ph type="sldNum" sz="quarter" idx="12"/>
          </p:nvPr>
        </p:nvSpPr>
        <p:spPr/>
        <p:txBody>
          <a:bodyPr/>
          <a:lstStyle/>
          <a:p>
            <a:fld id="{72E76B2B-A7EA-48CE-A5C1-E7F4B4A01F61}" type="slidenum">
              <a:rPr lang="en-CA" smtClean="0"/>
              <a:t>‹N°›</a:t>
            </a:fld>
            <a:endParaRPr lang="en-CA" dirty="0"/>
          </a:p>
        </p:txBody>
      </p:sp>
    </p:spTree>
    <p:extLst>
      <p:ext uri="{BB962C8B-B14F-4D97-AF65-F5344CB8AC3E}">
        <p14:creationId xmlns:p14="http://schemas.microsoft.com/office/powerpoint/2010/main" val="490458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CA" dirty="0"/>
          </a:p>
        </p:txBody>
      </p:sp>
      <p:sp>
        <p:nvSpPr>
          <p:cNvPr id="3" name="Footer Placeholder 2"/>
          <p:cNvSpPr>
            <a:spLocks noGrp="1"/>
          </p:cNvSpPr>
          <p:nvPr>
            <p:ph type="ftr" sz="quarter" idx="11"/>
          </p:nvPr>
        </p:nvSpPr>
        <p:spPr/>
        <p:txBody>
          <a:bodyPr/>
          <a:lstStyle/>
          <a:p>
            <a:r>
              <a:rPr lang="en-CA" dirty="0" smtClean="0"/>
              <a:t>Association of Ontario Health Centres</a:t>
            </a:r>
            <a:endParaRPr lang="en-CA" dirty="0"/>
          </a:p>
        </p:txBody>
      </p:sp>
      <p:sp>
        <p:nvSpPr>
          <p:cNvPr id="4" name="Slide Number Placeholder 3"/>
          <p:cNvSpPr>
            <a:spLocks noGrp="1"/>
          </p:cNvSpPr>
          <p:nvPr>
            <p:ph type="sldNum" sz="quarter" idx="12"/>
          </p:nvPr>
        </p:nvSpPr>
        <p:spPr/>
        <p:txBody>
          <a:bodyPr/>
          <a:lstStyle/>
          <a:p>
            <a:fld id="{72E76B2B-A7EA-48CE-A5C1-E7F4B4A01F61}" type="slidenum">
              <a:rPr lang="en-CA" smtClean="0"/>
              <a:t>‹N°›</a:t>
            </a:fld>
            <a:endParaRPr lang="en-CA" dirty="0"/>
          </a:p>
        </p:txBody>
      </p:sp>
    </p:spTree>
    <p:extLst>
      <p:ext uri="{BB962C8B-B14F-4D97-AF65-F5344CB8AC3E}">
        <p14:creationId xmlns:p14="http://schemas.microsoft.com/office/powerpoint/2010/main" val="126329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CA" dirty="0"/>
          </a:p>
        </p:txBody>
      </p:sp>
      <p:sp>
        <p:nvSpPr>
          <p:cNvPr id="6" name="Footer Placeholder 5"/>
          <p:cNvSpPr>
            <a:spLocks noGrp="1"/>
          </p:cNvSpPr>
          <p:nvPr>
            <p:ph type="ftr" sz="quarter" idx="11"/>
          </p:nvPr>
        </p:nvSpPr>
        <p:spPr/>
        <p:txBody>
          <a:bodyPr/>
          <a:lstStyle/>
          <a:p>
            <a:r>
              <a:rPr lang="en-CA" dirty="0" smtClean="0"/>
              <a:t>Association of Ontario Health Centres</a:t>
            </a:r>
            <a:endParaRPr lang="en-CA" dirty="0"/>
          </a:p>
        </p:txBody>
      </p:sp>
      <p:sp>
        <p:nvSpPr>
          <p:cNvPr id="7" name="Slide Number Placeholder 6"/>
          <p:cNvSpPr>
            <a:spLocks noGrp="1"/>
          </p:cNvSpPr>
          <p:nvPr>
            <p:ph type="sldNum" sz="quarter" idx="12"/>
          </p:nvPr>
        </p:nvSpPr>
        <p:spPr/>
        <p:txBody>
          <a:bodyPr/>
          <a:lstStyle/>
          <a:p>
            <a:fld id="{72E76B2B-A7EA-48CE-A5C1-E7F4B4A01F61}" type="slidenum">
              <a:rPr lang="en-CA" smtClean="0"/>
              <a:t>‹N°›</a:t>
            </a:fld>
            <a:endParaRPr lang="en-CA" dirty="0"/>
          </a:p>
        </p:txBody>
      </p:sp>
    </p:spTree>
    <p:extLst>
      <p:ext uri="{BB962C8B-B14F-4D97-AF65-F5344CB8AC3E}">
        <p14:creationId xmlns:p14="http://schemas.microsoft.com/office/powerpoint/2010/main" val="1561765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CA" dirty="0"/>
          </a:p>
        </p:txBody>
      </p:sp>
      <p:sp>
        <p:nvSpPr>
          <p:cNvPr id="6" name="Footer Placeholder 5"/>
          <p:cNvSpPr>
            <a:spLocks noGrp="1"/>
          </p:cNvSpPr>
          <p:nvPr>
            <p:ph type="ftr" sz="quarter" idx="11"/>
          </p:nvPr>
        </p:nvSpPr>
        <p:spPr/>
        <p:txBody>
          <a:bodyPr/>
          <a:lstStyle/>
          <a:p>
            <a:r>
              <a:rPr lang="en-CA" dirty="0" smtClean="0"/>
              <a:t>Association of Ontario Health Centres</a:t>
            </a:r>
            <a:endParaRPr lang="en-CA" dirty="0"/>
          </a:p>
        </p:txBody>
      </p:sp>
      <p:sp>
        <p:nvSpPr>
          <p:cNvPr id="7" name="Slide Number Placeholder 6"/>
          <p:cNvSpPr>
            <a:spLocks noGrp="1"/>
          </p:cNvSpPr>
          <p:nvPr>
            <p:ph type="sldNum" sz="quarter" idx="12"/>
          </p:nvPr>
        </p:nvSpPr>
        <p:spPr/>
        <p:txBody>
          <a:bodyPr/>
          <a:lstStyle/>
          <a:p>
            <a:fld id="{72E76B2B-A7EA-48CE-A5C1-E7F4B4A01F61}" type="slidenum">
              <a:rPr lang="en-CA" smtClean="0"/>
              <a:t>‹N°›</a:t>
            </a:fld>
            <a:endParaRPr lang="en-CA" dirty="0"/>
          </a:p>
        </p:txBody>
      </p:sp>
    </p:spTree>
    <p:extLst>
      <p:ext uri="{BB962C8B-B14F-4D97-AF65-F5344CB8AC3E}">
        <p14:creationId xmlns:p14="http://schemas.microsoft.com/office/powerpoint/2010/main" val="1510277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CA"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dirty="0" smtClean="0"/>
              <a:t>Association of Ontario Health Centres</a:t>
            </a:r>
            <a:endParaRPr lang="en-CA"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E76B2B-A7EA-48CE-A5C1-E7F4B4A01F61}" type="slidenum">
              <a:rPr lang="en-CA" smtClean="0"/>
              <a:t>‹N°›</a:t>
            </a:fld>
            <a:endParaRPr lang="en-CA" dirty="0"/>
          </a:p>
        </p:txBody>
      </p:sp>
    </p:spTree>
    <p:extLst>
      <p:ext uri="{BB962C8B-B14F-4D97-AF65-F5344CB8AC3E}">
        <p14:creationId xmlns:p14="http://schemas.microsoft.com/office/powerpoint/2010/main" val="31518122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1.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2.wmf"/></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aohc.org/sites/default/files/documents/2015%20AHAC%20Report_0.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aboriginalhealthcentre.com/services/our-health-counts/"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hc-sc.gc.ca/fniah-spnia/alt_formats/pdf/pubs/strat-plan-2012/strat-plan-2012-fra.pdf" TargetMode="External"/><Relationship Id="rId2" Type="http://schemas.openxmlformats.org/officeDocument/2006/relationships/hyperlink" Target="http://www.hc-sc.gc.ca/hcs-sss/alt_formats/pdf/pubs/hhrhs/2008-ar-ra-fra.pdf" TargetMode="Externa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hyperlink" Target="http://www.healthforceontario.ca/UserFiles/file/Floating/Publications/hfo-year-end-report-jan-2011-fr.pdf"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www.sgmt.ca/"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snhs.ca/midBackground.htm"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oahac.on.ca/cultural-competency/"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gertiemai.muise@aohc.org"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dsmylie@soahac.on.ca"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aboriginalmidwives.ca/" TargetMode="External"/><Relationship Id="rId2" Type="http://schemas.openxmlformats.org/officeDocument/2006/relationships/hyperlink" Target="mailto:nacm@aboriginalmidwives.ca" TargetMode="External"/><Relationship Id="rId1" Type="http://schemas.openxmlformats.org/officeDocument/2006/relationships/slideLayout" Target="../slideLayouts/slideLayout4.xml"/><Relationship Id="rId5" Type="http://schemas.openxmlformats.org/officeDocument/2006/relationships/image" Target="../media/image1.jpeg"/><Relationship Id="rId4" Type="http://schemas.openxmlformats.org/officeDocument/2006/relationships/hyperlink" Target="mailto:Ellen.blais@aom.on.ca"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0892" y="45718"/>
            <a:ext cx="10998926" cy="3281363"/>
          </a:xfrm>
        </p:spPr>
        <p:txBody>
          <a:bodyPr>
            <a:normAutofit/>
          </a:bodyPr>
          <a:lstStyle/>
          <a:p>
            <a:r>
              <a:rPr sz="5400" dirty="0" smtClean="0"/>
              <a:t>Rondes de qualité de</a:t>
            </a:r>
            <a:r>
              <a:rPr sz="5400" dirty="0"/>
              <a:t/>
            </a:r>
            <a:br>
              <a:rPr sz="5400" dirty="0"/>
            </a:br>
            <a:r>
              <a:rPr sz="5400" dirty="0" smtClean="0"/>
              <a:t>Qualité des services de santé Ontario</a:t>
            </a:r>
            <a:endParaRPr lang="fr-CA" sz="5400" i="1" dirty="0"/>
          </a:p>
        </p:txBody>
      </p:sp>
      <p:sp>
        <p:nvSpPr>
          <p:cNvPr id="3" name="Subtitle 2"/>
          <p:cNvSpPr>
            <a:spLocks noGrp="1"/>
          </p:cNvSpPr>
          <p:nvPr>
            <p:ph type="subTitle" idx="1"/>
          </p:nvPr>
        </p:nvSpPr>
        <p:spPr/>
        <p:txBody>
          <a:bodyPr>
            <a:normAutofit fontScale="92500" lnSpcReduction="20000"/>
          </a:bodyPr>
          <a:lstStyle/>
          <a:p>
            <a:r>
              <a:rPr dirty="0" smtClean="0"/>
              <a:t>Gertie Mai Muise, B.A., M.A.L.</a:t>
            </a:r>
          </a:p>
          <a:p>
            <a:r>
              <a:rPr dirty="0" smtClean="0"/>
              <a:t>Le </a:t>
            </a:r>
            <a:r>
              <a:rPr dirty="0" err="1" smtClean="0"/>
              <a:t>centre</a:t>
            </a:r>
            <a:r>
              <a:rPr dirty="0" smtClean="0"/>
              <a:t> </a:t>
            </a:r>
            <a:r>
              <a:rPr dirty="0" smtClean="0"/>
              <a:t>d</a:t>
            </a:r>
            <a:r>
              <a:rPr lang="fr-CA" dirty="0" smtClean="0"/>
              <a:t>'</a:t>
            </a:r>
            <a:r>
              <a:rPr dirty="0" err="1" smtClean="0"/>
              <a:t>accès</a:t>
            </a:r>
            <a:r>
              <a:rPr dirty="0" smtClean="0"/>
              <a:t> </a:t>
            </a:r>
            <a:r>
              <a:rPr dirty="0" smtClean="0"/>
              <a:t>aux services de santé pour les Autochtones et les centres de santé pour les Autochtones renforcent la capacité du modèle holistique de la santé et du bien-être</a:t>
            </a:r>
          </a:p>
          <a:p>
            <a:r>
              <a:rPr dirty="0" smtClean="0"/>
              <a:t>16 juin 2016</a:t>
            </a:r>
          </a:p>
          <a:p>
            <a:endParaRPr lang="fr-CA"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48562" y="797514"/>
            <a:ext cx="2186305" cy="603885"/>
          </a:xfrm>
          <a:prstGeom prst="rect">
            <a:avLst/>
          </a:prstGeom>
        </p:spPr>
      </p:pic>
    </p:spTree>
    <p:extLst>
      <p:ext uri="{BB962C8B-B14F-4D97-AF65-F5344CB8AC3E}">
        <p14:creationId xmlns:p14="http://schemas.microsoft.com/office/powerpoint/2010/main" val="17531999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4294967295"/>
            <p:extLst>
              <p:ext uri="{D42A27DB-BD31-4B8C-83A1-F6EECF244321}">
                <p14:modId xmlns:p14="http://schemas.microsoft.com/office/powerpoint/2010/main" val="1314671114"/>
              </p:ext>
            </p:extLst>
          </p:nvPr>
        </p:nvGraphicFramePr>
        <p:xfrm>
          <a:off x="1619795" y="188640"/>
          <a:ext cx="9091748" cy="5702376"/>
        </p:xfrm>
        <a:graphic>
          <a:graphicData uri="http://schemas.openxmlformats.org/drawingml/2006/table">
            <a:tbl>
              <a:tblPr firstRow="1" bandRow="1">
                <a:tableStyleId>{F5AB1C69-6EDB-4FF4-983F-18BD219EF322}</a:tableStyleId>
              </a:tblPr>
              <a:tblGrid>
                <a:gridCol w="1750138"/>
                <a:gridCol w="1280446"/>
                <a:gridCol w="1515291"/>
                <a:gridCol w="1515291"/>
                <a:gridCol w="1515291"/>
                <a:gridCol w="1515291"/>
              </a:tblGrid>
              <a:tr h="331673">
                <a:tc>
                  <a:txBody>
                    <a:bodyPr/>
                    <a:lstStyle/>
                    <a:p>
                      <a:r>
                        <a:rPr sz="1600" dirty="0" err="1"/>
                        <a:t>Programme</a:t>
                      </a:r>
                      <a:endParaRPr lang="fr-CA" sz="1600" dirty="0"/>
                    </a:p>
                  </a:txBody>
                  <a:tcPr/>
                </a:tc>
                <a:tc>
                  <a:txBody>
                    <a:bodyPr/>
                    <a:lstStyle/>
                    <a:p>
                      <a:r>
                        <a:rPr sz="1600"/>
                        <a:t>Bailleur de fonds</a:t>
                      </a:r>
                      <a:endParaRPr lang="fr-CA" sz="1600" dirty="0"/>
                    </a:p>
                  </a:txBody>
                  <a:tcPr/>
                </a:tc>
                <a:tc>
                  <a:txBody>
                    <a:bodyPr/>
                    <a:lstStyle/>
                    <a:p>
                      <a:r>
                        <a:rPr sz="1600"/>
                        <a:t>Santé spirituelle </a:t>
                      </a:r>
                      <a:endParaRPr lang="fr-CA" sz="1600" dirty="0"/>
                    </a:p>
                  </a:txBody>
                  <a:tcPr/>
                </a:tc>
                <a:tc>
                  <a:txBody>
                    <a:bodyPr/>
                    <a:lstStyle/>
                    <a:p>
                      <a:r>
                        <a:rPr sz="1600"/>
                        <a:t>Santé mentale </a:t>
                      </a:r>
                      <a:endParaRPr lang="fr-CA" sz="1600" dirty="0"/>
                    </a:p>
                  </a:txBody>
                  <a:tcPr/>
                </a:tc>
                <a:tc>
                  <a:txBody>
                    <a:bodyPr/>
                    <a:lstStyle/>
                    <a:p>
                      <a:r>
                        <a:rPr sz="1600"/>
                        <a:t>Santé physique</a:t>
                      </a:r>
                      <a:endParaRPr lang="fr-CA" sz="1600" dirty="0"/>
                    </a:p>
                  </a:txBody>
                  <a:tcPr/>
                </a:tc>
                <a:tc>
                  <a:txBody>
                    <a:bodyPr/>
                    <a:lstStyle/>
                    <a:p>
                      <a:r>
                        <a:rPr sz="1600"/>
                        <a:t>Santé émotionnelle </a:t>
                      </a:r>
                      <a:endParaRPr lang="fr-CA" sz="1600" dirty="0"/>
                    </a:p>
                  </a:txBody>
                  <a:tcPr/>
                </a:tc>
              </a:tr>
              <a:tr h="580428">
                <a:tc>
                  <a:txBody>
                    <a:bodyPr/>
                    <a:lstStyle/>
                    <a:p>
                      <a:r>
                        <a:rPr sz="1600"/>
                        <a:t>Soins primaires</a:t>
                      </a:r>
                      <a:endParaRPr lang="fr-CA" sz="1600" dirty="0"/>
                    </a:p>
                  </a:txBody>
                  <a:tcPr/>
                </a:tc>
                <a:tc>
                  <a:txBody>
                    <a:bodyPr/>
                    <a:lstStyle/>
                    <a:p>
                      <a:r>
                        <a:rPr sz="1600"/>
                        <a:t>MSSLD</a:t>
                      </a:r>
                      <a:endParaRPr lang="fr-CA" sz="1600" dirty="0"/>
                    </a:p>
                  </a:txBody>
                  <a:tcPr/>
                </a:tc>
                <a:tc>
                  <a:txBody>
                    <a:bodyPr/>
                    <a:lstStyle/>
                    <a:p>
                      <a:endParaRPr lang="en-CA" sz="1600" dirty="0"/>
                    </a:p>
                  </a:txBody>
                  <a:tcPr/>
                </a:tc>
                <a:tc>
                  <a:txBody>
                    <a:bodyPr/>
                    <a:lstStyle/>
                    <a:p>
                      <a:r>
                        <a:rPr sz="1600"/>
                        <a:t>OUI</a:t>
                      </a:r>
                      <a:endParaRPr lang="fr-CA" sz="1600" dirty="0"/>
                    </a:p>
                  </a:txBody>
                  <a:tcPr/>
                </a:tc>
                <a:tc>
                  <a:txBody>
                    <a:bodyPr/>
                    <a:lstStyle/>
                    <a:p>
                      <a:r>
                        <a:rPr sz="1600"/>
                        <a:t>OUI</a:t>
                      </a:r>
                      <a:endParaRPr lang="fr-CA" sz="1600" dirty="0"/>
                    </a:p>
                  </a:txBody>
                  <a:tcPr/>
                </a:tc>
                <a:tc>
                  <a:txBody>
                    <a:bodyPr/>
                    <a:lstStyle/>
                    <a:p>
                      <a:r>
                        <a:rPr sz="1600"/>
                        <a:t>OUI</a:t>
                      </a:r>
                      <a:endParaRPr lang="fr-CA" sz="1600" dirty="0"/>
                    </a:p>
                  </a:txBody>
                  <a:tcPr/>
                </a:tc>
              </a:tr>
              <a:tr h="580428">
                <a:tc>
                  <a:txBody>
                    <a:bodyPr/>
                    <a:lstStyle/>
                    <a:p>
                      <a:r>
                        <a:rPr sz="1600"/>
                        <a:t>Sevrage des opiacés</a:t>
                      </a:r>
                      <a:endParaRPr lang="fr-CA" sz="1600" dirty="0"/>
                    </a:p>
                  </a:txBody>
                  <a:tcPr/>
                </a:tc>
                <a:tc>
                  <a:txBody>
                    <a:bodyPr/>
                    <a:lstStyle/>
                    <a:p>
                      <a:r>
                        <a:rPr sz="1600"/>
                        <a:t>Santé Canada (SC)</a:t>
                      </a:r>
                      <a:endParaRPr lang="fr-CA" sz="1600" dirty="0"/>
                    </a:p>
                  </a:txBody>
                  <a:tcPr/>
                </a:tc>
                <a:tc>
                  <a:txBody>
                    <a:bodyPr/>
                    <a:lstStyle/>
                    <a:p>
                      <a:r>
                        <a:rPr sz="1600"/>
                        <a:t>OUI</a:t>
                      </a:r>
                      <a:endParaRPr lang="fr-CA" sz="1600" dirty="0"/>
                    </a:p>
                  </a:txBody>
                  <a:tcPr/>
                </a:tc>
                <a:tc>
                  <a:txBody>
                    <a:bodyPr/>
                    <a:lstStyle/>
                    <a:p>
                      <a:r>
                        <a:rPr sz="1600"/>
                        <a:t>OUI</a:t>
                      </a:r>
                      <a:endParaRPr lang="fr-CA" sz="1600" dirty="0"/>
                    </a:p>
                  </a:txBody>
                  <a:tcPr/>
                </a:tc>
                <a:tc>
                  <a:txBody>
                    <a:bodyPr/>
                    <a:lstStyle/>
                    <a:p>
                      <a:r>
                        <a:rPr sz="1600"/>
                        <a:t>OUI</a:t>
                      </a:r>
                      <a:endParaRPr lang="fr-CA" sz="1600" dirty="0"/>
                    </a:p>
                  </a:txBody>
                  <a:tcPr/>
                </a:tc>
                <a:tc>
                  <a:txBody>
                    <a:bodyPr/>
                    <a:lstStyle/>
                    <a:p>
                      <a:endParaRPr lang="en-CA" sz="1600" dirty="0"/>
                    </a:p>
                  </a:txBody>
                  <a:tcPr/>
                </a:tc>
              </a:tr>
              <a:tr h="331673">
                <a:tc>
                  <a:txBody>
                    <a:bodyPr/>
                    <a:lstStyle/>
                    <a:p>
                      <a:r>
                        <a:rPr sz="1600" dirty="0"/>
                        <a:t>Counseling </a:t>
                      </a:r>
                      <a:r>
                        <a:rPr sz="1600" dirty="0" err="1"/>
                        <a:t>en</a:t>
                      </a:r>
                      <a:r>
                        <a:rPr sz="1600" dirty="0"/>
                        <a:t> santé </a:t>
                      </a:r>
                      <a:r>
                        <a:rPr sz="1600" dirty="0" err="1"/>
                        <a:t>mentale</a:t>
                      </a:r>
                      <a:endParaRPr lang="fr-CA" sz="1600" dirty="0"/>
                    </a:p>
                  </a:txBody>
                  <a:tcPr/>
                </a:tc>
                <a:tc>
                  <a:txBody>
                    <a:bodyPr/>
                    <a:lstStyle/>
                    <a:p>
                      <a:r>
                        <a:rPr sz="1600" dirty="0"/>
                        <a:t>RLISS du </a:t>
                      </a:r>
                      <a:r>
                        <a:rPr lang="fr-CA" sz="1600" dirty="0" smtClean="0"/>
                        <a:t/>
                      </a:r>
                      <a:br>
                        <a:rPr lang="fr-CA" sz="1600" dirty="0" smtClean="0"/>
                      </a:br>
                      <a:r>
                        <a:rPr sz="1600" dirty="0" smtClean="0"/>
                        <a:t>N</a:t>
                      </a:r>
                      <a:r>
                        <a:rPr sz="1600" dirty="0"/>
                        <a:t>.-E.</a:t>
                      </a:r>
                      <a:endParaRPr lang="fr-CA" sz="1600" dirty="0"/>
                    </a:p>
                  </a:txBody>
                  <a:tcPr/>
                </a:tc>
                <a:tc>
                  <a:txBody>
                    <a:bodyPr/>
                    <a:lstStyle/>
                    <a:p>
                      <a:endParaRPr lang="en-CA" sz="1600" dirty="0"/>
                    </a:p>
                  </a:txBody>
                  <a:tcPr/>
                </a:tc>
                <a:tc>
                  <a:txBody>
                    <a:bodyPr/>
                    <a:lstStyle/>
                    <a:p>
                      <a:r>
                        <a:rPr sz="1600"/>
                        <a:t>OUI</a:t>
                      </a:r>
                      <a:endParaRPr lang="fr-CA" sz="1600" dirty="0"/>
                    </a:p>
                  </a:txBody>
                  <a:tcPr/>
                </a:tc>
                <a:tc>
                  <a:txBody>
                    <a:bodyPr/>
                    <a:lstStyle/>
                    <a:p>
                      <a:endParaRPr lang="en-CA" sz="1600" dirty="0"/>
                    </a:p>
                  </a:txBody>
                  <a:tcPr/>
                </a:tc>
                <a:tc>
                  <a:txBody>
                    <a:bodyPr/>
                    <a:lstStyle/>
                    <a:p>
                      <a:r>
                        <a:rPr sz="1600"/>
                        <a:t>OUI</a:t>
                      </a:r>
                      <a:endParaRPr lang="fr-CA" sz="1600" dirty="0"/>
                    </a:p>
                  </a:txBody>
                  <a:tcPr/>
                </a:tc>
              </a:tr>
              <a:tr h="331673">
                <a:tc>
                  <a:txBody>
                    <a:bodyPr/>
                    <a:lstStyle/>
                    <a:p>
                      <a:r>
                        <a:rPr sz="1600"/>
                        <a:t>Services de guérison</a:t>
                      </a:r>
                      <a:endParaRPr lang="fr-CA" sz="1600" dirty="0"/>
                    </a:p>
                  </a:txBody>
                  <a:tcPr/>
                </a:tc>
                <a:tc>
                  <a:txBody>
                    <a:bodyPr/>
                    <a:lstStyle/>
                    <a:p>
                      <a:r>
                        <a:rPr sz="1600"/>
                        <a:t>MSSLD/SC</a:t>
                      </a:r>
                      <a:endParaRPr lang="fr-CA" sz="1600" dirty="0"/>
                    </a:p>
                  </a:txBody>
                  <a:tcPr/>
                </a:tc>
                <a:tc>
                  <a:txBody>
                    <a:bodyPr/>
                    <a:lstStyle/>
                    <a:p>
                      <a:r>
                        <a:rPr sz="1600"/>
                        <a:t>OUI</a:t>
                      </a:r>
                      <a:endParaRPr lang="fr-CA" sz="1600" dirty="0"/>
                    </a:p>
                  </a:txBody>
                  <a:tcPr/>
                </a:tc>
                <a:tc>
                  <a:txBody>
                    <a:bodyPr/>
                    <a:lstStyle/>
                    <a:p>
                      <a:r>
                        <a:rPr sz="1600"/>
                        <a:t>OUI</a:t>
                      </a:r>
                      <a:endParaRPr lang="fr-CA" sz="1600" dirty="0"/>
                    </a:p>
                  </a:txBody>
                  <a:tcPr/>
                </a:tc>
                <a:tc>
                  <a:txBody>
                    <a:bodyPr/>
                    <a:lstStyle/>
                    <a:p>
                      <a:r>
                        <a:rPr sz="1600"/>
                        <a:t>OUI</a:t>
                      </a:r>
                      <a:endParaRPr lang="fr-CA" sz="1600" dirty="0"/>
                    </a:p>
                  </a:txBody>
                  <a:tcPr/>
                </a:tc>
                <a:tc>
                  <a:txBody>
                    <a:bodyPr/>
                    <a:lstStyle/>
                    <a:p>
                      <a:r>
                        <a:rPr sz="1600"/>
                        <a:t>OUI</a:t>
                      </a:r>
                      <a:endParaRPr lang="fr-CA" sz="1600" dirty="0"/>
                    </a:p>
                  </a:txBody>
                  <a:tcPr/>
                </a:tc>
              </a:tr>
              <a:tr h="331673">
                <a:tc>
                  <a:txBody>
                    <a:bodyPr/>
                    <a:lstStyle/>
                    <a:p>
                      <a:r>
                        <a:rPr sz="1600" dirty="0"/>
                        <a:t>Fabrication de </a:t>
                      </a:r>
                      <a:r>
                        <a:rPr sz="1600" dirty="0" err="1"/>
                        <a:t>médicaments</a:t>
                      </a:r>
                      <a:r>
                        <a:rPr sz="1600" dirty="0" smtClean="0"/>
                        <a:t>/</a:t>
                      </a:r>
                      <a:r>
                        <a:rPr lang="fr-CA" sz="1600" dirty="0" smtClean="0"/>
                        <a:t/>
                      </a:r>
                      <a:br>
                        <a:rPr lang="fr-CA" sz="1600" dirty="0" smtClean="0"/>
                      </a:br>
                      <a:r>
                        <a:rPr sz="1600" dirty="0" smtClean="0"/>
                        <a:t>marches</a:t>
                      </a:r>
                      <a:endParaRPr lang="fr-CA" sz="1600" dirty="0"/>
                    </a:p>
                  </a:txBody>
                  <a:tcPr/>
                </a:tc>
                <a:tc>
                  <a:txBody>
                    <a:bodyPr/>
                    <a:lstStyle/>
                    <a:p>
                      <a:r>
                        <a:rPr sz="1600"/>
                        <a:t>MSSLD/SC</a:t>
                      </a:r>
                      <a:endParaRPr lang="fr-CA" sz="1600" dirty="0"/>
                    </a:p>
                  </a:txBody>
                  <a:tcPr/>
                </a:tc>
                <a:tc>
                  <a:txBody>
                    <a:bodyPr/>
                    <a:lstStyle/>
                    <a:p>
                      <a:r>
                        <a:rPr sz="1600"/>
                        <a:t>OUI</a:t>
                      </a:r>
                      <a:endParaRPr lang="fr-CA" sz="1600" dirty="0"/>
                    </a:p>
                  </a:txBody>
                  <a:tcPr/>
                </a:tc>
                <a:tc>
                  <a:txBody>
                    <a:bodyPr/>
                    <a:lstStyle/>
                    <a:p>
                      <a:r>
                        <a:rPr sz="1600"/>
                        <a:t>OUI</a:t>
                      </a:r>
                      <a:endParaRPr lang="fr-CA" sz="1600" dirty="0"/>
                    </a:p>
                  </a:txBody>
                  <a:tcPr/>
                </a:tc>
                <a:tc>
                  <a:txBody>
                    <a:bodyPr/>
                    <a:lstStyle/>
                    <a:p>
                      <a:r>
                        <a:rPr sz="1600"/>
                        <a:t>OUI</a:t>
                      </a:r>
                      <a:endParaRPr lang="fr-CA" sz="1600" dirty="0"/>
                    </a:p>
                  </a:txBody>
                  <a:tcPr/>
                </a:tc>
                <a:tc>
                  <a:txBody>
                    <a:bodyPr/>
                    <a:lstStyle/>
                    <a:p>
                      <a:r>
                        <a:rPr sz="1600"/>
                        <a:t>OUI</a:t>
                      </a:r>
                      <a:endParaRPr lang="fr-CA" sz="1600" dirty="0"/>
                    </a:p>
                  </a:txBody>
                  <a:tcPr/>
                </a:tc>
              </a:tr>
              <a:tr h="331673">
                <a:tc>
                  <a:txBody>
                    <a:bodyPr/>
                    <a:lstStyle/>
                    <a:p>
                      <a:r>
                        <a:rPr sz="1600"/>
                        <a:t>ETCAF</a:t>
                      </a:r>
                      <a:endParaRPr lang="fr-CA" sz="1600" dirty="0"/>
                    </a:p>
                  </a:txBody>
                  <a:tcPr/>
                </a:tc>
                <a:tc>
                  <a:txBody>
                    <a:bodyPr/>
                    <a:lstStyle/>
                    <a:p>
                      <a:r>
                        <a:rPr sz="1600"/>
                        <a:t>MSEJ</a:t>
                      </a:r>
                      <a:endParaRPr lang="fr-CA" sz="1600" dirty="0"/>
                    </a:p>
                  </a:txBody>
                  <a:tcPr/>
                </a:tc>
                <a:tc>
                  <a:txBody>
                    <a:bodyPr/>
                    <a:lstStyle/>
                    <a:p>
                      <a:r>
                        <a:rPr sz="1600"/>
                        <a:t>OUI</a:t>
                      </a:r>
                      <a:endParaRPr lang="fr-CA" sz="1600" dirty="0"/>
                    </a:p>
                  </a:txBody>
                  <a:tcPr/>
                </a:tc>
                <a:tc>
                  <a:txBody>
                    <a:bodyPr/>
                    <a:lstStyle/>
                    <a:p>
                      <a:r>
                        <a:rPr sz="1600"/>
                        <a:t>OUI</a:t>
                      </a:r>
                      <a:endParaRPr lang="fr-CA" sz="1600" dirty="0"/>
                    </a:p>
                  </a:txBody>
                  <a:tcPr/>
                </a:tc>
                <a:tc>
                  <a:txBody>
                    <a:bodyPr/>
                    <a:lstStyle/>
                    <a:p>
                      <a:r>
                        <a:rPr sz="1600"/>
                        <a:t>OUI</a:t>
                      </a:r>
                      <a:endParaRPr lang="fr-CA" sz="1600" dirty="0"/>
                    </a:p>
                  </a:txBody>
                  <a:tcPr/>
                </a:tc>
                <a:tc>
                  <a:txBody>
                    <a:bodyPr/>
                    <a:lstStyle/>
                    <a:p>
                      <a:r>
                        <a:rPr sz="1600"/>
                        <a:t>OUI </a:t>
                      </a:r>
                      <a:endParaRPr lang="fr-CA" sz="1600" dirty="0"/>
                    </a:p>
                  </a:txBody>
                  <a:tcPr/>
                </a:tc>
              </a:tr>
              <a:tr h="331673">
                <a:tc>
                  <a:txBody>
                    <a:bodyPr/>
                    <a:lstStyle/>
                    <a:p>
                      <a:r>
                        <a:rPr sz="1600"/>
                        <a:t>Soutien communautaire aux personnes âgées </a:t>
                      </a:r>
                      <a:endParaRPr lang="fr-CA" sz="1600" dirty="0"/>
                    </a:p>
                  </a:txBody>
                  <a:tcPr/>
                </a:tc>
                <a:tc>
                  <a:txBody>
                    <a:bodyPr/>
                    <a:lstStyle/>
                    <a:p>
                      <a:r>
                        <a:rPr sz="1600" dirty="0"/>
                        <a:t>RLISS du </a:t>
                      </a:r>
                      <a:r>
                        <a:rPr lang="fr-CA" sz="1600" dirty="0" smtClean="0"/>
                        <a:t/>
                      </a:r>
                      <a:br>
                        <a:rPr lang="fr-CA" sz="1600" dirty="0" smtClean="0"/>
                      </a:br>
                      <a:r>
                        <a:rPr sz="1600" dirty="0" smtClean="0"/>
                        <a:t>N</a:t>
                      </a:r>
                      <a:r>
                        <a:rPr sz="1600" dirty="0"/>
                        <a:t>.-E.</a:t>
                      </a:r>
                      <a:endParaRPr lang="fr-CA" sz="1600" dirty="0"/>
                    </a:p>
                  </a:txBody>
                  <a:tcPr/>
                </a:tc>
                <a:tc>
                  <a:txBody>
                    <a:bodyPr/>
                    <a:lstStyle/>
                    <a:p>
                      <a:r>
                        <a:rPr sz="1600"/>
                        <a:t>OUI</a:t>
                      </a:r>
                      <a:endParaRPr lang="fr-CA" sz="1600" dirty="0"/>
                    </a:p>
                  </a:txBody>
                  <a:tcPr/>
                </a:tc>
                <a:tc>
                  <a:txBody>
                    <a:bodyPr/>
                    <a:lstStyle/>
                    <a:p>
                      <a:r>
                        <a:rPr sz="1600"/>
                        <a:t>OUI</a:t>
                      </a:r>
                      <a:endParaRPr lang="fr-CA" sz="1600" dirty="0"/>
                    </a:p>
                  </a:txBody>
                  <a:tcPr/>
                </a:tc>
                <a:tc>
                  <a:txBody>
                    <a:bodyPr/>
                    <a:lstStyle/>
                    <a:p>
                      <a:r>
                        <a:rPr sz="1600"/>
                        <a:t>OUI</a:t>
                      </a:r>
                      <a:endParaRPr lang="fr-CA" sz="1600" dirty="0"/>
                    </a:p>
                  </a:txBody>
                  <a:tcPr/>
                </a:tc>
                <a:tc>
                  <a:txBody>
                    <a:bodyPr/>
                    <a:lstStyle/>
                    <a:p>
                      <a:r>
                        <a:rPr sz="1600"/>
                        <a:t>OUI</a:t>
                      </a:r>
                      <a:endParaRPr lang="fr-CA" sz="1600" dirty="0"/>
                    </a:p>
                  </a:txBody>
                  <a:tcPr/>
                </a:tc>
              </a:tr>
              <a:tr h="331673">
                <a:tc>
                  <a:txBody>
                    <a:bodyPr/>
                    <a:lstStyle/>
                    <a:p>
                      <a:r>
                        <a:rPr sz="1600"/>
                        <a:t>Promotion de la santé</a:t>
                      </a:r>
                      <a:endParaRPr lang="fr-CA" sz="1600" dirty="0"/>
                    </a:p>
                  </a:txBody>
                  <a:tcPr/>
                </a:tc>
                <a:tc>
                  <a:txBody>
                    <a:bodyPr/>
                    <a:lstStyle/>
                    <a:p>
                      <a:r>
                        <a:rPr sz="1600"/>
                        <a:t>MSSLD</a:t>
                      </a:r>
                      <a:endParaRPr lang="fr-CA" sz="1600" dirty="0"/>
                    </a:p>
                  </a:txBody>
                  <a:tcPr/>
                </a:tc>
                <a:tc>
                  <a:txBody>
                    <a:bodyPr/>
                    <a:lstStyle/>
                    <a:p>
                      <a:r>
                        <a:rPr sz="1600"/>
                        <a:t>OUI</a:t>
                      </a:r>
                      <a:endParaRPr lang="fr-CA" sz="1600" dirty="0"/>
                    </a:p>
                  </a:txBody>
                  <a:tcPr/>
                </a:tc>
                <a:tc>
                  <a:txBody>
                    <a:bodyPr/>
                    <a:lstStyle/>
                    <a:p>
                      <a:r>
                        <a:rPr sz="1600"/>
                        <a:t>OUI</a:t>
                      </a:r>
                      <a:endParaRPr lang="fr-CA" sz="1600" dirty="0"/>
                    </a:p>
                  </a:txBody>
                  <a:tcPr/>
                </a:tc>
                <a:tc>
                  <a:txBody>
                    <a:bodyPr/>
                    <a:lstStyle/>
                    <a:p>
                      <a:r>
                        <a:rPr sz="1600"/>
                        <a:t>OUI</a:t>
                      </a:r>
                      <a:endParaRPr lang="fr-CA" sz="1600" dirty="0"/>
                    </a:p>
                  </a:txBody>
                  <a:tcPr/>
                </a:tc>
                <a:tc>
                  <a:txBody>
                    <a:bodyPr/>
                    <a:lstStyle/>
                    <a:p>
                      <a:r>
                        <a:rPr sz="1600" dirty="0"/>
                        <a:t>OUI</a:t>
                      </a:r>
                      <a:endParaRPr lang="fr-CA" sz="1600" dirty="0"/>
                    </a:p>
                  </a:txBody>
                  <a:tcPr/>
                </a:tc>
              </a:tr>
            </a:tbl>
          </a:graphicData>
        </a:graphic>
      </p:graphicFrame>
    </p:spTree>
    <p:extLst>
      <p:ext uri="{BB962C8B-B14F-4D97-AF65-F5344CB8AC3E}">
        <p14:creationId xmlns:p14="http://schemas.microsoft.com/office/powerpoint/2010/main" val="14207485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908720"/>
            <a:ext cx="7380312"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4820" y="4509120"/>
            <a:ext cx="3703180"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a:xfrm>
            <a:off x="2161728" y="202630"/>
            <a:ext cx="8686800" cy="1210146"/>
          </a:xfrm>
          <a:prstGeom prst="rect">
            <a:avLst/>
          </a:prstGeom>
        </p:spPr>
        <p:txBody>
          <a:bodyPr>
            <a:normAutofit/>
          </a:bodyPr>
          <a:lstStyle>
            <a:lvl1pPr algn="l" defTabSz="914400" rtl="0" eaLnBrk="1" latinLnBrk="0" hangingPunct="1">
              <a:spcBef>
                <a:spcPct val="0"/>
              </a:spcBef>
              <a:buNone/>
              <a:defRPr sz="3600" b="1" kern="1200">
                <a:solidFill>
                  <a:schemeClr val="tx1"/>
                </a:solidFill>
                <a:latin typeface="+mj-lt"/>
                <a:ea typeface="+mj-ea"/>
                <a:cs typeface="+mj-cs"/>
              </a:defRPr>
            </a:lvl1pPr>
          </a:lstStyle>
          <a:p>
            <a:r>
              <a:rPr dirty="0" smtClean="0"/>
              <a:t>Interreliés et interdépendants</a:t>
            </a:r>
          </a:p>
        </p:txBody>
      </p:sp>
    </p:spTree>
    <p:extLst>
      <p:ext uri="{BB962C8B-B14F-4D97-AF65-F5344CB8AC3E}">
        <p14:creationId xmlns:p14="http://schemas.microsoft.com/office/powerpoint/2010/main" val="31216492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E06C383B-E5B3-4D59-95A5-FA517C9F0C76}" type="slidenum">
              <a:rPr lang="en-US"/>
              <a:pPr/>
              <a:t>12</a:t>
            </a:fld>
            <a:endParaRPr lang="fr-CA" dirty="0"/>
          </a:p>
        </p:txBody>
      </p:sp>
      <p:sp>
        <p:nvSpPr>
          <p:cNvPr id="208898" name="Rectangle 2"/>
          <p:cNvSpPr>
            <a:spLocks noGrp="1" noChangeArrowheads="1"/>
          </p:cNvSpPr>
          <p:nvPr>
            <p:ph type="title"/>
          </p:nvPr>
        </p:nvSpPr>
        <p:spPr/>
        <p:txBody>
          <a:bodyPr>
            <a:normAutofit fontScale="90000"/>
          </a:bodyPr>
          <a:lstStyle/>
          <a:p>
            <a:r>
              <a:t/>
            </a:r>
            <a:br/>
            <a:r>
              <a:rPr dirty="0" smtClean="0"/>
              <a:t>7 méthodes de guérison naturelles</a:t>
            </a:r>
          </a:p>
        </p:txBody>
      </p:sp>
      <p:sp>
        <p:nvSpPr>
          <p:cNvPr id="208899" name="Rectangle 3"/>
          <p:cNvSpPr>
            <a:spLocks noGrp="1" noChangeArrowheads="1"/>
          </p:cNvSpPr>
          <p:nvPr>
            <p:ph type="body" sz="half" idx="1"/>
          </p:nvPr>
        </p:nvSpPr>
        <p:spPr>
          <a:xfrm>
            <a:off x="1981200" y="1600200"/>
            <a:ext cx="4032250" cy="4495800"/>
          </a:xfrm>
        </p:spPr>
        <p:txBody>
          <a:bodyPr/>
          <a:lstStyle/>
          <a:p>
            <a:pPr marL="838200" lvl="1" indent="-381000">
              <a:buFont typeface="Wingdings" pitchFamily="2" charset="2"/>
              <a:buAutoNum type="arabicPeriod"/>
            </a:pPr>
            <a:r>
              <a:rPr lang="en-US" sz="3200" dirty="0"/>
              <a:t>Parler </a:t>
            </a:r>
          </a:p>
          <a:p>
            <a:pPr marL="838200" lvl="1" indent="-381000">
              <a:buFont typeface="Wingdings" pitchFamily="2" charset="2"/>
              <a:buAutoNum type="arabicPeriod"/>
            </a:pPr>
            <a:r>
              <a:rPr lang="en-US" sz="3200" dirty="0"/>
              <a:t>Pleurer </a:t>
            </a:r>
          </a:p>
          <a:p>
            <a:pPr marL="838200" lvl="1" indent="-381000">
              <a:buFont typeface="Wingdings" pitchFamily="2" charset="2"/>
              <a:buAutoNum type="arabicPeriod"/>
            </a:pPr>
            <a:r>
              <a:rPr lang="en-US" sz="3200" dirty="0"/>
              <a:t>Rire</a:t>
            </a:r>
          </a:p>
          <a:p>
            <a:pPr marL="838200" lvl="1" indent="-381000">
              <a:buFont typeface="Wingdings" pitchFamily="2" charset="2"/>
              <a:buAutoNum type="arabicPeriod"/>
            </a:pPr>
            <a:r>
              <a:rPr lang="en-US" sz="3200" dirty="0"/>
              <a:t>Danser</a:t>
            </a:r>
          </a:p>
          <a:p>
            <a:pPr marL="838200" lvl="1" indent="-381000">
              <a:buFont typeface="Wingdings" pitchFamily="2" charset="2"/>
              <a:buAutoNum type="arabicPeriod"/>
            </a:pPr>
            <a:r>
              <a:rPr lang="en-US" sz="3200" dirty="0"/>
              <a:t>Transpirer</a:t>
            </a:r>
          </a:p>
          <a:p>
            <a:pPr marL="838200" lvl="1" indent="-381000">
              <a:buFont typeface="Wingdings" pitchFamily="2" charset="2"/>
              <a:buAutoNum type="arabicPeriod"/>
            </a:pPr>
            <a:r>
              <a:rPr lang="en-US" sz="3200" dirty="0"/>
              <a:t>Bâiller</a:t>
            </a:r>
          </a:p>
          <a:p>
            <a:pPr marL="838200" lvl="1" indent="-381000">
              <a:buFont typeface="Wingdings" pitchFamily="2" charset="2"/>
              <a:buAutoNum type="arabicPeriod"/>
            </a:pPr>
            <a:r>
              <a:rPr lang="en-US" sz="3200" dirty="0"/>
              <a:t>Crier</a:t>
            </a:r>
          </a:p>
        </p:txBody>
      </p:sp>
      <p:pic>
        <p:nvPicPr>
          <p:cNvPr id="208900" name="Picture 4" descr="Jamie A"/>
          <p:cNvPicPr>
            <a:picLocks noGrp="1" noChangeAspect="1" noChangeArrowheads="1"/>
          </p:cNvPicPr>
          <p:nvPr>
            <p:ph sz="half" idx="2"/>
          </p:nvPr>
        </p:nvPicPr>
        <p:blipFill>
          <a:blip r:embed="rId3" cstate="print"/>
          <a:srcRect/>
          <a:stretch>
            <a:fillRect/>
          </a:stretch>
        </p:blipFill>
        <p:spPr>
          <a:xfrm>
            <a:off x="6697663" y="1600200"/>
            <a:ext cx="2995612" cy="4495800"/>
          </a:xfrm>
          <a:noFill/>
          <a:ln/>
        </p:spPr>
      </p:pic>
    </p:spTree>
    <p:extLst>
      <p:ext uri="{BB962C8B-B14F-4D97-AF65-F5344CB8AC3E}">
        <p14:creationId xmlns:p14="http://schemas.microsoft.com/office/powerpoint/2010/main" val="83546952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3"/>
          <p:cNvSpPr>
            <a:spLocks noGrp="1"/>
          </p:cNvSpPr>
          <p:nvPr>
            <p:ph type="title"/>
          </p:nvPr>
        </p:nvSpPr>
        <p:spPr>
          <a:xfrm>
            <a:off x="1847850" y="549275"/>
            <a:ext cx="8229600" cy="1143000"/>
          </a:xfrm>
        </p:spPr>
        <p:txBody>
          <a:bodyPr/>
          <a:lstStyle/>
          <a:p>
            <a:r>
              <a:rPr lang="en-US" altLang="en-US" dirty="0" err="1" smtClean="0">
                <a:solidFill>
                  <a:schemeClr val="bg1"/>
                </a:solidFill>
              </a:rPr>
              <a:t>Métaphore</a:t>
            </a:r>
            <a:r>
              <a:rPr lang="en-US" altLang="en-US" dirty="0" smtClean="0">
                <a:solidFill>
                  <a:schemeClr val="bg1"/>
                </a:solidFill>
              </a:rPr>
              <a:t> de </a:t>
            </a:r>
            <a:r>
              <a:rPr lang="en-US" altLang="en-US" dirty="0" err="1" smtClean="0">
                <a:solidFill>
                  <a:schemeClr val="bg1"/>
                </a:solidFill>
              </a:rPr>
              <a:t>l'arbre</a:t>
            </a:r>
            <a:endParaRPr lang="en-US" altLang="en-US" dirty="0" smtClean="0">
              <a:solidFill>
                <a:schemeClr val="bg1"/>
              </a:solidFill>
            </a:endParaRPr>
          </a:p>
        </p:txBody>
      </p:sp>
      <p:pic>
        <p:nvPicPr>
          <p:cNvPr id="38915"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779433" y="1120776"/>
            <a:ext cx="6577013" cy="4587035"/>
          </a:xfrm>
          <a:noFill/>
        </p:spPr>
      </p:pic>
    </p:spTree>
    <p:extLst>
      <p:ext uri="{BB962C8B-B14F-4D97-AF65-F5344CB8AC3E}">
        <p14:creationId xmlns:p14="http://schemas.microsoft.com/office/powerpoint/2010/main" val="3554838529"/>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D3FA4671-6231-434F-9D6F-AD5F1756A11F}" type="slidenum">
              <a:rPr lang="en-US"/>
              <a:pPr/>
              <a:t>14</a:t>
            </a:fld>
            <a:endParaRPr lang="fr-CA" dirty="0"/>
          </a:p>
        </p:txBody>
      </p:sp>
      <p:graphicFrame>
        <p:nvGraphicFramePr>
          <p:cNvPr id="137220" name="Object 4"/>
          <p:cNvGraphicFramePr>
            <a:graphicFrameLocks noGrp="1" noChangeAspect="1"/>
          </p:cNvGraphicFramePr>
          <p:nvPr>
            <p:ph idx="1"/>
            <p:extLst/>
          </p:nvPr>
        </p:nvGraphicFramePr>
        <p:xfrm>
          <a:off x="2438400" y="957943"/>
          <a:ext cx="7315200" cy="5465082"/>
        </p:xfrm>
        <a:graphic>
          <a:graphicData uri="http://schemas.openxmlformats.org/presentationml/2006/ole">
            <mc:AlternateContent xmlns:mc="http://schemas.openxmlformats.org/markup-compatibility/2006">
              <mc:Choice xmlns:v="urn:schemas-microsoft-com:vml" Requires="v">
                <p:oleObj spid="_x0000_s4122" name="Chart" r:id="rId3" imgW="3200400" imgH="2743200" progId="WPDraw30.Chart">
                  <p:embed/>
                </p:oleObj>
              </mc:Choice>
              <mc:Fallback>
                <p:oleObj name="Chart" r:id="rId3" imgW="3200400" imgH="2743200" progId="WPDraw30.Chart">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957943"/>
                        <a:ext cx="7315200" cy="546508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4273615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233566D6-1C81-4DC2-9971-83710941538C}" type="slidenum">
              <a:rPr lang="en-US"/>
              <a:pPr/>
              <a:t>15</a:t>
            </a:fld>
            <a:endParaRPr lang="fr-CA" dirty="0"/>
          </a:p>
        </p:txBody>
      </p:sp>
      <p:graphicFrame>
        <p:nvGraphicFramePr>
          <p:cNvPr id="139268" name="Object 4"/>
          <p:cNvGraphicFramePr>
            <a:graphicFrameLocks noGrp="1" noChangeAspect="1"/>
          </p:cNvGraphicFramePr>
          <p:nvPr>
            <p:ph idx="1"/>
            <p:extLst/>
          </p:nvPr>
        </p:nvGraphicFramePr>
        <p:xfrm>
          <a:off x="2438400" y="1055914"/>
          <a:ext cx="7315200" cy="5289324"/>
        </p:xfrm>
        <a:graphic>
          <a:graphicData uri="http://schemas.openxmlformats.org/presentationml/2006/ole">
            <mc:AlternateContent xmlns:mc="http://schemas.openxmlformats.org/markup-compatibility/2006">
              <mc:Choice xmlns:v="urn:schemas-microsoft-com:vml" Requires="v">
                <p:oleObj spid="_x0000_s5146" name="Chart" r:id="rId3" imgW="3200400" imgH="2743200" progId="WPDraw30.Chart">
                  <p:embed/>
                </p:oleObj>
              </mc:Choice>
              <mc:Fallback>
                <p:oleObj name="Chart" r:id="rId3" imgW="3200400" imgH="2743200" progId="WPDraw30.Chart">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1055914"/>
                        <a:ext cx="7315200" cy="5289324"/>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40912692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926834"/>
            <a:ext cx="10515600" cy="1325563"/>
          </a:xfrm>
        </p:spPr>
        <p:txBody>
          <a:bodyPr/>
          <a:lstStyle/>
          <a:p>
            <a:pPr algn="ctr"/>
            <a:r>
              <a:rPr dirty="0" smtClean="0"/>
              <a:t>Rapports des CASSA et des CSA</a:t>
            </a:r>
            <a:endParaRPr lang="fr-CA" dirty="0"/>
          </a:p>
        </p:txBody>
      </p:sp>
      <p:sp>
        <p:nvSpPr>
          <p:cNvPr id="8" name="Content Placeholder 7"/>
          <p:cNvSpPr>
            <a:spLocks noGrp="1"/>
          </p:cNvSpPr>
          <p:nvPr>
            <p:ph idx="1"/>
          </p:nvPr>
        </p:nvSpPr>
        <p:spPr>
          <a:xfrm>
            <a:off x="838200" y="2217515"/>
            <a:ext cx="10515600" cy="4351338"/>
          </a:xfrm>
        </p:spPr>
        <p:txBody>
          <a:bodyPr>
            <a:normAutofit/>
          </a:bodyPr>
          <a:lstStyle/>
          <a:p>
            <a:r>
              <a:rPr dirty="0" smtClean="0"/>
              <a:t>Desservent les populations autochtones sur les réserves et hors réserve, et dans les milieux urbains et ruraux</a:t>
            </a:r>
          </a:p>
          <a:p>
            <a:pPr marL="0" indent="0">
              <a:buNone/>
            </a:pPr>
            <a:r>
              <a:rPr dirty="0" smtClean="0"/>
              <a:t>Pour obtenir de plus amples renseignements sur les CASSA, veuillez consulter le document : </a:t>
            </a:r>
            <a:r>
              <a:rPr lang="en-CA" i="1" dirty="0" smtClean="0">
                <a:hlinkClick r:id="rId2"/>
              </a:rPr>
              <a:t>AHAC Report 2015</a:t>
            </a:r>
            <a:endParaRPr lang="fr-CA" dirty="0" smtClean="0"/>
          </a:p>
          <a:p>
            <a:endParaRPr lang="fr-CA"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838200" y="424021"/>
            <a:ext cx="2186305" cy="603885"/>
          </a:xfrm>
          <a:prstGeom prst="rect">
            <a:avLst/>
          </a:prstGeom>
        </p:spPr>
      </p:pic>
      <p:sp>
        <p:nvSpPr>
          <p:cNvPr id="9" name="Slide Number Placeholder 8"/>
          <p:cNvSpPr>
            <a:spLocks noGrp="1"/>
          </p:cNvSpPr>
          <p:nvPr>
            <p:ph type="sldNum" sz="quarter" idx="12"/>
          </p:nvPr>
        </p:nvSpPr>
        <p:spPr/>
        <p:txBody>
          <a:bodyPr/>
          <a:lstStyle/>
          <a:p>
            <a:fld id="{72E76B2B-A7EA-48CE-A5C1-E7F4B4A01F61}" type="slidenum">
              <a:rPr lang="en-CA" smtClean="0"/>
              <a:t>16</a:t>
            </a:fld>
            <a:endParaRPr lang="fr-CA" dirty="0"/>
          </a:p>
        </p:txBody>
      </p:sp>
    </p:spTree>
    <p:extLst>
      <p:ext uri="{BB962C8B-B14F-4D97-AF65-F5344CB8AC3E}">
        <p14:creationId xmlns:p14="http://schemas.microsoft.com/office/powerpoint/2010/main" val="21900029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sz="4800" dirty="0" smtClean="0"/>
              <a:t>Planification des soins de santé de qualité fondée sur les besoins de la population</a:t>
            </a:r>
            <a:endParaRPr lang="fr-CA" sz="4800" dirty="0"/>
          </a:p>
        </p:txBody>
      </p:sp>
      <p:sp>
        <p:nvSpPr>
          <p:cNvPr id="6" name="Subtitle 5"/>
          <p:cNvSpPr>
            <a:spLocks noGrp="1"/>
          </p:cNvSpPr>
          <p:nvPr>
            <p:ph type="subTitle" idx="1"/>
          </p:nvPr>
        </p:nvSpPr>
        <p:spPr/>
        <p:txBody>
          <a:bodyPr>
            <a:normAutofit/>
          </a:bodyPr>
          <a:lstStyle/>
          <a:p>
            <a:r>
              <a:rPr lang="en-US" sz="2800" dirty="0" smtClean="0"/>
              <a:t>Combler les lacunes à </a:t>
            </a:r>
            <a:r>
              <a:rPr lang="en-US" sz="2800" dirty="0" err="1" smtClean="0"/>
              <a:t>l'égard</a:t>
            </a:r>
            <a:r>
              <a:rPr lang="en-US" sz="2800" dirty="0" smtClean="0"/>
              <a:t> </a:t>
            </a:r>
            <a:r>
              <a:rPr lang="en-US" sz="2800" dirty="0" smtClean="0"/>
              <a:t>des données sur la santé de la population autochtone</a:t>
            </a:r>
            <a:endParaRPr lang="fr-CA" sz="2800" dirty="0"/>
          </a:p>
        </p:txBody>
      </p:sp>
      <p:sp>
        <p:nvSpPr>
          <p:cNvPr id="4" name="Slide Number Placeholder 3"/>
          <p:cNvSpPr>
            <a:spLocks noGrp="1"/>
          </p:cNvSpPr>
          <p:nvPr>
            <p:ph type="sldNum" sz="quarter" idx="12"/>
          </p:nvPr>
        </p:nvSpPr>
        <p:spPr/>
        <p:txBody>
          <a:bodyPr/>
          <a:lstStyle/>
          <a:p>
            <a:fld id="{72E76B2B-A7EA-48CE-A5C1-E7F4B4A01F61}" type="slidenum">
              <a:rPr lang="en-CA" smtClean="0"/>
              <a:t>17</a:t>
            </a:fld>
            <a:endParaRPr lang="fr-CA"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855617" y="472440"/>
            <a:ext cx="2186305" cy="603885"/>
          </a:xfrm>
          <a:prstGeom prst="rect">
            <a:avLst/>
          </a:prstGeom>
        </p:spPr>
      </p:pic>
    </p:spTree>
    <p:extLst>
      <p:ext uri="{BB962C8B-B14F-4D97-AF65-F5344CB8AC3E}">
        <p14:creationId xmlns:p14="http://schemas.microsoft.com/office/powerpoint/2010/main" val="19400334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sz="3200" dirty="0"/>
              <a:t/>
            </a:r>
            <a:br>
              <a:rPr sz="3200" dirty="0"/>
            </a:br>
            <a:r>
              <a:rPr lang="en-CA" sz="3200" b="1" dirty="0" smtClean="0"/>
              <a:t>Pourquoi une évaluation de la santé fondée sur la population?</a:t>
            </a:r>
            <a:endParaRPr lang="fr-CA" sz="3200" b="1" dirty="0"/>
          </a:p>
        </p:txBody>
      </p:sp>
      <p:sp>
        <p:nvSpPr>
          <p:cNvPr id="3" name="Content Placeholder 2"/>
          <p:cNvSpPr>
            <a:spLocks noGrp="1"/>
          </p:cNvSpPr>
          <p:nvPr>
            <p:ph idx="1"/>
          </p:nvPr>
        </p:nvSpPr>
        <p:spPr>
          <a:xfrm>
            <a:off x="1227909" y="1959428"/>
            <a:ext cx="9188571" cy="4166735"/>
          </a:xfrm>
        </p:spPr>
        <p:txBody>
          <a:bodyPr>
            <a:normAutofit fontScale="92500"/>
          </a:bodyPr>
          <a:lstStyle/>
          <a:p>
            <a:r>
              <a:rPr lang="en-CA" sz="2400" dirty="0"/>
              <a:t>Le niveau avancé de suivi de </a:t>
            </a:r>
            <a:r>
              <a:rPr lang="en-CA" sz="2400" dirty="0" err="1" smtClean="0"/>
              <a:t>l'incidence</a:t>
            </a:r>
            <a:r>
              <a:rPr lang="en-CA" sz="2400" dirty="0" smtClean="0"/>
              <a:t> </a:t>
            </a:r>
            <a:r>
              <a:rPr lang="en-CA" sz="2400" dirty="0"/>
              <a:t>des maladies aiguës et chroniques, et les facteurs de risque à celles-ci, sont considérés comme acquis par la majorité des citoyens de </a:t>
            </a:r>
            <a:r>
              <a:rPr lang="en-CA" sz="2400" dirty="0" err="1" smtClean="0"/>
              <a:t>l'Ontario</a:t>
            </a:r>
            <a:r>
              <a:rPr lang="en-CA" sz="2400" dirty="0"/>
              <a:t>. </a:t>
            </a:r>
          </a:p>
          <a:p>
            <a:r>
              <a:rPr lang="en-CA" sz="2400" dirty="0"/>
              <a:t>Cette information oriente la mise en œuvre stratégique des interventions en santé fondées sur des données probantes, comme la vaccination, </a:t>
            </a:r>
            <a:r>
              <a:rPr lang="en-CA" sz="2400" dirty="0" err="1" smtClean="0"/>
              <a:t>l'amélioration</a:t>
            </a:r>
            <a:r>
              <a:rPr lang="en-CA" sz="2400" dirty="0" smtClean="0"/>
              <a:t> </a:t>
            </a:r>
            <a:r>
              <a:rPr lang="en-CA" sz="2400" dirty="0"/>
              <a:t>des soins de santé primaires et tertiaires et les programmes de promotion de la santé.</a:t>
            </a:r>
          </a:p>
          <a:p>
            <a:r>
              <a:rPr lang="en-CA" sz="2400" dirty="0"/>
              <a:t> Ces interventions, à leur tour, réduisent la morbidité, la mortalité et les dépenses globales liées aux soins de santé.</a:t>
            </a:r>
          </a:p>
          <a:p>
            <a:r>
              <a:rPr lang="en-CA" sz="2400" dirty="0"/>
              <a:t>Les renseignements fondés sur les services ne nous informent que sur la santé des personnes qui ont déjà accès aux services de santé. Ils sont donc faussés (p. ex., les femmes autochtones et le cancer du sein).</a:t>
            </a: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838200" y="365125"/>
            <a:ext cx="2186305" cy="603885"/>
          </a:xfrm>
          <a:prstGeom prst="rect">
            <a:avLst/>
          </a:prstGeom>
        </p:spPr>
      </p:pic>
    </p:spTree>
    <p:extLst>
      <p:ext uri="{BB962C8B-B14F-4D97-AF65-F5344CB8AC3E}">
        <p14:creationId xmlns:p14="http://schemas.microsoft.com/office/powerpoint/2010/main" val="2794571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512" y="404664"/>
            <a:ext cx="8964488" cy="1143000"/>
          </a:xfrm>
        </p:spPr>
        <p:txBody>
          <a:bodyPr>
            <a:noAutofit/>
          </a:bodyPr>
          <a:lstStyle/>
          <a:p>
            <a:pPr algn="ctr"/>
            <a:r>
              <a:rPr sz="3600" dirty="0"/>
              <a:t/>
            </a:r>
            <a:br>
              <a:rPr sz="3600" dirty="0"/>
            </a:br>
            <a:r>
              <a:rPr sz="3600" dirty="0"/>
              <a:t/>
            </a:r>
            <a:br>
              <a:rPr sz="3600" dirty="0"/>
            </a:br>
            <a:r>
              <a:rPr sz="3600" dirty="0"/>
              <a:t/>
            </a:r>
            <a:br>
              <a:rPr sz="3600" dirty="0"/>
            </a:br>
            <a:r>
              <a:rPr lang="en-CA" sz="3600" b="1" dirty="0" smtClean="0"/>
              <a:t>Pourquoi</a:t>
            </a:r>
            <a:r>
              <a:rPr lang="en-CA" sz="4000" b="1" dirty="0" smtClean="0"/>
              <a:t> une évaluation de la santé fondée sur la population autochtone urbaine?</a:t>
            </a:r>
            <a:endParaRPr lang="fr-CA" sz="4000" b="1" dirty="0"/>
          </a:p>
        </p:txBody>
      </p:sp>
      <p:sp>
        <p:nvSpPr>
          <p:cNvPr id="3" name="Content Placeholder 2"/>
          <p:cNvSpPr>
            <a:spLocks noGrp="1"/>
          </p:cNvSpPr>
          <p:nvPr>
            <p:ph idx="1"/>
          </p:nvPr>
        </p:nvSpPr>
        <p:spPr>
          <a:xfrm>
            <a:off x="1227910" y="2403566"/>
            <a:ext cx="9010652" cy="3692433"/>
          </a:xfrm>
        </p:spPr>
        <p:txBody>
          <a:bodyPr>
            <a:normAutofit fontScale="92500"/>
          </a:bodyPr>
          <a:lstStyle/>
          <a:p>
            <a:r>
              <a:rPr dirty="0" smtClean="0"/>
              <a:t>L</a:t>
            </a:r>
            <a:r>
              <a:rPr lang="fr-CA" dirty="0" smtClean="0"/>
              <a:t>'</a:t>
            </a:r>
            <a:r>
              <a:rPr dirty="0" smtClean="0"/>
              <a:t>Ontario </a:t>
            </a:r>
            <a:r>
              <a:rPr dirty="0" smtClean="0"/>
              <a:t>a la plus importante population de </a:t>
            </a:r>
            <a:r>
              <a:rPr dirty="0" err="1" smtClean="0"/>
              <a:t>personnes</a:t>
            </a:r>
            <a:r>
              <a:rPr dirty="0" smtClean="0"/>
              <a:t> </a:t>
            </a:r>
            <a:r>
              <a:rPr dirty="0" smtClean="0"/>
              <a:t>s</a:t>
            </a:r>
            <a:r>
              <a:rPr lang="fr-CA" dirty="0" smtClean="0"/>
              <a:t>'</a:t>
            </a:r>
            <a:r>
              <a:rPr dirty="0" err="1" smtClean="0"/>
              <a:t>identifiant</a:t>
            </a:r>
            <a:r>
              <a:rPr dirty="0" smtClean="0"/>
              <a:t> </a:t>
            </a:r>
            <a:r>
              <a:rPr dirty="0" smtClean="0"/>
              <a:t>elles-mêmes comme autochtones </a:t>
            </a:r>
            <a:r>
              <a:rPr dirty="0" err="1" smtClean="0"/>
              <a:t>parmi</a:t>
            </a:r>
            <a:r>
              <a:rPr dirty="0" smtClean="0"/>
              <a:t> </a:t>
            </a:r>
            <a:r>
              <a:rPr dirty="0" smtClean="0"/>
              <a:t>l</a:t>
            </a:r>
            <a:r>
              <a:rPr lang="fr-CA" dirty="0" smtClean="0"/>
              <a:t>'</a:t>
            </a:r>
            <a:r>
              <a:rPr dirty="0" smtClean="0"/>
              <a:t>ensemble </a:t>
            </a:r>
            <a:r>
              <a:rPr dirty="0" smtClean="0"/>
              <a:t>des provinces et territoires – 301 425 personnes ou 21,5 % du total de la population autochtone du Canada, selon les statistiques nationales sur la santé de 2011</a:t>
            </a:r>
          </a:p>
          <a:p>
            <a:r>
              <a:rPr dirty="0" smtClean="0"/>
              <a:t>La grande majorité de cette population vit dans des régions urbaines de </a:t>
            </a:r>
            <a:r>
              <a:rPr dirty="0" smtClean="0"/>
              <a:t>l</a:t>
            </a:r>
            <a:r>
              <a:rPr lang="fr-CA" dirty="0" smtClean="0"/>
              <a:t>'</a:t>
            </a:r>
            <a:r>
              <a:rPr dirty="0" smtClean="0"/>
              <a:t>Ontario </a:t>
            </a:r>
            <a:r>
              <a:rPr dirty="0" smtClean="0"/>
              <a:t>(69 % dans les RMR, SNS 2011)</a:t>
            </a:r>
          </a:p>
          <a:p>
            <a:r>
              <a:rPr dirty="0" smtClean="0"/>
              <a:t>Une petite minorité (17 %) de cette population est constituée de Premières Nations qui vivent dans des réserves</a:t>
            </a:r>
          </a:p>
          <a:p>
            <a:endParaRPr lang="fr-CA" dirty="0"/>
          </a:p>
          <a:p>
            <a:endParaRPr lang="fr-CA"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314994" y="522514"/>
            <a:ext cx="1726928" cy="553811"/>
          </a:xfrm>
          <a:prstGeom prst="rect">
            <a:avLst/>
          </a:prstGeom>
        </p:spPr>
      </p:pic>
    </p:spTree>
    <p:extLst>
      <p:ext uri="{BB962C8B-B14F-4D97-AF65-F5344CB8AC3E}">
        <p14:creationId xmlns:p14="http://schemas.microsoft.com/office/powerpoint/2010/main" val="1506303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838200" y="424021"/>
            <a:ext cx="2186305" cy="603885"/>
          </a:xfrm>
          <a:prstGeom prst="rect">
            <a:avLst/>
          </a:prstGeom>
        </p:spPr>
      </p:pic>
      <p:sp>
        <p:nvSpPr>
          <p:cNvPr id="8" name="Title 7"/>
          <p:cNvSpPr>
            <a:spLocks noGrp="1"/>
          </p:cNvSpPr>
          <p:nvPr>
            <p:ph type="title"/>
          </p:nvPr>
        </p:nvSpPr>
        <p:spPr/>
        <p:txBody>
          <a:bodyPr/>
          <a:lstStyle/>
          <a:p>
            <a:pPr algn="ctr"/>
            <a:r>
              <a:rPr lang="en-US" b="1" dirty="0" smtClean="0"/>
              <a:t>Salutations!</a:t>
            </a:r>
            <a:endParaRPr lang="fr-CA" b="1" dirty="0"/>
          </a:p>
        </p:txBody>
      </p:sp>
      <p:sp>
        <p:nvSpPr>
          <p:cNvPr id="9" name="Content Placeholder 8"/>
          <p:cNvSpPr>
            <a:spLocks noGrp="1"/>
          </p:cNvSpPr>
          <p:nvPr>
            <p:ph idx="1"/>
          </p:nvPr>
        </p:nvSpPr>
        <p:spPr/>
        <p:txBody>
          <a:bodyPr>
            <a:normAutofit fontScale="92500" lnSpcReduction="20000"/>
          </a:bodyPr>
          <a:lstStyle/>
          <a:p>
            <a:pPr algn="ctr">
              <a:buNone/>
            </a:pPr>
            <a:r>
              <a:rPr lang="en-US" sz="4000" dirty="0" err="1" smtClean="0">
                <a:latin typeface="Calibri" pitchFamily="34" charset="0"/>
              </a:rPr>
              <a:t>M'Tallawin</a:t>
            </a:r>
            <a:endParaRPr lang="en-US" sz="4000" dirty="0">
              <a:latin typeface="Calibri" pitchFamily="34" charset="0"/>
            </a:endParaRPr>
          </a:p>
          <a:p>
            <a:pPr algn="ctr">
              <a:buNone/>
            </a:pPr>
            <a:r>
              <a:rPr lang="en-US" sz="4000" dirty="0"/>
              <a:t>Kweh</a:t>
            </a:r>
          </a:p>
          <a:p>
            <a:pPr algn="ctr">
              <a:buNone/>
            </a:pPr>
            <a:r>
              <a:rPr lang="en-US" sz="4000" dirty="0"/>
              <a:t>Boozhoo</a:t>
            </a:r>
          </a:p>
          <a:p>
            <a:pPr algn="ctr">
              <a:buNone/>
            </a:pPr>
            <a:r>
              <a:rPr lang="en-US" sz="4000" dirty="0"/>
              <a:t>Ahnee</a:t>
            </a:r>
          </a:p>
          <a:p>
            <a:pPr algn="ctr">
              <a:buNone/>
            </a:pPr>
            <a:r>
              <a:rPr lang="en-US" sz="4000" dirty="0"/>
              <a:t>Shekóli</a:t>
            </a:r>
          </a:p>
          <a:p>
            <a:pPr algn="ctr">
              <a:buNone/>
            </a:pPr>
            <a:r>
              <a:rPr lang="en-US" sz="4000" dirty="0"/>
              <a:t>Shé:kon</a:t>
            </a:r>
          </a:p>
          <a:p>
            <a:pPr algn="ctr">
              <a:buNone/>
            </a:pPr>
            <a:r>
              <a:rPr lang="en-US" sz="4000" dirty="0"/>
              <a:t>Tansi</a:t>
            </a:r>
          </a:p>
          <a:p>
            <a:pPr algn="ctr">
              <a:buNone/>
            </a:pPr>
            <a:r>
              <a:rPr lang="en-CA" sz="4000" dirty="0"/>
              <a:t>Watchiya</a:t>
            </a:r>
            <a:endParaRPr lang="fr-CA" sz="4000" dirty="0"/>
          </a:p>
          <a:p>
            <a:endParaRPr lang="fr-CA" dirty="0"/>
          </a:p>
        </p:txBody>
      </p:sp>
      <p:sp>
        <p:nvSpPr>
          <p:cNvPr id="10" name="Slide Number Placeholder 9"/>
          <p:cNvSpPr>
            <a:spLocks noGrp="1"/>
          </p:cNvSpPr>
          <p:nvPr>
            <p:ph type="sldNum" sz="quarter" idx="12"/>
          </p:nvPr>
        </p:nvSpPr>
        <p:spPr/>
        <p:txBody>
          <a:bodyPr/>
          <a:lstStyle/>
          <a:p>
            <a:fld id="{72E76B2B-A7EA-48CE-A5C1-E7F4B4A01F61}" type="slidenum">
              <a:rPr lang="en-CA" smtClean="0"/>
              <a:t>2</a:t>
            </a:fld>
            <a:endParaRPr lang="fr-CA" dirty="0"/>
          </a:p>
        </p:txBody>
      </p:sp>
    </p:spTree>
    <p:extLst>
      <p:ext uri="{BB962C8B-B14F-4D97-AF65-F5344CB8AC3E}">
        <p14:creationId xmlns:p14="http://schemas.microsoft.com/office/powerpoint/2010/main" val="16704577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512" y="678987"/>
            <a:ext cx="8964488" cy="1143000"/>
          </a:xfrm>
        </p:spPr>
        <p:txBody>
          <a:bodyPr>
            <a:normAutofit fontScale="90000"/>
          </a:bodyPr>
          <a:lstStyle/>
          <a:p>
            <a:pPr algn="ctr"/>
            <a:r>
              <a:rPr sz="3600" dirty="0"/>
              <a:t/>
            </a:r>
            <a:br>
              <a:rPr sz="3600" dirty="0"/>
            </a:br>
            <a:r>
              <a:rPr sz="3600" dirty="0"/>
              <a:t/>
            </a:r>
            <a:br>
              <a:rPr sz="3600" dirty="0"/>
            </a:br>
            <a:r>
              <a:rPr lang="en-CA" sz="3600" b="1" dirty="0" smtClean="0"/>
              <a:t>Évaluation de la santé fondée sur la population autochtone urbaine (suite)</a:t>
            </a:r>
            <a:endParaRPr lang="fr-CA" sz="3600" b="1" dirty="0"/>
          </a:p>
        </p:txBody>
      </p:sp>
      <p:sp>
        <p:nvSpPr>
          <p:cNvPr id="3" name="Content Placeholder 2"/>
          <p:cNvSpPr>
            <a:spLocks noGrp="1"/>
          </p:cNvSpPr>
          <p:nvPr>
            <p:ph idx="1"/>
          </p:nvPr>
        </p:nvSpPr>
        <p:spPr>
          <a:xfrm>
            <a:off x="1175656" y="2381799"/>
            <a:ext cx="9339943" cy="4586216"/>
          </a:xfrm>
        </p:spPr>
        <p:txBody>
          <a:bodyPr>
            <a:normAutofit/>
          </a:bodyPr>
          <a:lstStyle/>
          <a:p>
            <a:r>
              <a:rPr sz="2400" dirty="0" smtClean="0"/>
              <a:t>Il </a:t>
            </a:r>
            <a:r>
              <a:rPr sz="2400" dirty="0" smtClean="0"/>
              <a:t>s</a:t>
            </a:r>
            <a:r>
              <a:rPr lang="fr-CA" sz="2400" dirty="0" smtClean="0"/>
              <a:t>'</a:t>
            </a:r>
            <a:r>
              <a:rPr sz="2400" dirty="0" err="1" smtClean="0"/>
              <a:t>agit</a:t>
            </a:r>
            <a:r>
              <a:rPr sz="2400" dirty="0" smtClean="0"/>
              <a:t> d</a:t>
            </a:r>
            <a:r>
              <a:rPr lang="fr-CA" sz="2400" dirty="0" smtClean="0"/>
              <a:t>'</a:t>
            </a:r>
            <a:r>
              <a:rPr sz="2400" dirty="0" err="1" smtClean="0"/>
              <a:t>une</a:t>
            </a:r>
            <a:r>
              <a:rPr sz="2400" dirty="0" smtClean="0"/>
              <a:t> </a:t>
            </a:r>
            <a:r>
              <a:rPr sz="2400" dirty="0" smtClean="0"/>
              <a:t>population jeune qui croît rapidement – </a:t>
            </a:r>
            <a:r>
              <a:rPr sz="2400" dirty="0" smtClean="0"/>
              <a:t>L</a:t>
            </a:r>
            <a:r>
              <a:rPr lang="fr-CA" sz="2400" dirty="0" smtClean="0"/>
              <a:t>'</a:t>
            </a:r>
            <a:r>
              <a:rPr sz="2400" dirty="0" smtClean="0"/>
              <a:t>estimation </a:t>
            </a:r>
            <a:r>
              <a:rPr sz="2400" dirty="0" smtClean="0"/>
              <a:t>des SNS 2011 pour les personnes autochtones pour </a:t>
            </a:r>
            <a:r>
              <a:rPr sz="2400" dirty="0" smtClean="0"/>
              <a:t>l</a:t>
            </a:r>
            <a:r>
              <a:rPr lang="fr-CA" sz="2400" dirty="0" smtClean="0"/>
              <a:t>'</a:t>
            </a:r>
            <a:r>
              <a:rPr sz="2400" dirty="0" smtClean="0"/>
              <a:t>Ontario </a:t>
            </a:r>
            <a:r>
              <a:rPr sz="2400" dirty="0" smtClean="0"/>
              <a:t>est de 24 % plus élevée que </a:t>
            </a:r>
            <a:r>
              <a:rPr sz="2400" dirty="0" smtClean="0"/>
              <a:t>l</a:t>
            </a:r>
            <a:r>
              <a:rPr lang="fr-CA" sz="2400" dirty="0" smtClean="0"/>
              <a:t>'</a:t>
            </a:r>
            <a:r>
              <a:rPr sz="2400" dirty="0" smtClean="0"/>
              <a:t>estimation </a:t>
            </a:r>
            <a:r>
              <a:rPr sz="2400" dirty="0" smtClean="0"/>
              <a:t>du recensement de 2006</a:t>
            </a:r>
          </a:p>
          <a:p>
            <a:r>
              <a:rPr sz="2400" dirty="0" smtClean="0"/>
              <a:t>Les populations de Premières Nations et </a:t>
            </a:r>
            <a:r>
              <a:rPr sz="2400" dirty="0" smtClean="0"/>
              <a:t>d</a:t>
            </a:r>
            <a:r>
              <a:rPr lang="fr-CA" sz="2400" dirty="0" smtClean="0"/>
              <a:t>'</a:t>
            </a:r>
            <a:r>
              <a:rPr sz="2400" dirty="0" err="1" smtClean="0"/>
              <a:t>Indiens</a:t>
            </a:r>
            <a:r>
              <a:rPr sz="2400" dirty="0" smtClean="0"/>
              <a:t> </a:t>
            </a:r>
            <a:r>
              <a:rPr sz="2400" dirty="0" smtClean="0"/>
              <a:t>non inscrits, Inuit et Métis présentent des disparités frappantes à </a:t>
            </a:r>
            <a:r>
              <a:rPr sz="2400" dirty="0" smtClean="0"/>
              <a:t>l</a:t>
            </a:r>
            <a:r>
              <a:rPr lang="fr-CA" sz="2400" dirty="0" smtClean="0"/>
              <a:t>'</a:t>
            </a:r>
            <a:r>
              <a:rPr sz="2400" dirty="0" err="1" smtClean="0"/>
              <a:t>égard</a:t>
            </a:r>
            <a:r>
              <a:rPr sz="2400" dirty="0" smtClean="0"/>
              <a:t> </a:t>
            </a:r>
            <a:r>
              <a:rPr sz="2400" dirty="0" smtClean="0"/>
              <a:t>des déterminants de la santé et des résultats par rapport aux non-autochtones et ces disparités ne </a:t>
            </a:r>
            <a:r>
              <a:rPr sz="2400" dirty="0" smtClean="0"/>
              <a:t>s</a:t>
            </a:r>
            <a:r>
              <a:rPr lang="fr-CA" sz="2400" dirty="0" smtClean="0"/>
              <a:t>'</a:t>
            </a:r>
            <a:r>
              <a:rPr sz="2400" dirty="0" err="1" smtClean="0"/>
              <a:t>améliorent</a:t>
            </a:r>
            <a:r>
              <a:rPr sz="2400" dirty="0" smtClean="0"/>
              <a:t> </a:t>
            </a:r>
            <a:r>
              <a:rPr sz="2400" dirty="0" smtClean="0"/>
              <a:t>pas dans les régions urbaines (c.-à-d. pauvreté, logement inadéquat, mortalité infantile, infections respiratoires, hypertension, diabète).</a:t>
            </a:r>
          </a:p>
          <a:p>
            <a:endParaRPr lang="fr-CA" sz="2400" dirty="0" smtClean="0"/>
          </a:p>
          <a:p>
            <a:endParaRPr lang="fr-CA" sz="2400" dirty="0" smtClean="0"/>
          </a:p>
          <a:p>
            <a:endParaRPr lang="fr-CA" sz="2400" dirty="0" smtClean="0"/>
          </a:p>
          <a:p>
            <a:endParaRPr lang="fr-CA" sz="2400" dirty="0" smtClean="0"/>
          </a:p>
          <a:p>
            <a:endParaRPr lang="fr-CA" sz="240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925285" y="372279"/>
            <a:ext cx="2186305" cy="603885"/>
          </a:xfrm>
          <a:prstGeom prst="rect">
            <a:avLst/>
          </a:prstGeom>
        </p:spPr>
      </p:pic>
    </p:spTree>
    <p:extLst>
      <p:ext uri="{BB962C8B-B14F-4D97-AF65-F5344CB8AC3E}">
        <p14:creationId xmlns:p14="http://schemas.microsoft.com/office/powerpoint/2010/main" val="9241198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512" y="770428"/>
            <a:ext cx="8964488" cy="1143000"/>
          </a:xfrm>
        </p:spPr>
        <p:txBody>
          <a:bodyPr>
            <a:noAutofit/>
          </a:bodyPr>
          <a:lstStyle/>
          <a:p>
            <a:pPr algn="ctr"/>
            <a:r>
              <a:rPr sz="4000" dirty="0"/>
              <a:t/>
            </a:r>
            <a:br>
              <a:rPr sz="4000" dirty="0"/>
            </a:br>
            <a:r>
              <a:rPr sz="4000" dirty="0"/>
              <a:t/>
            </a:r>
            <a:br>
              <a:rPr sz="4000" dirty="0"/>
            </a:br>
            <a:r>
              <a:rPr lang="en-CA" sz="4000" b="1" dirty="0" smtClean="0"/>
              <a:t>Évaluation de la santé fondée sur la population autochtone urbaine </a:t>
            </a:r>
            <a:r>
              <a:rPr sz="4000" dirty="0" smtClean="0"/>
              <a:t> </a:t>
            </a:r>
            <a:r>
              <a:rPr lang="en-CA" sz="4000" b="1" dirty="0" smtClean="0"/>
              <a:t>(suite)</a:t>
            </a:r>
            <a:endParaRPr lang="fr-CA" sz="4000" b="1" dirty="0"/>
          </a:p>
        </p:txBody>
      </p:sp>
      <p:sp>
        <p:nvSpPr>
          <p:cNvPr id="3" name="Content Placeholder 2"/>
          <p:cNvSpPr>
            <a:spLocks noGrp="1"/>
          </p:cNvSpPr>
          <p:nvPr>
            <p:ph idx="1"/>
          </p:nvPr>
        </p:nvSpPr>
        <p:spPr>
          <a:xfrm>
            <a:off x="1451612" y="2632487"/>
            <a:ext cx="9216388" cy="3772672"/>
          </a:xfrm>
        </p:spPr>
        <p:txBody>
          <a:bodyPr>
            <a:normAutofit/>
          </a:bodyPr>
          <a:lstStyle/>
          <a:p>
            <a:r>
              <a:rPr sz="2400" dirty="0" smtClean="0"/>
              <a:t>Les données existantes sur les services de santé indiquent que les services de santé pour les populations autochtones sont mal adaptés aux besoins en matière de santé.</a:t>
            </a:r>
          </a:p>
          <a:p>
            <a:r>
              <a:rPr sz="2400" dirty="0" smtClean="0"/>
              <a:t>De plus, cette évaluation de la santé à double standard, qui a sans aucun doute donné lieu à une morbidité et à une mortalité inutiles chez les Autochtones urbains, est inacceptable moralement et pratiquement, et contrevient aux obligations nationales et internationales en matière de droits de la personne.</a:t>
            </a:r>
          </a:p>
          <a:p>
            <a:endParaRPr lang="fr-CA" sz="2400" dirty="0" smtClean="0"/>
          </a:p>
          <a:p>
            <a:endParaRPr lang="fr-CA" sz="2400" dirty="0" smtClean="0"/>
          </a:p>
          <a:p>
            <a:endParaRPr lang="fr-CA" sz="2400" dirty="0" smtClean="0"/>
          </a:p>
          <a:p>
            <a:endParaRPr lang="fr-CA" sz="240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855617" y="472440"/>
            <a:ext cx="2186305" cy="603885"/>
          </a:xfrm>
          <a:prstGeom prst="rect">
            <a:avLst/>
          </a:prstGeom>
        </p:spPr>
      </p:pic>
    </p:spTree>
    <p:extLst>
      <p:ext uri="{BB962C8B-B14F-4D97-AF65-F5344CB8AC3E}">
        <p14:creationId xmlns:p14="http://schemas.microsoft.com/office/powerpoint/2010/main" val="17360046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0" y="274638"/>
            <a:ext cx="9036496" cy="1143000"/>
          </a:xfrm>
        </p:spPr>
        <p:txBody>
          <a:bodyPr>
            <a:normAutofit fontScale="90000"/>
          </a:bodyPr>
          <a:lstStyle/>
          <a:p>
            <a:pPr algn="ctr"/>
            <a:r>
              <a:rPr lang="en-CA" b="1" dirty="0" smtClean="0"/>
              <a:t>Répartition des populations autochtones en Ontario par identité</a:t>
            </a:r>
            <a:endParaRPr lang="fr-CA"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47450996"/>
              </p:ext>
            </p:extLst>
          </p:nvPr>
        </p:nvGraphicFramePr>
        <p:xfrm>
          <a:off x="1981200" y="1600201"/>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595413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10145" y="496311"/>
            <a:ext cx="9410403" cy="1143000"/>
          </a:xfrm>
        </p:spPr>
        <p:txBody>
          <a:bodyPr>
            <a:noAutofit/>
          </a:bodyPr>
          <a:lstStyle/>
          <a:p>
            <a:pPr algn="ctr"/>
            <a:r>
              <a:rPr lang="en-CA" sz="3200" b="1" dirty="0" smtClean="0"/>
              <a:t>Répartition de la population autochtone de </a:t>
            </a:r>
            <a:r>
              <a:rPr lang="en-CA" sz="3200" b="1" dirty="0" err="1" smtClean="0"/>
              <a:t>l'Ontario</a:t>
            </a:r>
            <a:r>
              <a:rPr lang="en-CA" sz="3200" b="1" dirty="0" smtClean="0"/>
              <a:t> </a:t>
            </a:r>
            <a:r>
              <a:rPr lang="en-CA" sz="3200" b="1" dirty="0" smtClean="0"/>
              <a:t>par</a:t>
            </a:r>
            <a:r>
              <a:rPr sz="3200" dirty="0"/>
              <a:t/>
            </a:r>
            <a:br>
              <a:rPr sz="3200" dirty="0"/>
            </a:br>
            <a:r>
              <a:rPr lang="en-CA" sz="3200" b="1" dirty="0" smtClean="0"/>
              <a:t>région métropolitaine de recensement (RMR)</a:t>
            </a:r>
            <a:endParaRPr lang="fr-CA" sz="3200"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68069538"/>
              </p:ext>
            </p:extLst>
          </p:nvPr>
        </p:nvGraphicFramePr>
        <p:xfrm>
          <a:off x="1981200" y="1600201"/>
          <a:ext cx="82296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1242865979"/>
              </p:ext>
            </p:extLst>
          </p:nvPr>
        </p:nvGraphicFramePr>
        <p:xfrm>
          <a:off x="3143672" y="2060848"/>
          <a:ext cx="5796136" cy="43924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749961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512" y="332656"/>
            <a:ext cx="8964488" cy="1143000"/>
          </a:xfrm>
        </p:spPr>
        <p:txBody>
          <a:bodyPr>
            <a:noAutofit/>
          </a:bodyPr>
          <a:lstStyle/>
          <a:p>
            <a:pPr algn="ctr"/>
            <a:r>
              <a:rPr lang="en-CA" sz="3200" b="1" dirty="0" smtClean="0"/>
              <a:t>Population couverte par </a:t>
            </a:r>
            <a:r>
              <a:rPr lang="en-CA" sz="3200" b="1" dirty="0" err="1" smtClean="0"/>
              <a:t>l'information</a:t>
            </a:r>
            <a:r>
              <a:rPr lang="en-CA" sz="3200" b="1" dirty="0" smtClean="0"/>
              <a:t> </a:t>
            </a:r>
            <a:r>
              <a:rPr lang="en-CA" sz="3200" b="1" dirty="0" smtClean="0"/>
              <a:t>actuelle du MSSLD en matière de santé pour les Autochtones</a:t>
            </a:r>
            <a:endParaRPr lang="fr-CA" sz="3200" b="1" dirty="0"/>
          </a:p>
        </p:txBody>
      </p:sp>
      <p:graphicFrame>
        <p:nvGraphicFramePr>
          <p:cNvPr id="4" name="Content Placeholder 3"/>
          <p:cNvGraphicFramePr>
            <a:graphicFrameLocks noGrp="1"/>
          </p:cNvGraphicFramePr>
          <p:nvPr>
            <p:ph idx="1"/>
            <p:extLst/>
          </p:nvPr>
        </p:nvGraphicFramePr>
        <p:xfrm>
          <a:off x="1991544" y="1772817"/>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824713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5914" y="457201"/>
            <a:ext cx="9020175"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7" name="Rectangle 3"/>
          <p:cNvSpPr>
            <a:spLocks noChangeArrowheads="1"/>
          </p:cNvSpPr>
          <p:nvPr/>
        </p:nvSpPr>
        <p:spPr bwMode="auto">
          <a:xfrm>
            <a:off x="2438400" y="2590800"/>
            <a:ext cx="7620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CA" altLang="en-US" sz="2800">
                <a:hlinkClick r:id="rId4"/>
              </a:rPr>
              <a:t>http://aboriginalhealthcentre.com/services/our-health-counts/</a:t>
            </a:r>
            <a:endParaRPr lang="fr-CA" altLang="en-US" sz="2800"/>
          </a:p>
          <a:p>
            <a:pPr eaLnBrk="1" hangingPunct="1"/>
            <a:endParaRPr lang="fr-CA" altLang="en-US" sz="2800"/>
          </a:p>
        </p:txBody>
      </p:sp>
    </p:spTree>
    <p:extLst>
      <p:ext uri="{BB962C8B-B14F-4D97-AF65-F5344CB8AC3E}">
        <p14:creationId xmlns:p14="http://schemas.microsoft.com/office/powerpoint/2010/main" val="12497182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t/>
            </a:r>
            <a:br/>
            <a:r>
              <a:rPr dirty="0" smtClean="0"/>
              <a:t>Renforcement de la capacité des ressources humaines en santé pour les Autochtones</a:t>
            </a:r>
            <a:endParaRPr lang="fr-CA" dirty="0"/>
          </a:p>
        </p:txBody>
      </p:sp>
      <p:sp>
        <p:nvSpPr>
          <p:cNvPr id="6" name="Subtitle 5"/>
          <p:cNvSpPr>
            <a:spLocks noGrp="1"/>
          </p:cNvSpPr>
          <p:nvPr>
            <p:ph type="subTitle" idx="1"/>
          </p:nvPr>
        </p:nvSpPr>
        <p:spPr/>
        <p:txBody>
          <a:bodyPr>
            <a:normAutofit/>
          </a:bodyPr>
          <a:lstStyle/>
          <a:p>
            <a:r>
              <a:rPr lang="en-US" sz="2800" dirty="0" smtClean="0"/>
              <a:t>Services uniques, exigences uniques en matière de ressources humaines en santé</a:t>
            </a:r>
            <a:endParaRPr lang="fr-CA" sz="2800" dirty="0"/>
          </a:p>
        </p:txBody>
      </p:sp>
      <p:sp>
        <p:nvSpPr>
          <p:cNvPr id="4" name="Slide Number Placeholder 3"/>
          <p:cNvSpPr>
            <a:spLocks noGrp="1"/>
          </p:cNvSpPr>
          <p:nvPr>
            <p:ph type="sldNum" sz="quarter" idx="12"/>
          </p:nvPr>
        </p:nvSpPr>
        <p:spPr/>
        <p:txBody>
          <a:bodyPr/>
          <a:lstStyle/>
          <a:p>
            <a:fld id="{72E76B2B-A7EA-48CE-A5C1-E7F4B4A01F61}" type="slidenum">
              <a:rPr lang="en-CA" smtClean="0"/>
              <a:t>26</a:t>
            </a:fld>
            <a:endParaRPr lang="fr-CA"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838200" y="424021"/>
            <a:ext cx="2186305" cy="603885"/>
          </a:xfrm>
          <a:prstGeom prst="rect">
            <a:avLst/>
          </a:prstGeom>
        </p:spPr>
      </p:pic>
    </p:spTree>
    <p:extLst>
      <p:ext uri="{BB962C8B-B14F-4D97-AF65-F5344CB8AC3E}">
        <p14:creationId xmlns:p14="http://schemas.microsoft.com/office/powerpoint/2010/main" val="4270419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13322"/>
            <a:ext cx="10515600" cy="1325563"/>
          </a:xfrm>
        </p:spPr>
        <p:txBody>
          <a:bodyPr>
            <a:noAutofit/>
          </a:bodyPr>
          <a:lstStyle/>
          <a:p>
            <a:pPr algn="ctr"/>
            <a:r>
              <a:rPr sz="2800" dirty="0"/>
              <a:t/>
            </a:r>
            <a:br>
              <a:rPr sz="2800" dirty="0"/>
            </a:br>
            <a:r>
              <a:rPr sz="2800" dirty="0"/>
              <a:t/>
            </a:r>
            <a:br>
              <a:rPr sz="2800" dirty="0"/>
            </a:br>
            <a:r>
              <a:rPr lang="en-US" sz="2800" b="1" i="1" dirty="0" smtClean="0"/>
              <a:t>Tendances en matière de ressources humaines en santé autochtones </a:t>
            </a:r>
            <a:r>
              <a:rPr sz="2800" dirty="0"/>
              <a:t/>
            </a:r>
            <a:br>
              <a:rPr sz="2800" dirty="0"/>
            </a:br>
            <a:endParaRPr lang="fr-CA" sz="2800" dirty="0"/>
          </a:p>
        </p:txBody>
      </p:sp>
      <p:sp>
        <p:nvSpPr>
          <p:cNvPr id="3" name="Content Placeholder 2"/>
          <p:cNvSpPr>
            <a:spLocks noGrp="1"/>
          </p:cNvSpPr>
          <p:nvPr>
            <p:ph idx="1"/>
          </p:nvPr>
        </p:nvSpPr>
        <p:spPr>
          <a:xfrm>
            <a:off x="838200" y="1969318"/>
            <a:ext cx="10515600" cy="4351338"/>
          </a:xfrm>
        </p:spPr>
        <p:txBody>
          <a:bodyPr>
            <a:normAutofit/>
          </a:bodyPr>
          <a:lstStyle/>
          <a:p>
            <a:r>
              <a:rPr sz="2400" dirty="0" smtClean="0"/>
              <a:t>La majorité des ressources humaines en santé autochtones sont situées en Ontario (24,8 %)</a:t>
            </a:r>
          </a:p>
          <a:p>
            <a:r>
              <a:rPr sz="2400" dirty="0" smtClean="0"/>
              <a:t>Augmentation continue chez les Premières Nations et les Métis, mais pas chez les Inuits </a:t>
            </a:r>
            <a:endParaRPr lang="fr-CA" sz="2400" dirty="0" smtClean="0"/>
          </a:p>
          <a:p>
            <a:r>
              <a:rPr sz="2400" dirty="0" smtClean="0"/>
              <a:t>Nombre plus élevé de travailleurs de la santé dans les régions urbaines</a:t>
            </a:r>
          </a:p>
          <a:p>
            <a:r>
              <a:rPr sz="2400" dirty="0" smtClean="0"/>
              <a:t>Augmentation pour tous les professionnels de la santé</a:t>
            </a:r>
          </a:p>
          <a:p>
            <a:pPr marL="0" indent="0">
              <a:buNone/>
            </a:pPr>
            <a:r>
              <a:rPr lang="it-IT" sz="2400" b="1" i="1" dirty="0" smtClean="0"/>
              <a:t>Ontario</a:t>
            </a:r>
            <a:r>
              <a:rPr sz="2400" dirty="0" smtClean="0"/>
              <a:t> </a:t>
            </a:r>
          </a:p>
          <a:p>
            <a:pPr marL="0" indent="0">
              <a:buNone/>
            </a:pPr>
            <a:r>
              <a:rPr sz="2400" dirty="0" smtClean="0"/>
              <a:t>Professionnels de la santé autochtones : 5 415 (24,82 %) </a:t>
            </a:r>
            <a:endParaRPr lang="fr-CA" sz="2400" dirty="0" smtClean="0"/>
          </a:p>
          <a:p>
            <a:pPr marL="0" indent="0">
              <a:buNone/>
            </a:pPr>
            <a:r>
              <a:rPr sz="2400" dirty="0" smtClean="0"/>
              <a:t>Total des professionnels de la santé de </a:t>
            </a:r>
            <a:r>
              <a:rPr sz="2400" dirty="0" smtClean="0"/>
              <a:t>l</a:t>
            </a:r>
            <a:r>
              <a:rPr lang="fr-CA" sz="2400" dirty="0" smtClean="0"/>
              <a:t>'</a:t>
            </a:r>
            <a:r>
              <a:rPr sz="2400" dirty="0" smtClean="0"/>
              <a:t>Ontario</a:t>
            </a:r>
            <a:r>
              <a:rPr sz="2400" dirty="0" smtClean="0"/>
              <a:t> : 356 460 (35,97 %)</a:t>
            </a:r>
            <a:endParaRPr lang="fr-CA" sz="2400" dirty="0"/>
          </a:p>
        </p:txBody>
      </p:sp>
      <p:sp>
        <p:nvSpPr>
          <p:cNvPr id="4" name="Slide Number Placeholder 3"/>
          <p:cNvSpPr>
            <a:spLocks noGrp="1"/>
          </p:cNvSpPr>
          <p:nvPr>
            <p:ph type="sldNum" sz="quarter" idx="12"/>
          </p:nvPr>
        </p:nvSpPr>
        <p:spPr/>
        <p:txBody>
          <a:bodyPr/>
          <a:lstStyle/>
          <a:p>
            <a:fld id="{72E76B2B-A7EA-48CE-A5C1-E7F4B4A01F61}" type="slidenum">
              <a:rPr lang="en-CA" sz="1100" smtClean="0"/>
              <a:t>27</a:t>
            </a:fld>
            <a:endParaRPr lang="fr-CA" sz="1100"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838200" y="424021"/>
            <a:ext cx="2186305" cy="603885"/>
          </a:xfrm>
          <a:prstGeom prst="rect">
            <a:avLst/>
          </a:prstGeom>
        </p:spPr>
      </p:pic>
    </p:spTree>
    <p:extLst>
      <p:ext uri="{BB962C8B-B14F-4D97-AF65-F5344CB8AC3E}">
        <p14:creationId xmlns:p14="http://schemas.microsoft.com/office/powerpoint/2010/main" val="34533321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48456"/>
            <a:ext cx="10515600" cy="1325563"/>
          </a:xfrm>
        </p:spPr>
        <p:txBody>
          <a:bodyPr>
            <a:normAutofit fontScale="90000"/>
          </a:bodyPr>
          <a:lstStyle/>
          <a:p>
            <a:pPr algn="ctr"/>
            <a:r>
              <a:rPr dirty="0"/>
              <a:t/>
            </a:r>
            <a:br>
              <a:rPr dirty="0"/>
            </a:br>
            <a:r>
              <a:rPr lang="en-US" b="1" i="1" dirty="0" smtClean="0"/>
              <a:t>Stratégies de ressources humaines en santé en Ontario</a:t>
            </a:r>
            <a:endParaRPr lang="fr-CA" b="1" i="1" dirty="0"/>
          </a:p>
        </p:txBody>
      </p:sp>
      <p:sp>
        <p:nvSpPr>
          <p:cNvPr id="3" name="Content Placeholder 2"/>
          <p:cNvSpPr>
            <a:spLocks noGrp="1"/>
          </p:cNvSpPr>
          <p:nvPr>
            <p:ph idx="1"/>
          </p:nvPr>
        </p:nvSpPr>
        <p:spPr>
          <a:xfrm>
            <a:off x="838200" y="2400397"/>
            <a:ext cx="10515600" cy="4351338"/>
          </a:xfrm>
        </p:spPr>
        <p:txBody>
          <a:bodyPr>
            <a:normAutofit/>
          </a:bodyPr>
          <a:lstStyle/>
          <a:p>
            <a:r>
              <a:rPr lang="en-CA" dirty="0" smtClean="0">
                <a:hlinkClick r:id="rId2"/>
              </a:rPr>
              <a:t>Stratégie pancanadienne relative aux ressources humaines en santé</a:t>
            </a:r>
            <a:endParaRPr lang="fr-CA" dirty="0" smtClean="0"/>
          </a:p>
          <a:p>
            <a:r>
              <a:rPr lang="en-CA" dirty="0" smtClean="0">
                <a:hlinkClick r:id="rId3"/>
              </a:rPr>
              <a:t>Plan stratégique sur la santé des Premières Nations et des Inuits (Santé Canada)</a:t>
            </a:r>
            <a:endParaRPr lang="fr-CA" dirty="0" smtClean="0"/>
          </a:p>
          <a:p>
            <a:r>
              <a:rPr lang="en-US" dirty="0" smtClean="0">
                <a:hlinkClick r:id="rId4"/>
              </a:rPr>
              <a:t>Rétention et recrutement de Professions Santé Ontario </a:t>
            </a:r>
            <a:endParaRPr lang="fr-CA" dirty="0" smtClean="0"/>
          </a:p>
          <a:p>
            <a:pPr marL="0" indent="0">
              <a:buNone/>
            </a:pPr>
            <a:r>
              <a:rPr dirty="0" smtClean="0"/>
              <a:t> </a:t>
            </a:r>
          </a:p>
          <a:p>
            <a:pPr marL="0" indent="0">
              <a:buNone/>
            </a:pPr>
            <a:endParaRPr lang="fr-CA" dirty="0"/>
          </a:p>
        </p:txBody>
      </p:sp>
      <p:sp>
        <p:nvSpPr>
          <p:cNvPr id="5" name="Slide Number Placeholder 4"/>
          <p:cNvSpPr>
            <a:spLocks noGrp="1"/>
          </p:cNvSpPr>
          <p:nvPr>
            <p:ph type="sldNum" sz="quarter" idx="12"/>
          </p:nvPr>
        </p:nvSpPr>
        <p:spPr/>
        <p:txBody>
          <a:bodyPr/>
          <a:lstStyle/>
          <a:p>
            <a:fld id="{72E76B2B-A7EA-48CE-A5C1-E7F4B4A01F61}" type="slidenum">
              <a:rPr lang="en-CA" smtClean="0"/>
              <a:t>28</a:t>
            </a:fld>
            <a:endParaRPr lang="fr-CA" dirty="0"/>
          </a:p>
        </p:txBody>
      </p:sp>
      <p:pic>
        <p:nvPicPr>
          <p:cNvPr id="4" name="Picture 3"/>
          <p:cNvPicPr/>
          <p:nvPr/>
        </p:nvPicPr>
        <p:blipFill>
          <a:blip r:embed="rId5" cstate="print">
            <a:extLst>
              <a:ext uri="{28A0092B-C50C-407E-A947-70E740481C1C}">
                <a14:useLocalDpi xmlns:a14="http://schemas.microsoft.com/office/drawing/2010/main" val="0"/>
              </a:ext>
            </a:extLst>
          </a:blip>
          <a:stretch>
            <a:fillRect/>
          </a:stretch>
        </p:blipFill>
        <p:spPr>
          <a:xfrm>
            <a:off x="838200" y="424021"/>
            <a:ext cx="2186305" cy="603885"/>
          </a:xfrm>
          <a:prstGeom prst="rect">
            <a:avLst/>
          </a:prstGeom>
        </p:spPr>
      </p:pic>
    </p:spTree>
    <p:extLst>
      <p:ext uri="{BB962C8B-B14F-4D97-AF65-F5344CB8AC3E}">
        <p14:creationId xmlns:p14="http://schemas.microsoft.com/office/powerpoint/2010/main" val="26894861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69629"/>
            <a:ext cx="10839994" cy="1325563"/>
          </a:xfrm>
        </p:spPr>
        <p:txBody>
          <a:bodyPr>
            <a:normAutofit/>
          </a:bodyPr>
          <a:lstStyle/>
          <a:p>
            <a:pPr algn="ctr"/>
            <a:r>
              <a:rPr sz="2800" dirty="0"/>
              <a:t/>
            </a:r>
            <a:br>
              <a:rPr sz="2800" dirty="0"/>
            </a:br>
            <a:r>
              <a:rPr lang="en-US" sz="2800" b="1" i="1" dirty="0" smtClean="0"/>
              <a:t>Initiatives uniques en matière de capacité des ressources humaines en santé</a:t>
            </a:r>
            <a:endParaRPr lang="fr-CA" sz="2800" b="1" i="1" dirty="0"/>
          </a:p>
        </p:txBody>
      </p:sp>
      <p:sp>
        <p:nvSpPr>
          <p:cNvPr id="3" name="Content Placeholder 2"/>
          <p:cNvSpPr>
            <a:spLocks noGrp="1"/>
          </p:cNvSpPr>
          <p:nvPr>
            <p:ph idx="1"/>
          </p:nvPr>
        </p:nvSpPr>
        <p:spPr>
          <a:xfrm>
            <a:off x="838200" y="1930129"/>
            <a:ext cx="10839994" cy="4351338"/>
          </a:xfrm>
        </p:spPr>
        <p:txBody>
          <a:bodyPr>
            <a:normAutofit/>
          </a:bodyPr>
          <a:lstStyle/>
          <a:p>
            <a:r>
              <a:rPr sz="2400" dirty="0" smtClean="0"/>
              <a:t>Programme de formation des travailleurs communautaires</a:t>
            </a:r>
          </a:p>
          <a:p>
            <a:r>
              <a:rPr sz="2400" dirty="0" smtClean="0"/>
              <a:t>Modèle de formation en guérison traditionnelle (AHT)</a:t>
            </a:r>
          </a:p>
          <a:p>
            <a:r>
              <a:rPr sz="2400" dirty="0" smtClean="0"/>
              <a:t>Mentorat par du personnel infirmier autochtone (ANAC)</a:t>
            </a:r>
          </a:p>
          <a:p>
            <a:r>
              <a:rPr sz="2400" dirty="0" smtClean="0"/>
              <a:t>Programmes de formation sur la sécurité culturelle autochtone destinés aux médecins</a:t>
            </a:r>
          </a:p>
          <a:p>
            <a:r>
              <a:rPr sz="2400" dirty="0" smtClean="0"/>
              <a:t>Stages en médecine dans des régions éloignées et isolées (NOSM) </a:t>
            </a:r>
          </a:p>
          <a:p>
            <a:r>
              <a:rPr sz="2400" dirty="0" smtClean="0"/>
              <a:t>Nouveau en 2016 – maîtrise en travail social avec spécialisation dans un programme de traumatologie et de résilience autochtone (OFIFC)</a:t>
            </a:r>
          </a:p>
          <a:p>
            <a:r>
              <a:rPr sz="2400" dirty="0" smtClean="0"/>
              <a:t>Symposium sur la culture en tant que traitement (Wabano)</a:t>
            </a:r>
          </a:p>
          <a:p>
            <a:endParaRPr lang="fr-CA" sz="2400" dirty="0"/>
          </a:p>
        </p:txBody>
      </p:sp>
      <p:sp>
        <p:nvSpPr>
          <p:cNvPr id="5" name="Slide Number Placeholder 4"/>
          <p:cNvSpPr>
            <a:spLocks noGrp="1"/>
          </p:cNvSpPr>
          <p:nvPr>
            <p:ph type="sldNum" sz="quarter" idx="12"/>
          </p:nvPr>
        </p:nvSpPr>
        <p:spPr>
          <a:xfrm>
            <a:off x="8610599" y="6460854"/>
            <a:ext cx="2827825" cy="365125"/>
          </a:xfrm>
        </p:spPr>
        <p:txBody>
          <a:bodyPr/>
          <a:lstStyle/>
          <a:p>
            <a:fld id="{72E76B2B-A7EA-48CE-A5C1-E7F4B4A01F61}" type="slidenum">
              <a:rPr lang="en-CA" sz="1100" smtClean="0"/>
              <a:t>29</a:t>
            </a:fld>
            <a:endParaRPr lang="fr-CA" sz="110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838200" y="201950"/>
            <a:ext cx="2253750" cy="603885"/>
          </a:xfrm>
          <a:prstGeom prst="rect">
            <a:avLst/>
          </a:prstGeom>
        </p:spPr>
      </p:pic>
    </p:spTree>
    <p:extLst>
      <p:ext uri="{BB962C8B-B14F-4D97-AF65-F5344CB8AC3E}">
        <p14:creationId xmlns:p14="http://schemas.microsoft.com/office/powerpoint/2010/main" val="29028813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838200" y="424021"/>
            <a:ext cx="2186305" cy="603885"/>
          </a:xfrm>
          <a:prstGeom prst="rect">
            <a:avLst/>
          </a:prstGeom>
        </p:spPr>
      </p:pic>
      <p:sp>
        <p:nvSpPr>
          <p:cNvPr id="3" name="Slide Number Placeholder 2"/>
          <p:cNvSpPr>
            <a:spLocks noGrp="1"/>
          </p:cNvSpPr>
          <p:nvPr>
            <p:ph type="sldNum" sz="quarter" idx="12"/>
          </p:nvPr>
        </p:nvSpPr>
        <p:spPr/>
        <p:txBody>
          <a:bodyPr/>
          <a:lstStyle/>
          <a:p>
            <a:fld id="{72E76B2B-A7EA-48CE-A5C1-E7F4B4A01F61}" type="slidenum">
              <a:rPr lang="en-CA" smtClean="0"/>
              <a:t>3</a:t>
            </a:fld>
            <a:endParaRPr lang="fr-CA"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0549" y="104503"/>
            <a:ext cx="5939245" cy="6435249"/>
          </a:xfrm>
          <a:prstGeom prst="rect">
            <a:avLst/>
          </a:prstGeom>
        </p:spPr>
      </p:pic>
    </p:spTree>
    <p:extLst>
      <p:ext uri="{BB962C8B-B14F-4D97-AF65-F5344CB8AC3E}">
        <p14:creationId xmlns:p14="http://schemas.microsoft.com/office/powerpoint/2010/main" val="19772000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smtClean="0"/>
              <a:t>Sages-femmes autochtones en Ontario </a:t>
            </a:r>
            <a:endParaRPr lang="fr-CA" b="1" i="1" dirty="0"/>
          </a:p>
        </p:txBody>
      </p:sp>
      <p:sp>
        <p:nvSpPr>
          <p:cNvPr id="3" name="Content Placeholder 2"/>
          <p:cNvSpPr>
            <a:spLocks noGrp="1"/>
          </p:cNvSpPr>
          <p:nvPr>
            <p:ph idx="1"/>
          </p:nvPr>
        </p:nvSpPr>
        <p:spPr/>
        <p:txBody>
          <a:bodyPr>
            <a:normAutofit lnSpcReduction="10000"/>
          </a:bodyPr>
          <a:lstStyle/>
          <a:p>
            <a:r>
              <a:rPr dirty="0" smtClean="0"/>
              <a:t>Les sages-femmes et les guérisseurs traditionnels autochtones ne sont pas assujettis à la </a:t>
            </a:r>
            <a:r>
              <a:rPr i="1" dirty="0" smtClean="0"/>
              <a:t>Loi de 1991 sur les professions de la santé réglementées</a:t>
            </a:r>
            <a:r>
              <a:rPr dirty="0" smtClean="0"/>
              <a:t> de </a:t>
            </a:r>
            <a:r>
              <a:rPr dirty="0" smtClean="0"/>
              <a:t>l</a:t>
            </a:r>
            <a:r>
              <a:rPr lang="fr-CA" dirty="0" smtClean="0"/>
              <a:t>'</a:t>
            </a:r>
            <a:r>
              <a:rPr dirty="0" smtClean="0"/>
              <a:t>Ontario</a:t>
            </a:r>
            <a:r>
              <a:rPr dirty="0" smtClean="0"/>
              <a:t>. </a:t>
            </a:r>
          </a:p>
          <a:p>
            <a:r>
              <a:rPr dirty="0" smtClean="0"/>
              <a:t>Les sages-femmes autochtones ont leur propre cheminement de formation adapté sur le plan culturel et approprié. </a:t>
            </a:r>
          </a:p>
          <a:p>
            <a:r>
              <a:rPr dirty="0" smtClean="0"/>
              <a:t>Le National Aboriginal Council of Midwives (NACM) et </a:t>
            </a:r>
            <a:r>
              <a:rPr dirty="0" smtClean="0"/>
              <a:t>l</a:t>
            </a:r>
            <a:r>
              <a:rPr lang="fr-CA" dirty="0" smtClean="0"/>
              <a:t>'</a:t>
            </a:r>
            <a:r>
              <a:rPr dirty="0" smtClean="0"/>
              <a:t>Association </a:t>
            </a:r>
            <a:r>
              <a:rPr dirty="0" smtClean="0"/>
              <a:t>of Ontario Midwives (AOM) travaillent pour rétablir la profession de sage-femme autochtone.</a:t>
            </a:r>
            <a:endParaRPr lang="fr-CA" dirty="0" smtClean="0"/>
          </a:p>
          <a:p>
            <a:r>
              <a:rPr dirty="0" smtClean="0"/>
              <a:t>L</a:t>
            </a:r>
            <a:r>
              <a:rPr lang="fr-CA" dirty="0" smtClean="0"/>
              <a:t>'</a:t>
            </a:r>
            <a:r>
              <a:rPr dirty="0" smtClean="0"/>
              <a:t>Ontario </a:t>
            </a:r>
            <a:r>
              <a:rPr dirty="0" smtClean="0"/>
              <a:t>a maintenant deux centres de naissance autochtones.</a:t>
            </a:r>
          </a:p>
          <a:p>
            <a:pPr lvl="1"/>
            <a:r>
              <a:rPr lang="en-US" dirty="0" smtClean="0">
                <a:hlinkClick r:id="rId3"/>
              </a:rPr>
              <a:t>Seven Generations Midwives Toronto</a:t>
            </a:r>
            <a:endParaRPr lang="fr-CA" dirty="0" smtClean="0"/>
          </a:p>
          <a:p>
            <a:pPr lvl="1"/>
            <a:r>
              <a:rPr lang="en-CA" dirty="0" smtClean="0">
                <a:hlinkClick r:id="rId4"/>
              </a:rPr>
              <a:t>Six Nations Birthing and Training Centre</a:t>
            </a:r>
            <a:endParaRPr lang="fr-CA" dirty="0" smtClean="0"/>
          </a:p>
          <a:p>
            <a:pPr lvl="1"/>
            <a:endParaRPr lang="fr-CA" dirty="0"/>
          </a:p>
        </p:txBody>
      </p:sp>
      <p:sp>
        <p:nvSpPr>
          <p:cNvPr id="4" name="Slide Number Placeholder 3"/>
          <p:cNvSpPr>
            <a:spLocks noGrp="1"/>
          </p:cNvSpPr>
          <p:nvPr>
            <p:ph type="sldNum" sz="quarter" idx="12"/>
          </p:nvPr>
        </p:nvSpPr>
        <p:spPr/>
        <p:txBody>
          <a:bodyPr/>
          <a:lstStyle/>
          <a:p>
            <a:fld id="{72E76B2B-A7EA-48CE-A5C1-E7F4B4A01F61}" type="slidenum">
              <a:rPr lang="en-CA" smtClean="0"/>
              <a:t>30</a:t>
            </a:fld>
            <a:endParaRPr lang="fr-CA" dirty="0"/>
          </a:p>
        </p:txBody>
      </p:sp>
    </p:spTree>
    <p:extLst>
      <p:ext uri="{BB962C8B-B14F-4D97-AF65-F5344CB8AC3E}">
        <p14:creationId xmlns:p14="http://schemas.microsoft.com/office/powerpoint/2010/main" val="35805972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png"/>
          <p:cNvPicPr>
            <a:picLocks noChangeAspect="1"/>
          </p:cNvPicPr>
          <p:nvPr/>
        </p:nvPicPr>
        <p:blipFill>
          <a:blip r:embed="rId3" cstate="screen">
            <a:extLst>
              <a:ext uri="{28A0092B-C50C-407E-A947-70E740481C1C}">
                <a14:useLocalDpi xmlns:a14="http://schemas.microsoft.com/office/drawing/2010/main"/>
              </a:ext>
            </a:extLst>
          </a:blip>
          <a:srcRect t="5961" b="2998"/>
          <a:stretch>
            <a:fillRect/>
          </a:stretch>
        </p:blipFill>
        <p:spPr>
          <a:xfrm>
            <a:off x="3200400" y="-19573"/>
            <a:ext cx="6102834" cy="687757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594162481"/>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54061"/>
            <a:ext cx="10515600" cy="1325563"/>
          </a:xfrm>
        </p:spPr>
        <p:txBody>
          <a:bodyPr>
            <a:normAutofit/>
          </a:bodyPr>
          <a:lstStyle/>
          <a:p>
            <a:pPr algn="ctr"/>
            <a:r>
              <a:rPr dirty="0"/>
              <a:t/>
            </a:r>
            <a:br>
              <a:rPr dirty="0"/>
            </a:br>
            <a:r>
              <a:rPr lang="en-US" b="1" i="1" dirty="0" smtClean="0"/>
              <a:t>Nouvelles </a:t>
            </a:r>
            <a:r>
              <a:rPr lang="en-US" b="1" i="1" dirty="0" err="1" smtClean="0"/>
              <a:t>normes</a:t>
            </a:r>
            <a:r>
              <a:rPr lang="en-US" b="1" i="1" dirty="0" smtClean="0"/>
              <a:t> </a:t>
            </a:r>
            <a:r>
              <a:rPr lang="en-US" b="1" i="1" dirty="0" err="1" smtClean="0"/>
              <a:t>d'agrément</a:t>
            </a:r>
            <a:r>
              <a:rPr lang="en-US" b="1" i="1" dirty="0" smtClean="0"/>
              <a:t> </a:t>
            </a:r>
            <a:r>
              <a:rPr lang="en-US" b="1" i="1" dirty="0" smtClean="0"/>
              <a:t>autochtones</a:t>
            </a:r>
            <a:endParaRPr lang="fr-CA" b="1" dirty="0"/>
          </a:p>
        </p:txBody>
      </p:sp>
      <p:sp>
        <p:nvSpPr>
          <p:cNvPr id="3" name="Content Placeholder 2"/>
          <p:cNvSpPr>
            <a:spLocks noGrp="1"/>
          </p:cNvSpPr>
          <p:nvPr>
            <p:ph idx="1"/>
          </p:nvPr>
        </p:nvSpPr>
        <p:spPr>
          <a:xfrm>
            <a:off x="838200" y="2008507"/>
            <a:ext cx="10515600" cy="4351338"/>
          </a:xfrm>
        </p:spPr>
        <p:txBody>
          <a:bodyPr>
            <a:normAutofit fontScale="92500" lnSpcReduction="10000"/>
          </a:bodyPr>
          <a:lstStyle/>
          <a:p>
            <a:r>
              <a:rPr dirty="0" smtClean="0"/>
              <a:t>Par le Centre canadien de </a:t>
            </a:r>
            <a:r>
              <a:rPr dirty="0" smtClean="0"/>
              <a:t>l</a:t>
            </a:r>
            <a:r>
              <a:rPr lang="fr-CA" dirty="0" smtClean="0"/>
              <a:t>'</a:t>
            </a:r>
            <a:r>
              <a:rPr dirty="0" err="1" smtClean="0"/>
              <a:t>agrément</a:t>
            </a:r>
            <a:r>
              <a:rPr dirty="0" smtClean="0"/>
              <a:t> </a:t>
            </a:r>
            <a:r>
              <a:rPr dirty="0" smtClean="0"/>
              <a:t>(CCA) pour tous les centres communautaires de soins primaires et de santé.</a:t>
            </a:r>
            <a:endParaRPr lang="fr-CA" dirty="0" smtClean="0"/>
          </a:p>
          <a:p>
            <a:r>
              <a:rPr dirty="0" smtClean="0"/>
              <a:t>S</a:t>
            </a:r>
            <a:r>
              <a:rPr lang="fr-CA" dirty="0" smtClean="0"/>
              <a:t>'</a:t>
            </a:r>
            <a:r>
              <a:rPr dirty="0" err="1" smtClean="0"/>
              <a:t>appliquent</a:t>
            </a:r>
            <a:r>
              <a:rPr dirty="0" smtClean="0"/>
              <a:t> </a:t>
            </a:r>
            <a:r>
              <a:rPr dirty="0" smtClean="0"/>
              <a:t>à tous les centres de santé communautaire autochtones et aux fournisseurs de services au grand public qui desservent les populations autochtones.</a:t>
            </a:r>
          </a:p>
          <a:p>
            <a:r>
              <a:rPr dirty="0" smtClean="0"/>
              <a:t>Intègrent la sécurité culturelle autochtone.</a:t>
            </a:r>
          </a:p>
          <a:p>
            <a:r>
              <a:rPr dirty="0" smtClean="0"/>
              <a:t>Comprennent le respect des Autochtones dans la détermination des soins de santé et </a:t>
            </a:r>
            <a:r>
              <a:rPr dirty="0" smtClean="0"/>
              <a:t>l</a:t>
            </a:r>
            <a:r>
              <a:rPr lang="fr-CA" dirty="0" smtClean="0"/>
              <a:t>'</a:t>
            </a:r>
            <a:r>
              <a:rPr dirty="0" err="1" smtClean="0"/>
              <a:t>accès</a:t>
            </a:r>
            <a:r>
              <a:rPr dirty="0" smtClean="0"/>
              <a:t> </a:t>
            </a:r>
            <a:r>
              <a:rPr dirty="0" smtClean="0"/>
              <a:t>autochtone à des guérisseurs et à des médicaments traditionnels.</a:t>
            </a:r>
          </a:p>
          <a:p>
            <a:r>
              <a:rPr dirty="0" smtClean="0"/>
              <a:t>Suivent les principes de la Politique en matière de santé pour les Autochtones de </a:t>
            </a:r>
            <a:r>
              <a:rPr dirty="0" smtClean="0"/>
              <a:t>l</a:t>
            </a:r>
            <a:r>
              <a:rPr lang="fr-CA" dirty="0" smtClean="0"/>
              <a:t>'</a:t>
            </a:r>
            <a:r>
              <a:rPr dirty="0" smtClean="0"/>
              <a:t>Ontario</a:t>
            </a:r>
            <a:r>
              <a:rPr dirty="0" smtClean="0"/>
              <a:t>. </a:t>
            </a:r>
            <a:endParaRPr lang="fr-CA" dirty="0" smtClean="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838200" y="424021"/>
            <a:ext cx="2186305" cy="603885"/>
          </a:xfrm>
          <a:prstGeom prst="rect">
            <a:avLst/>
          </a:prstGeom>
        </p:spPr>
      </p:pic>
      <p:sp>
        <p:nvSpPr>
          <p:cNvPr id="5" name="Slide Number Placeholder 4"/>
          <p:cNvSpPr>
            <a:spLocks noGrp="1"/>
          </p:cNvSpPr>
          <p:nvPr>
            <p:ph type="sldNum" sz="quarter" idx="12"/>
          </p:nvPr>
        </p:nvSpPr>
        <p:spPr/>
        <p:txBody>
          <a:bodyPr/>
          <a:lstStyle/>
          <a:p>
            <a:fld id="{72E76B2B-A7EA-48CE-A5C1-E7F4B4A01F61}" type="slidenum">
              <a:rPr lang="en-CA" smtClean="0"/>
              <a:t>32</a:t>
            </a:fld>
            <a:endParaRPr lang="fr-CA" dirty="0"/>
          </a:p>
        </p:txBody>
      </p:sp>
    </p:spTree>
    <p:extLst>
      <p:ext uri="{BB962C8B-B14F-4D97-AF65-F5344CB8AC3E}">
        <p14:creationId xmlns:p14="http://schemas.microsoft.com/office/powerpoint/2010/main" val="5132709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71628"/>
            <a:ext cx="10515600" cy="1325563"/>
          </a:xfrm>
        </p:spPr>
        <p:txBody>
          <a:bodyPr>
            <a:normAutofit fontScale="90000"/>
          </a:bodyPr>
          <a:lstStyle/>
          <a:p>
            <a:pPr algn="ctr"/>
            <a:r>
              <a:rPr dirty="0"/>
              <a:t/>
            </a:r>
            <a:br>
              <a:rPr dirty="0"/>
            </a:br>
            <a:r>
              <a:rPr lang="en-US" b="1" i="1" dirty="0" smtClean="0"/>
              <a:t>Nouvelles exigences en matière de formation sur la sécurité culturelle autochtone</a:t>
            </a:r>
            <a:endParaRPr lang="fr-CA" b="1" dirty="0"/>
          </a:p>
        </p:txBody>
      </p:sp>
      <p:sp>
        <p:nvSpPr>
          <p:cNvPr id="3" name="Content Placeholder 2"/>
          <p:cNvSpPr>
            <a:spLocks noGrp="1"/>
          </p:cNvSpPr>
          <p:nvPr>
            <p:ph idx="1"/>
          </p:nvPr>
        </p:nvSpPr>
        <p:spPr>
          <a:xfrm>
            <a:off x="838200" y="2165263"/>
            <a:ext cx="10515600" cy="4351338"/>
          </a:xfrm>
        </p:spPr>
        <p:txBody>
          <a:bodyPr>
            <a:normAutofit fontScale="92500"/>
          </a:bodyPr>
          <a:lstStyle/>
          <a:p>
            <a:r>
              <a:rPr dirty="0" smtClean="0"/>
              <a:t>La première ministre de </a:t>
            </a:r>
            <a:r>
              <a:rPr dirty="0" smtClean="0"/>
              <a:t>l</a:t>
            </a:r>
            <a:r>
              <a:rPr lang="fr-CA" dirty="0" smtClean="0"/>
              <a:t>'</a:t>
            </a:r>
            <a:r>
              <a:rPr dirty="0" smtClean="0"/>
              <a:t>Ontario</a:t>
            </a:r>
            <a:r>
              <a:rPr dirty="0" smtClean="0"/>
              <a:t>, Kathleen Wynne, a demandé à ce que tous les employés de la fonction publique (60 000 ) de </a:t>
            </a:r>
            <a:r>
              <a:rPr dirty="0" smtClean="0"/>
              <a:t>l</a:t>
            </a:r>
            <a:r>
              <a:rPr lang="fr-CA" dirty="0" smtClean="0"/>
              <a:t>'</a:t>
            </a:r>
            <a:r>
              <a:rPr dirty="0" smtClean="0"/>
              <a:t>Ontario </a:t>
            </a:r>
            <a:r>
              <a:rPr dirty="0" smtClean="0"/>
              <a:t>reçoivent une formation sur la sécurité culturelle autochtone!  </a:t>
            </a:r>
          </a:p>
          <a:p>
            <a:r>
              <a:rPr dirty="0" smtClean="0"/>
              <a:t>Le programme de formation sur la sécurité culturelle autochtone en ligne de </a:t>
            </a:r>
            <a:r>
              <a:rPr dirty="0" smtClean="0"/>
              <a:t>l</a:t>
            </a:r>
            <a:r>
              <a:rPr lang="fr-CA" dirty="0" smtClean="0"/>
              <a:t>'</a:t>
            </a:r>
            <a:r>
              <a:rPr dirty="0" smtClean="0"/>
              <a:t>Ontario </a:t>
            </a:r>
            <a:r>
              <a:rPr dirty="0" smtClean="0"/>
              <a:t>est une formation antiraciste, anti-oppression et </a:t>
            </a:r>
            <a:r>
              <a:rPr dirty="0" err="1" smtClean="0"/>
              <a:t>visant</a:t>
            </a:r>
            <a:r>
              <a:rPr dirty="0" smtClean="0"/>
              <a:t> </a:t>
            </a:r>
            <a:r>
              <a:rPr dirty="0" smtClean="0"/>
              <a:t>l</a:t>
            </a:r>
            <a:r>
              <a:rPr lang="fr-CA" dirty="0" smtClean="0"/>
              <a:t>'</a:t>
            </a:r>
            <a:r>
              <a:rPr dirty="0" smtClean="0"/>
              <a:t>abandon </a:t>
            </a:r>
            <a:r>
              <a:rPr dirty="0" smtClean="0"/>
              <a:t>de </a:t>
            </a:r>
            <a:r>
              <a:rPr dirty="0" smtClean="0"/>
              <a:t>l</a:t>
            </a:r>
            <a:r>
              <a:rPr lang="fr-CA" dirty="0" smtClean="0"/>
              <a:t>'</a:t>
            </a:r>
            <a:r>
              <a:rPr dirty="0" smtClean="0"/>
              <a:t>attitude </a:t>
            </a:r>
            <a:r>
              <a:rPr dirty="0" smtClean="0"/>
              <a:t>du colonisateur élaborée par le Centre </a:t>
            </a:r>
            <a:r>
              <a:rPr dirty="0" smtClean="0"/>
              <a:t>d</a:t>
            </a:r>
            <a:r>
              <a:rPr lang="fr-CA" dirty="0" smtClean="0"/>
              <a:t>'</a:t>
            </a:r>
            <a:r>
              <a:rPr dirty="0" err="1" smtClean="0"/>
              <a:t>accès</a:t>
            </a:r>
            <a:r>
              <a:rPr dirty="0" smtClean="0"/>
              <a:t> </a:t>
            </a:r>
            <a:r>
              <a:rPr dirty="0" smtClean="0"/>
              <a:t>aux services de santé pour les Autochtones du Sud-Ouest, en partenariat avec le Provincial Health Services Authority en Colombie-Britannique, le ministère de la Santé et des Soins de longue durée de </a:t>
            </a:r>
            <a:r>
              <a:rPr dirty="0" smtClean="0"/>
              <a:t>l</a:t>
            </a:r>
            <a:r>
              <a:rPr lang="fr-CA" dirty="0" smtClean="0"/>
              <a:t>'</a:t>
            </a:r>
            <a:r>
              <a:rPr dirty="0" smtClean="0"/>
              <a:t>Ontario </a:t>
            </a:r>
            <a:r>
              <a:rPr dirty="0" smtClean="0"/>
              <a:t>et le réseau local </a:t>
            </a:r>
            <a:r>
              <a:rPr dirty="0" smtClean="0"/>
              <a:t>d</a:t>
            </a:r>
            <a:r>
              <a:rPr lang="fr-CA" dirty="0" smtClean="0"/>
              <a:t>'</a:t>
            </a:r>
            <a:r>
              <a:rPr dirty="0" err="1" smtClean="0"/>
              <a:t>intégration</a:t>
            </a:r>
            <a:r>
              <a:rPr dirty="0" smtClean="0"/>
              <a:t> </a:t>
            </a:r>
            <a:r>
              <a:rPr dirty="0" smtClean="0"/>
              <a:t>des services de santé du Sud-Ouest.</a:t>
            </a:r>
          </a:p>
          <a:p>
            <a:r>
              <a:rPr lang="en-CA" dirty="0" smtClean="0">
                <a:hlinkClick r:id="rId2"/>
              </a:rPr>
              <a:t>Formation en ligne de </a:t>
            </a:r>
            <a:r>
              <a:rPr lang="en-CA" dirty="0" err="1" smtClean="0">
                <a:hlinkClick r:id="rId2"/>
              </a:rPr>
              <a:t>l'Ontario</a:t>
            </a:r>
            <a:r>
              <a:rPr lang="en-CA" dirty="0" smtClean="0">
                <a:hlinkClick r:id="rId2"/>
              </a:rPr>
              <a:t> </a:t>
            </a:r>
            <a:r>
              <a:rPr lang="en-CA" dirty="0" smtClean="0">
                <a:hlinkClick r:id="rId2"/>
              </a:rPr>
              <a:t>sur la sécurité culturelle</a:t>
            </a:r>
            <a:endParaRPr lang="fr-CA" dirty="0" smtClean="0"/>
          </a:p>
          <a:p>
            <a:endParaRPr lang="fr-CA" dirty="0" smtClean="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838200" y="424021"/>
            <a:ext cx="2186305" cy="603885"/>
          </a:xfrm>
          <a:prstGeom prst="rect">
            <a:avLst/>
          </a:prstGeom>
        </p:spPr>
      </p:pic>
      <p:sp>
        <p:nvSpPr>
          <p:cNvPr id="5" name="Slide Number Placeholder 4"/>
          <p:cNvSpPr>
            <a:spLocks noGrp="1"/>
          </p:cNvSpPr>
          <p:nvPr>
            <p:ph type="sldNum" sz="quarter" idx="12"/>
          </p:nvPr>
        </p:nvSpPr>
        <p:spPr/>
        <p:txBody>
          <a:bodyPr/>
          <a:lstStyle/>
          <a:p>
            <a:fld id="{72E76B2B-A7EA-48CE-A5C1-E7F4B4A01F61}" type="slidenum">
              <a:rPr lang="en-CA" smtClean="0"/>
              <a:t>33</a:t>
            </a:fld>
            <a:endParaRPr lang="fr-CA" dirty="0"/>
          </a:p>
        </p:txBody>
      </p:sp>
    </p:spTree>
    <p:extLst>
      <p:ext uri="{BB962C8B-B14F-4D97-AF65-F5344CB8AC3E}">
        <p14:creationId xmlns:p14="http://schemas.microsoft.com/office/powerpoint/2010/main" val="33626545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10368"/>
            <a:ext cx="10515600" cy="1325563"/>
          </a:xfrm>
        </p:spPr>
        <p:txBody>
          <a:bodyPr>
            <a:normAutofit/>
          </a:bodyPr>
          <a:lstStyle/>
          <a:p>
            <a:pPr algn="ctr"/>
            <a:r>
              <a:rPr dirty="0"/>
              <a:t/>
            </a:r>
            <a:br>
              <a:rPr dirty="0"/>
            </a:br>
            <a:r>
              <a:rPr lang="en-US" b="1" i="1" dirty="0" smtClean="0"/>
              <a:t>Aller de </a:t>
            </a:r>
            <a:r>
              <a:rPr lang="en-US" b="1" i="1" dirty="0" err="1" smtClean="0"/>
              <a:t>l'avant</a:t>
            </a:r>
            <a:endParaRPr lang="fr-CA" b="1" dirty="0"/>
          </a:p>
        </p:txBody>
      </p:sp>
      <p:sp>
        <p:nvSpPr>
          <p:cNvPr id="3" name="Content Placeholder 2"/>
          <p:cNvSpPr>
            <a:spLocks noGrp="1"/>
          </p:cNvSpPr>
          <p:nvPr>
            <p:ph idx="1"/>
          </p:nvPr>
        </p:nvSpPr>
        <p:spPr/>
        <p:txBody>
          <a:bodyPr>
            <a:normAutofit fontScale="92500" lnSpcReduction="10000"/>
          </a:bodyPr>
          <a:lstStyle/>
          <a:p>
            <a:r>
              <a:rPr dirty="0" smtClean="0"/>
              <a:t>Nous avons besoin de planifier nos propres systèmes de soins de santé de la manière qui nous convient, en collaboration avec </a:t>
            </a:r>
            <a:r>
              <a:rPr dirty="0" smtClean="0"/>
              <a:t>d</a:t>
            </a:r>
            <a:r>
              <a:rPr lang="fr-CA" dirty="0" smtClean="0"/>
              <a:t>'</a:t>
            </a:r>
            <a:r>
              <a:rPr dirty="0" err="1" smtClean="0"/>
              <a:t>excellents</a:t>
            </a:r>
            <a:r>
              <a:rPr dirty="0" smtClean="0"/>
              <a:t> </a:t>
            </a:r>
            <a:r>
              <a:rPr dirty="0" smtClean="0"/>
              <a:t>partenaires – appliquer des données probantes déjà accessibles</a:t>
            </a:r>
          </a:p>
          <a:p>
            <a:r>
              <a:rPr dirty="0" smtClean="0"/>
              <a:t>Nous avons besoin de combler les lacunes dans les données et les renseignements sur la santé de la population</a:t>
            </a:r>
            <a:endParaRPr lang="fr-CA" dirty="0" smtClean="0"/>
          </a:p>
          <a:p>
            <a:r>
              <a:rPr dirty="0" smtClean="0"/>
              <a:t>Le renforcement de la capacité en matière de ressources humaines en santé doit inclure le </a:t>
            </a:r>
            <a:r>
              <a:rPr dirty="0" err="1" smtClean="0"/>
              <a:t>rétablissement</a:t>
            </a:r>
            <a:r>
              <a:rPr dirty="0" smtClean="0"/>
              <a:t> </a:t>
            </a:r>
            <a:r>
              <a:rPr dirty="0" smtClean="0"/>
              <a:t>d</a:t>
            </a:r>
            <a:r>
              <a:rPr lang="fr-CA" dirty="0" smtClean="0"/>
              <a:t>'</a:t>
            </a:r>
            <a:r>
              <a:rPr dirty="0" err="1" smtClean="0"/>
              <a:t>une</a:t>
            </a:r>
            <a:r>
              <a:rPr dirty="0" smtClean="0"/>
              <a:t> </a:t>
            </a:r>
            <a:r>
              <a:rPr dirty="0" smtClean="0"/>
              <a:t>formation appropriée sur les connaissances traditionnelles de guérison et la terre destinée aux guérisseurs (médecins des tribus) </a:t>
            </a:r>
          </a:p>
          <a:p>
            <a:r>
              <a:rPr dirty="0" smtClean="0"/>
              <a:t>Il faut rétablir les pratiques autochtones </a:t>
            </a:r>
            <a:r>
              <a:rPr dirty="0" err="1" smtClean="0"/>
              <a:t>permettant</a:t>
            </a:r>
            <a:r>
              <a:rPr dirty="0" smtClean="0"/>
              <a:t> </a:t>
            </a:r>
            <a:r>
              <a:rPr dirty="0" smtClean="0"/>
              <a:t>d</a:t>
            </a:r>
            <a:r>
              <a:rPr lang="fr-CA" dirty="0" smtClean="0"/>
              <a:t>'</a:t>
            </a:r>
            <a:r>
              <a:rPr dirty="0" smtClean="0"/>
              <a:t>identifier </a:t>
            </a:r>
            <a:r>
              <a:rPr dirty="0" smtClean="0"/>
              <a:t>les jeunes qui ont la capacité et le potentiel nécessaires pour les carrières en santé – démarche éclairée par les perceptions et les valeurs traditionnelles</a:t>
            </a: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838200" y="424021"/>
            <a:ext cx="2186305" cy="603885"/>
          </a:xfrm>
          <a:prstGeom prst="rect">
            <a:avLst/>
          </a:prstGeom>
        </p:spPr>
      </p:pic>
      <p:sp>
        <p:nvSpPr>
          <p:cNvPr id="5" name="Slide Number Placeholder 4"/>
          <p:cNvSpPr>
            <a:spLocks noGrp="1"/>
          </p:cNvSpPr>
          <p:nvPr>
            <p:ph type="sldNum" sz="quarter" idx="12"/>
          </p:nvPr>
        </p:nvSpPr>
        <p:spPr/>
        <p:txBody>
          <a:bodyPr/>
          <a:lstStyle/>
          <a:p>
            <a:fld id="{72E76B2B-A7EA-48CE-A5C1-E7F4B4A01F61}" type="slidenum">
              <a:rPr lang="en-CA" smtClean="0"/>
              <a:t>34</a:t>
            </a:fld>
            <a:endParaRPr lang="fr-CA" dirty="0"/>
          </a:p>
        </p:txBody>
      </p:sp>
    </p:spTree>
    <p:extLst>
      <p:ext uri="{BB962C8B-B14F-4D97-AF65-F5344CB8AC3E}">
        <p14:creationId xmlns:p14="http://schemas.microsoft.com/office/powerpoint/2010/main" val="10190264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10368"/>
            <a:ext cx="10515600" cy="1325563"/>
          </a:xfrm>
        </p:spPr>
        <p:txBody>
          <a:bodyPr>
            <a:normAutofit/>
          </a:bodyPr>
          <a:lstStyle/>
          <a:p>
            <a:pPr algn="ctr"/>
            <a:r>
              <a:rPr dirty="0"/>
              <a:t/>
            </a:r>
            <a:br>
              <a:rPr dirty="0"/>
            </a:br>
            <a:r>
              <a:rPr lang="en-US" b="1" i="1" dirty="0" smtClean="0"/>
              <a:t>Aller de </a:t>
            </a:r>
            <a:r>
              <a:rPr lang="en-US" b="1" i="1" dirty="0" err="1" smtClean="0"/>
              <a:t>l'avant</a:t>
            </a:r>
            <a:endParaRPr lang="fr-CA" b="1" dirty="0"/>
          </a:p>
        </p:txBody>
      </p:sp>
      <p:sp>
        <p:nvSpPr>
          <p:cNvPr id="3" name="Content Placeholder 2"/>
          <p:cNvSpPr>
            <a:spLocks noGrp="1"/>
          </p:cNvSpPr>
          <p:nvPr>
            <p:ph idx="1"/>
          </p:nvPr>
        </p:nvSpPr>
        <p:spPr/>
        <p:txBody>
          <a:bodyPr>
            <a:normAutofit/>
          </a:bodyPr>
          <a:lstStyle/>
          <a:p>
            <a:r>
              <a:rPr lang="en-US" sz="3200" dirty="0" smtClean="0"/>
              <a:t>Mettre au point des </a:t>
            </a:r>
            <a:r>
              <a:rPr lang="en-US" sz="3200" dirty="0" err="1" smtClean="0"/>
              <a:t>cheminements</a:t>
            </a:r>
            <a:r>
              <a:rPr lang="en-US" sz="3200" dirty="0" smtClean="0"/>
              <a:t> </a:t>
            </a:r>
            <a:r>
              <a:rPr lang="en-US" sz="3200" dirty="0" err="1" smtClean="0"/>
              <a:t>d'enseignement</a:t>
            </a:r>
            <a:r>
              <a:rPr lang="en-US" sz="3200" dirty="0" smtClean="0"/>
              <a:t> </a:t>
            </a:r>
            <a:r>
              <a:rPr lang="en-US" sz="3200" dirty="0" smtClean="0"/>
              <a:t>professionnels incluant les perceptions autochtones pour tous les professionnels de la santé qui travaillent dans des communautés autochtones</a:t>
            </a:r>
            <a:endParaRPr lang="fr-CA" sz="3200" dirty="0" smtClean="0"/>
          </a:p>
          <a:p>
            <a:r>
              <a:rPr lang="en-US" sz="3200" dirty="0" smtClean="0"/>
              <a:t>Planifier la promotion de la sécurité culturelle </a:t>
            </a:r>
            <a:r>
              <a:rPr lang="en-US" sz="3200" dirty="0" err="1" smtClean="0"/>
              <a:t>dans</a:t>
            </a:r>
            <a:r>
              <a:rPr lang="en-US" sz="3200" dirty="0" smtClean="0"/>
              <a:t> </a:t>
            </a:r>
            <a:r>
              <a:rPr lang="en-US" sz="3200" dirty="0" err="1" smtClean="0"/>
              <a:t>l'ensemble</a:t>
            </a:r>
            <a:r>
              <a:rPr lang="en-US" sz="3200" dirty="0" smtClean="0"/>
              <a:t> </a:t>
            </a:r>
            <a:r>
              <a:rPr lang="en-US" sz="3200" dirty="0" smtClean="0"/>
              <a:t>du système </a:t>
            </a:r>
          </a:p>
          <a:p>
            <a:r>
              <a:rPr lang="en-US" sz="3200" dirty="0" smtClean="0"/>
              <a:t>Inclure dans le recrutement la capacité </a:t>
            </a:r>
            <a:r>
              <a:rPr lang="en-US" sz="3200" dirty="0" err="1" smtClean="0"/>
              <a:t>avérée</a:t>
            </a:r>
            <a:r>
              <a:rPr lang="en-US" sz="3200" dirty="0" smtClean="0"/>
              <a:t> </a:t>
            </a:r>
            <a:r>
              <a:rPr lang="en-US" sz="3200" dirty="0" err="1" smtClean="0"/>
              <a:t>d'effectuer</a:t>
            </a:r>
            <a:r>
              <a:rPr lang="en-US" sz="3200" dirty="0" smtClean="0"/>
              <a:t> </a:t>
            </a:r>
            <a:r>
              <a:rPr lang="en-US" sz="3200" dirty="0" smtClean="0"/>
              <a:t>une réflexion visant à réduire le racisme systémique  </a:t>
            </a:r>
            <a:endParaRPr lang="fr-CA" sz="320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838200" y="424021"/>
            <a:ext cx="2186305" cy="603885"/>
          </a:xfrm>
          <a:prstGeom prst="rect">
            <a:avLst/>
          </a:prstGeom>
        </p:spPr>
      </p:pic>
      <p:sp>
        <p:nvSpPr>
          <p:cNvPr id="5" name="Slide Number Placeholder 4"/>
          <p:cNvSpPr>
            <a:spLocks noGrp="1"/>
          </p:cNvSpPr>
          <p:nvPr>
            <p:ph type="sldNum" sz="quarter" idx="12"/>
          </p:nvPr>
        </p:nvSpPr>
        <p:spPr/>
        <p:txBody>
          <a:bodyPr/>
          <a:lstStyle/>
          <a:p>
            <a:fld id="{72E76B2B-A7EA-48CE-A5C1-E7F4B4A01F61}" type="slidenum">
              <a:rPr lang="en-CA" smtClean="0"/>
              <a:t>35</a:t>
            </a:fld>
            <a:endParaRPr lang="fr-CA" dirty="0"/>
          </a:p>
        </p:txBody>
      </p:sp>
    </p:spTree>
    <p:extLst>
      <p:ext uri="{BB962C8B-B14F-4D97-AF65-F5344CB8AC3E}">
        <p14:creationId xmlns:p14="http://schemas.microsoft.com/office/powerpoint/2010/main" val="31607527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10368"/>
            <a:ext cx="10515600" cy="1325563"/>
          </a:xfrm>
        </p:spPr>
        <p:txBody>
          <a:bodyPr>
            <a:normAutofit/>
          </a:bodyPr>
          <a:lstStyle/>
          <a:p>
            <a:pPr algn="ctr"/>
            <a:r>
              <a:t/>
            </a:r>
            <a:br/>
            <a:r>
              <a:rPr lang="en-US" b="1" i="1" dirty="0" smtClean="0"/>
              <a:t>Personnes-ressources</a:t>
            </a:r>
            <a:endParaRPr lang="fr-CA" b="1" dirty="0"/>
          </a:p>
        </p:txBody>
      </p:sp>
      <p:sp>
        <p:nvSpPr>
          <p:cNvPr id="3" name="Content Placeholder 2"/>
          <p:cNvSpPr>
            <a:spLocks noGrp="1"/>
          </p:cNvSpPr>
          <p:nvPr>
            <p:ph idx="1"/>
          </p:nvPr>
        </p:nvSpPr>
        <p:spPr/>
        <p:txBody>
          <a:bodyPr>
            <a:normAutofit fontScale="85000" lnSpcReduction="10000"/>
          </a:bodyPr>
          <a:lstStyle/>
          <a:p>
            <a:pPr>
              <a:buNone/>
            </a:pPr>
            <a:r>
              <a:rPr lang="en-CA" sz="4000" dirty="0"/>
              <a:t>Gertie Mai Muise, B.A., M.A.L.</a:t>
            </a:r>
            <a:endParaRPr lang="fr-CA" sz="4000" dirty="0"/>
          </a:p>
          <a:p>
            <a:pPr>
              <a:buNone/>
            </a:pPr>
            <a:r>
              <a:rPr lang="en-CA" sz="4000" dirty="0"/>
              <a:t>Directrice, Stratégie et transformation des CASSA</a:t>
            </a:r>
          </a:p>
          <a:p>
            <a:pPr>
              <a:buNone/>
            </a:pPr>
            <a:r>
              <a:rPr lang="en-CA" sz="4000" dirty="0"/>
              <a:t>Association des centres de santé de </a:t>
            </a:r>
            <a:r>
              <a:rPr lang="en-CA" sz="4000" dirty="0" err="1" smtClean="0"/>
              <a:t>l'Ontario</a:t>
            </a:r>
            <a:r>
              <a:rPr lang="en-CA" sz="4000" dirty="0" smtClean="0"/>
              <a:t> </a:t>
            </a:r>
            <a:endParaRPr lang="en-CA" sz="4000" dirty="0"/>
          </a:p>
          <a:p>
            <a:pPr>
              <a:buNone/>
            </a:pPr>
            <a:r>
              <a:rPr lang="en-CA" sz="4000" dirty="0"/>
              <a:t>970, avenue Lawrence Ouest, bureau 500</a:t>
            </a:r>
          </a:p>
          <a:p>
            <a:pPr>
              <a:buNone/>
            </a:pPr>
            <a:r>
              <a:rPr lang="en-CA" sz="4000" dirty="0"/>
              <a:t>Toronto (Ontario)  M6A 3B6</a:t>
            </a:r>
          </a:p>
          <a:p>
            <a:pPr>
              <a:buNone/>
            </a:pPr>
            <a:r>
              <a:rPr lang="en-CA" sz="4000" dirty="0"/>
              <a:t>Tél. : 416 236-2539, poste 331</a:t>
            </a:r>
            <a:r>
              <a:rPr lang="en-US" sz="4000" dirty="0"/>
              <a:t>	</a:t>
            </a:r>
            <a:r>
              <a:rPr lang="en-CA" sz="4000" dirty="0"/>
              <a:t> Téléc. : 416 236-0431</a:t>
            </a:r>
            <a:r>
              <a:rPr lang="en-US" sz="4000" dirty="0"/>
              <a:t>	</a:t>
            </a:r>
          </a:p>
          <a:p>
            <a:pPr>
              <a:buNone/>
            </a:pPr>
            <a:r>
              <a:rPr lang="en-CA" sz="4000" dirty="0"/>
              <a:t>Cell. : 519 317-0087</a:t>
            </a:r>
          </a:p>
          <a:p>
            <a:pPr>
              <a:buNone/>
            </a:pPr>
            <a:r>
              <a:rPr lang="en-CA" sz="4000" dirty="0" smtClean="0">
                <a:hlinkClick r:id="rId2"/>
              </a:rPr>
              <a:t>gertiemai.muise@aohc.org</a:t>
            </a:r>
            <a:endParaRPr lang="fr-CA" sz="4000" dirty="0" smtClean="0"/>
          </a:p>
          <a:p>
            <a:pPr>
              <a:buNone/>
            </a:pPr>
            <a:endParaRPr lang="fr-CA" sz="4000" dirty="0"/>
          </a:p>
          <a:p>
            <a:pPr algn="ctr">
              <a:buNone/>
            </a:pPr>
            <a:endParaRPr lang="fr-CA" sz="4000" dirty="0"/>
          </a:p>
          <a:p>
            <a:pPr algn="ctr">
              <a:buNone/>
            </a:pPr>
            <a:endParaRPr lang="fr-CA" sz="4000"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838200" y="424021"/>
            <a:ext cx="2186305" cy="603885"/>
          </a:xfrm>
          <a:prstGeom prst="rect">
            <a:avLst/>
          </a:prstGeom>
        </p:spPr>
      </p:pic>
      <p:sp>
        <p:nvSpPr>
          <p:cNvPr id="5" name="Slide Number Placeholder 4"/>
          <p:cNvSpPr>
            <a:spLocks noGrp="1"/>
          </p:cNvSpPr>
          <p:nvPr>
            <p:ph type="sldNum" sz="quarter" idx="12"/>
          </p:nvPr>
        </p:nvSpPr>
        <p:spPr/>
        <p:txBody>
          <a:bodyPr/>
          <a:lstStyle/>
          <a:p>
            <a:fld id="{72E76B2B-A7EA-48CE-A5C1-E7F4B4A01F61}" type="slidenum">
              <a:rPr lang="en-CA" smtClean="0"/>
              <a:t>36</a:t>
            </a:fld>
            <a:endParaRPr lang="fr-CA" dirty="0"/>
          </a:p>
        </p:txBody>
      </p:sp>
    </p:spTree>
    <p:extLst>
      <p:ext uri="{BB962C8B-B14F-4D97-AF65-F5344CB8AC3E}">
        <p14:creationId xmlns:p14="http://schemas.microsoft.com/office/powerpoint/2010/main" val="15625022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10368"/>
            <a:ext cx="10515600" cy="1325563"/>
          </a:xfrm>
        </p:spPr>
        <p:txBody>
          <a:bodyPr>
            <a:normAutofit fontScale="90000"/>
          </a:bodyPr>
          <a:lstStyle/>
          <a:p>
            <a:pPr algn="ctr"/>
            <a:r>
              <a:t/>
            </a:r>
            <a:br/>
            <a:r>
              <a:rPr lang="en-US" b="1" i="1" dirty="0" smtClean="0"/>
              <a:t>Personne-ressource en matière de sécurité culturelle autochtone</a:t>
            </a:r>
            <a:endParaRPr lang="fr-CA" b="1" dirty="0"/>
          </a:p>
        </p:txBody>
      </p:sp>
      <p:sp>
        <p:nvSpPr>
          <p:cNvPr id="3" name="Content Placeholder 2"/>
          <p:cNvSpPr>
            <a:spLocks noGrp="1"/>
          </p:cNvSpPr>
          <p:nvPr>
            <p:ph idx="1"/>
          </p:nvPr>
        </p:nvSpPr>
        <p:spPr/>
        <p:txBody>
          <a:bodyPr>
            <a:normAutofit fontScale="92500" lnSpcReduction="10000"/>
          </a:bodyPr>
          <a:lstStyle/>
          <a:p>
            <a:pPr marL="0" indent="0">
              <a:buNone/>
            </a:pPr>
            <a:r>
              <a:rPr lang="en-US" sz="4000" dirty="0" smtClean="0"/>
              <a:t>Diane Smylie</a:t>
            </a:r>
          </a:p>
          <a:p>
            <a:pPr marL="0" indent="0">
              <a:buNone/>
            </a:pPr>
            <a:r>
              <a:rPr lang="en-US" sz="4000" dirty="0" smtClean="0"/>
              <a:t>Gestionnaire provinciale, Programme sur la sécurité culturelle autochtone</a:t>
            </a:r>
          </a:p>
          <a:p>
            <a:pPr marL="0" indent="0">
              <a:buNone/>
            </a:pPr>
            <a:r>
              <a:rPr lang="en-US" sz="4000" dirty="0"/>
              <a:t>Centre </a:t>
            </a:r>
            <a:r>
              <a:rPr lang="en-US" sz="4000" dirty="0" err="1" smtClean="0"/>
              <a:t>d'accès</a:t>
            </a:r>
            <a:r>
              <a:rPr lang="en-US" sz="4000" dirty="0" smtClean="0"/>
              <a:t> </a:t>
            </a:r>
            <a:r>
              <a:rPr lang="en-US" sz="4000" dirty="0"/>
              <a:t>aux services de santé pour les Autochtones du Sud-Ouest de </a:t>
            </a:r>
            <a:r>
              <a:rPr lang="en-US" sz="4000" dirty="0" err="1" smtClean="0"/>
              <a:t>l'Ontario</a:t>
            </a:r>
            <a:endParaRPr lang="en-US" sz="4000" dirty="0"/>
          </a:p>
          <a:p>
            <a:pPr marL="0" indent="0">
              <a:buNone/>
            </a:pPr>
            <a:r>
              <a:rPr lang="en-US" sz="4000" dirty="0"/>
              <a:t>970, avenue Lawrence Ouest, bureau 500</a:t>
            </a:r>
          </a:p>
          <a:p>
            <a:pPr marL="0" indent="0">
              <a:buNone/>
            </a:pPr>
            <a:r>
              <a:rPr lang="en-US" sz="4000" dirty="0"/>
              <a:t>Toronto (Ontario)  M6A 3B6</a:t>
            </a:r>
          </a:p>
          <a:p>
            <a:pPr marL="0" indent="0">
              <a:buNone/>
            </a:pPr>
            <a:r>
              <a:rPr lang="en-US" sz="4000" dirty="0"/>
              <a:t>416 529-7021</a:t>
            </a:r>
            <a:r>
              <a:rPr lang="en-US" sz="4000" b="1" i="1" dirty="0"/>
              <a:t> I</a:t>
            </a:r>
            <a:r>
              <a:rPr lang="en-US" sz="4000" u="sng" dirty="0">
                <a:hlinkClick r:id="rId2"/>
              </a:rPr>
              <a:t> dsmylie@soahac.on.ca </a:t>
            </a:r>
            <a:endParaRPr lang="fr-CA" sz="4000" dirty="0"/>
          </a:p>
          <a:p>
            <a:pPr>
              <a:buNone/>
            </a:pPr>
            <a:endParaRPr lang="fr-CA" sz="4000" dirty="0"/>
          </a:p>
          <a:p>
            <a:pPr algn="ctr">
              <a:buNone/>
            </a:pPr>
            <a:endParaRPr lang="fr-CA" sz="4000" dirty="0"/>
          </a:p>
          <a:p>
            <a:pPr algn="ctr">
              <a:buNone/>
            </a:pPr>
            <a:endParaRPr lang="fr-CA" sz="4000"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838200" y="424021"/>
            <a:ext cx="2186305" cy="603885"/>
          </a:xfrm>
          <a:prstGeom prst="rect">
            <a:avLst/>
          </a:prstGeom>
        </p:spPr>
      </p:pic>
      <p:sp>
        <p:nvSpPr>
          <p:cNvPr id="5" name="Slide Number Placeholder 4"/>
          <p:cNvSpPr>
            <a:spLocks noGrp="1"/>
          </p:cNvSpPr>
          <p:nvPr>
            <p:ph type="sldNum" sz="quarter" idx="12"/>
          </p:nvPr>
        </p:nvSpPr>
        <p:spPr/>
        <p:txBody>
          <a:bodyPr/>
          <a:lstStyle/>
          <a:p>
            <a:fld id="{72E76B2B-A7EA-48CE-A5C1-E7F4B4A01F61}" type="slidenum">
              <a:rPr lang="en-CA" smtClean="0"/>
              <a:t>37</a:t>
            </a:fld>
            <a:endParaRPr lang="fr-CA" dirty="0"/>
          </a:p>
        </p:txBody>
      </p:sp>
    </p:spTree>
    <p:extLst>
      <p:ext uri="{BB962C8B-B14F-4D97-AF65-F5344CB8AC3E}">
        <p14:creationId xmlns:p14="http://schemas.microsoft.com/office/powerpoint/2010/main" val="26267070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sz="4000"/>
              <a:t/>
            </a:r>
            <a:br>
              <a:rPr sz="4000"/>
            </a:br>
            <a:r>
              <a:rPr lang="en-US" sz="4000" b="1" i="1" dirty="0" smtClean="0"/>
              <a:t>Personne-ressource pour les sages-femmes  </a:t>
            </a:r>
            <a:endParaRPr lang="fr-CA" sz="4000" b="1" dirty="0"/>
          </a:p>
        </p:txBody>
      </p:sp>
      <p:sp>
        <p:nvSpPr>
          <p:cNvPr id="3" name="Content Placeholder 2"/>
          <p:cNvSpPr>
            <a:spLocks noGrp="1"/>
          </p:cNvSpPr>
          <p:nvPr>
            <p:ph sz="half" idx="1"/>
          </p:nvPr>
        </p:nvSpPr>
        <p:spPr/>
        <p:txBody>
          <a:bodyPr>
            <a:normAutofit lnSpcReduction="10000"/>
          </a:bodyPr>
          <a:lstStyle/>
          <a:p>
            <a:pPr marL="0" indent="0">
              <a:buNone/>
            </a:pPr>
            <a:r>
              <a:rPr lang="en-US" sz="3600" dirty="0" smtClean="0"/>
              <a:t>Ellen Blais </a:t>
            </a:r>
          </a:p>
          <a:p>
            <a:pPr marL="0" indent="0">
              <a:buNone/>
            </a:pPr>
            <a:r>
              <a:rPr lang="en-US" sz="3600" dirty="0"/>
              <a:t>Co-présidente nationale </a:t>
            </a:r>
          </a:p>
          <a:p>
            <a:pPr marL="0" indent="0">
              <a:buNone/>
            </a:pPr>
            <a:r>
              <a:rPr lang="en-US" sz="3600" dirty="0"/>
              <a:t>National Aboriginal Council of Midwives </a:t>
            </a:r>
          </a:p>
          <a:p>
            <a:pPr marL="0" indent="0">
              <a:buNone/>
            </a:pPr>
            <a:r>
              <a:rPr lang="en-US" sz="3600" u="sng" dirty="0">
                <a:hlinkClick r:id="rId2"/>
              </a:rPr>
              <a:t>nacm@aboriginalmidwives.ca</a:t>
            </a:r>
            <a:r>
              <a:rPr sz="2400" dirty="0" smtClean="0"/>
              <a:t> </a:t>
            </a:r>
          </a:p>
          <a:p>
            <a:pPr marL="0" indent="0">
              <a:buNone/>
            </a:pPr>
            <a:r>
              <a:rPr lang="en-US" sz="3600" u="sng" dirty="0">
                <a:hlinkClick r:id="rId3"/>
              </a:rPr>
              <a:t>www.</a:t>
            </a:r>
            <a:r>
              <a:rPr lang="en-US" sz="3600" b="1" u="sng" dirty="0">
                <a:hlinkClick r:id="rId3"/>
              </a:rPr>
              <a:t>aboriginalmidwives</a:t>
            </a:r>
            <a:r>
              <a:rPr lang="en-US" sz="3600" u="sng" dirty="0">
                <a:hlinkClick r:id="rId3"/>
              </a:rPr>
              <a:t>.ca</a:t>
            </a:r>
            <a:endParaRPr lang="fr-CA" sz="3600" dirty="0"/>
          </a:p>
          <a:p>
            <a:pPr marL="0" indent="0">
              <a:buNone/>
            </a:pPr>
            <a:endParaRPr lang="fr-CA" sz="3600" dirty="0"/>
          </a:p>
          <a:p>
            <a:pPr>
              <a:buNone/>
            </a:pPr>
            <a:endParaRPr lang="fr-CA" sz="3600" dirty="0"/>
          </a:p>
          <a:p>
            <a:pPr algn="ctr">
              <a:buNone/>
            </a:pPr>
            <a:endParaRPr lang="fr-CA" sz="3600" dirty="0"/>
          </a:p>
          <a:p>
            <a:pPr algn="ctr">
              <a:buNone/>
            </a:pPr>
            <a:endParaRPr lang="fr-CA" sz="3600" dirty="0"/>
          </a:p>
        </p:txBody>
      </p:sp>
      <p:sp>
        <p:nvSpPr>
          <p:cNvPr id="6" name="Content Placeholder 5"/>
          <p:cNvSpPr>
            <a:spLocks noGrp="1"/>
          </p:cNvSpPr>
          <p:nvPr>
            <p:ph sz="half" idx="2"/>
          </p:nvPr>
        </p:nvSpPr>
        <p:spPr/>
        <p:txBody>
          <a:bodyPr>
            <a:normAutofit lnSpcReduction="10000"/>
          </a:bodyPr>
          <a:lstStyle/>
          <a:p>
            <a:pPr marL="0" indent="0">
              <a:buNone/>
            </a:pPr>
            <a:r>
              <a:rPr sz="2400" dirty="0" smtClean="0"/>
              <a:t>Ellen Blais </a:t>
            </a:r>
          </a:p>
          <a:p>
            <a:pPr marL="0" indent="0">
              <a:buNone/>
            </a:pPr>
            <a:r>
              <a:rPr sz="2400" dirty="0" smtClean="0"/>
              <a:t>Analyste de politiques, Sages-femmes autochtones </a:t>
            </a:r>
          </a:p>
          <a:p>
            <a:pPr marL="0" indent="0">
              <a:buNone/>
            </a:pPr>
            <a:r>
              <a:rPr sz="2400" dirty="0" smtClean="0"/>
              <a:t>Association of Ontario Midwives </a:t>
            </a:r>
            <a:endParaRPr lang="fr-CA" sz="2400" dirty="0" smtClean="0"/>
          </a:p>
          <a:p>
            <a:pPr marL="0" indent="0">
              <a:buNone/>
            </a:pPr>
            <a:r>
              <a:rPr lang="en-US" sz="2400" u="sng" dirty="0" smtClean="0">
                <a:hlinkClick r:id="rId4"/>
              </a:rPr>
              <a:t>Ellen.blais@aom.on.ca</a:t>
            </a:r>
            <a:endParaRPr lang="fr-CA" sz="2400" dirty="0" smtClean="0"/>
          </a:p>
          <a:p>
            <a:endParaRPr lang="fr-CA" sz="2400" dirty="0"/>
          </a:p>
        </p:txBody>
      </p:sp>
      <p:sp>
        <p:nvSpPr>
          <p:cNvPr id="5" name="Slide Number Placeholder 4"/>
          <p:cNvSpPr>
            <a:spLocks noGrp="1"/>
          </p:cNvSpPr>
          <p:nvPr>
            <p:ph type="sldNum" sz="quarter" idx="12"/>
          </p:nvPr>
        </p:nvSpPr>
        <p:spPr/>
        <p:txBody>
          <a:bodyPr/>
          <a:lstStyle/>
          <a:p>
            <a:fld id="{72E76B2B-A7EA-48CE-A5C1-E7F4B4A01F61}" type="slidenum">
              <a:rPr lang="en-CA" sz="1100" smtClean="0"/>
              <a:t>38</a:t>
            </a:fld>
            <a:endParaRPr lang="fr-CA" sz="1100" dirty="0"/>
          </a:p>
        </p:txBody>
      </p:sp>
      <p:pic>
        <p:nvPicPr>
          <p:cNvPr id="4" name="Picture 3"/>
          <p:cNvPicPr/>
          <p:nvPr/>
        </p:nvPicPr>
        <p:blipFill>
          <a:blip r:embed="rId5" cstate="print">
            <a:extLst>
              <a:ext uri="{28A0092B-C50C-407E-A947-70E740481C1C}">
                <a14:useLocalDpi xmlns:a14="http://schemas.microsoft.com/office/drawing/2010/main" val="0"/>
              </a:ext>
            </a:extLst>
          </a:blip>
          <a:stretch>
            <a:fillRect/>
          </a:stretch>
        </p:blipFill>
        <p:spPr>
          <a:xfrm>
            <a:off x="838200" y="424021"/>
            <a:ext cx="2186305" cy="603885"/>
          </a:xfrm>
          <a:prstGeom prst="rect">
            <a:avLst/>
          </a:prstGeom>
        </p:spPr>
      </p:pic>
    </p:spTree>
    <p:extLst>
      <p:ext uri="{BB962C8B-B14F-4D97-AF65-F5344CB8AC3E}">
        <p14:creationId xmlns:p14="http://schemas.microsoft.com/office/powerpoint/2010/main" val="26993960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10368"/>
            <a:ext cx="10515600" cy="1325563"/>
          </a:xfrm>
        </p:spPr>
        <p:txBody>
          <a:bodyPr>
            <a:normAutofit/>
          </a:bodyPr>
          <a:lstStyle/>
          <a:p>
            <a:pPr algn="ctr"/>
            <a:r>
              <a:t/>
            </a:r>
            <a:br/>
            <a:r>
              <a:rPr lang="en-US" b="1" i="1" dirty="0" smtClean="0"/>
              <a:t>Merci!</a:t>
            </a:r>
            <a:endParaRPr lang="fr-CA" b="1" dirty="0"/>
          </a:p>
        </p:txBody>
      </p:sp>
      <p:sp>
        <p:nvSpPr>
          <p:cNvPr id="3" name="Content Placeholder 2"/>
          <p:cNvSpPr>
            <a:spLocks noGrp="1"/>
          </p:cNvSpPr>
          <p:nvPr>
            <p:ph idx="1"/>
          </p:nvPr>
        </p:nvSpPr>
        <p:spPr/>
        <p:txBody>
          <a:bodyPr>
            <a:normAutofit/>
          </a:bodyPr>
          <a:lstStyle/>
          <a:p>
            <a:pPr algn="ctr">
              <a:buNone/>
            </a:pPr>
            <a:r>
              <a:rPr lang="en-US" sz="4000" dirty="0"/>
              <a:t>Wellaylin</a:t>
            </a:r>
          </a:p>
          <a:p>
            <a:pPr algn="ctr">
              <a:buNone/>
            </a:pPr>
            <a:r>
              <a:rPr lang="en-US" sz="4000" dirty="0"/>
              <a:t>Chi-Miigwetch</a:t>
            </a:r>
          </a:p>
          <a:p>
            <a:pPr algn="ctr">
              <a:buNone/>
            </a:pPr>
            <a:r>
              <a:rPr lang="en-US" sz="4000" dirty="0"/>
              <a:t>Nia:wen.</a:t>
            </a:r>
          </a:p>
          <a:p>
            <a:pPr algn="ctr">
              <a:buNone/>
            </a:pPr>
            <a:r>
              <a:rPr lang="en-US" sz="4000" dirty="0"/>
              <a:t>Yaw^ko</a:t>
            </a: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838200" y="424021"/>
            <a:ext cx="2186305" cy="603885"/>
          </a:xfrm>
          <a:prstGeom prst="rect">
            <a:avLst/>
          </a:prstGeom>
        </p:spPr>
      </p:pic>
      <p:sp>
        <p:nvSpPr>
          <p:cNvPr id="5" name="Slide Number Placeholder 4"/>
          <p:cNvSpPr>
            <a:spLocks noGrp="1"/>
          </p:cNvSpPr>
          <p:nvPr>
            <p:ph type="sldNum" sz="quarter" idx="12"/>
          </p:nvPr>
        </p:nvSpPr>
        <p:spPr/>
        <p:txBody>
          <a:bodyPr/>
          <a:lstStyle/>
          <a:p>
            <a:fld id="{72E76B2B-A7EA-48CE-A5C1-E7F4B4A01F61}" type="slidenum">
              <a:rPr lang="en-CA" smtClean="0"/>
              <a:t>39</a:t>
            </a:fld>
            <a:endParaRPr lang="fr-CA" dirty="0"/>
          </a:p>
        </p:txBody>
      </p:sp>
    </p:spTree>
    <p:extLst>
      <p:ext uri="{BB962C8B-B14F-4D97-AF65-F5344CB8AC3E}">
        <p14:creationId xmlns:p14="http://schemas.microsoft.com/office/powerpoint/2010/main" val="33166437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077200" y="6453337"/>
            <a:ext cx="2133600" cy="268139"/>
          </a:xfrm>
          <a:prstGeom prst="rect">
            <a:avLst/>
          </a:prstGeom>
        </p:spPr>
        <p:txBody>
          <a:bodyPr/>
          <a:lstStyle/>
          <a:p>
            <a:fld id="{F504AD0E-DBDF-4635-B67B-C9DFFBADDE87}" type="slidenum">
              <a:rPr lang="en-CA" smtClean="0"/>
              <a:pPr/>
              <a:t>4</a:t>
            </a:fld>
            <a:endParaRPr lang="fr-CA"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4764"/>
            <a:ext cx="9344025" cy="684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27407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47528" y="188640"/>
            <a:ext cx="5904656" cy="5262979"/>
          </a:xfrm>
          <a:prstGeom prst="rect">
            <a:avLst/>
          </a:prstGeom>
          <a:noFill/>
        </p:spPr>
        <p:txBody>
          <a:bodyPr wrap="square" rtlCol="0">
            <a:spAutoFit/>
          </a:bodyPr>
          <a:lstStyle/>
          <a:p>
            <a:pPr marL="285750" indent="-285750">
              <a:buFont typeface="Arial" panose="020B0604020202020204" pitchFamily="34" charset="0"/>
              <a:buChar char="•"/>
            </a:pPr>
            <a:r>
              <a:rPr lang="en-CA" sz="2400" dirty="0"/>
              <a:t>Uniques au Canada et conçus en Ontario, les dix CASSA et les trois CSA sont des organismes de soins de santé primaires dirigés par des collectivités autochtones qui offrent une gamme de services de santé et de services sociaux aux populations autochtones de </a:t>
            </a:r>
            <a:r>
              <a:rPr lang="en-CA" sz="2400" dirty="0" err="1" smtClean="0"/>
              <a:t>l'ensemble</a:t>
            </a:r>
            <a:r>
              <a:rPr lang="en-CA" sz="2400" dirty="0" smtClean="0"/>
              <a:t> </a:t>
            </a:r>
            <a:r>
              <a:rPr lang="en-CA" sz="2400" dirty="0"/>
              <a:t>de la province.</a:t>
            </a:r>
          </a:p>
          <a:p>
            <a:pPr marL="742950" lvl="1" indent="-285750">
              <a:buFont typeface="Arial" panose="020B0604020202020204" pitchFamily="34" charset="0"/>
              <a:buChar char="•"/>
            </a:pPr>
            <a:r>
              <a:rPr lang="en-CA" sz="2400" dirty="0"/>
              <a:t>Soins de santé primaires</a:t>
            </a:r>
            <a:endParaRPr lang="fr-CA" sz="2400" dirty="0"/>
          </a:p>
          <a:p>
            <a:pPr marL="742950" lvl="1" indent="-285750">
              <a:buFont typeface="Arial" panose="020B0604020202020204" pitchFamily="34" charset="0"/>
              <a:buChar char="•"/>
            </a:pPr>
            <a:r>
              <a:rPr lang="en-CA" sz="2400" dirty="0"/>
              <a:t>Méthodes de guérison traditionnelles</a:t>
            </a:r>
            <a:endParaRPr lang="fr-CA" sz="2400" dirty="0"/>
          </a:p>
          <a:p>
            <a:pPr marL="742950" lvl="1" indent="-285750">
              <a:buFont typeface="Arial" panose="020B0604020202020204" pitchFamily="34" charset="0"/>
              <a:buChar char="•"/>
            </a:pPr>
            <a:r>
              <a:rPr lang="en-CA" sz="2400" dirty="0"/>
              <a:t>Santé mentale et bien-être</a:t>
            </a:r>
            <a:endParaRPr lang="fr-CA" sz="2400" dirty="0"/>
          </a:p>
          <a:p>
            <a:pPr marL="742950" lvl="1" indent="-285750">
              <a:buFont typeface="Arial" panose="020B0604020202020204" pitchFamily="34" charset="0"/>
              <a:buChar char="•"/>
            </a:pPr>
            <a:r>
              <a:rPr lang="en-CA" sz="2400" dirty="0"/>
              <a:t>Programmes culturels</a:t>
            </a:r>
          </a:p>
          <a:p>
            <a:pPr marL="742950" lvl="1" indent="-285750">
              <a:buFont typeface="Arial" panose="020B0604020202020204" pitchFamily="34" charset="0"/>
              <a:buChar char="•"/>
            </a:pPr>
            <a:r>
              <a:rPr lang="en-CA" sz="2400" dirty="0"/>
              <a:t>Promotion de la santé</a:t>
            </a:r>
          </a:p>
          <a:p>
            <a:pPr marL="742950" lvl="1" indent="-285750">
              <a:buFont typeface="Arial" panose="020B0604020202020204" pitchFamily="34" charset="0"/>
              <a:buChar char="•"/>
            </a:pPr>
            <a:r>
              <a:rPr lang="en-CA" sz="2400" dirty="0"/>
              <a:t>Soutien social</a:t>
            </a:r>
            <a:endParaRPr lang="fr-CA" sz="2400" dirty="0"/>
          </a:p>
          <a:p>
            <a:pPr marL="742950" lvl="1" indent="-285750">
              <a:buFont typeface="Arial" panose="020B0604020202020204" pitchFamily="34" charset="0"/>
              <a:buChar char="•"/>
            </a:pPr>
            <a:r>
              <a:rPr lang="en-CA" sz="2400" dirty="0"/>
              <a:t>Développement communautaire</a:t>
            </a:r>
          </a:p>
        </p:txBody>
      </p:sp>
      <p:pic>
        <p:nvPicPr>
          <p:cNvPr id="2052" name="Picture 4" descr="V:\Policy_&amp;_Comms\Logos_Main\AHAC BE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6366" y="2399144"/>
            <a:ext cx="4021141" cy="401527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72E76B2B-A7EA-48CE-A5C1-E7F4B4A01F61}" type="slidenum">
              <a:rPr lang="en-CA" smtClean="0"/>
              <a:t>5</a:t>
            </a:fld>
            <a:endParaRPr lang="fr-CA" dirty="0"/>
          </a:p>
        </p:txBody>
      </p:sp>
    </p:spTree>
    <p:extLst>
      <p:ext uri="{BB962C8B-B14F-4D97-AF65-F5344CB8AC3E}">
        <p14:creationId xmlns:p14="http://schemas.microsoft.com/office/powerpoint/2010/main" val="17862373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19536" y="767602"/>
            <a:ext cx="4176464" cy="4708981"/>
          </a:xfrm>
          <a:prstGeom prst="rect">
            <a:avLst/>
          </a:prstGeom>
          <a:noFill/>
        </p:spPr>
        <p:txBody>
          <a:bodyPr wrap="square" rtlCol="0">
            <a:spAutoFit/>
          </a:bodyPr>
          <a:lstStyle/>
          <a:p>
            <a:pPr marL="285750" indent="-285750">
              <a:buFont typeface="Arial" panose="020B0604020202020204" pitchFamily="34" charset="0"/>
              <a:buChar char="•"/>
            </a:pPr>
            <a:r>
              <a:rPr lang="en-CA" sz="2000" dirty="0"/>
              <a:t>Les CASSA sont issus de la Stratégie de ressourcement pour le mieux-être des Autochtones (SRMA) et de la Politique de santé applicable aux Autochtones.</a:t>
            </a:r>
          </a:p>
          <a:p>
            <a:pPr marL="285750" indent="-285750">
              <a:buFont typeface="Arial" panose="020B0604020202020204" pitchFamily="34" charset="0"/>
              <a:buChar char="•"/>
            </a:pPr>
            <a:r>
              <a:rPr lang="en-CA" sz="2000" dirty="0"/>
              <a:t>Les objectifs initiaux de la SRMA étaient notamment : </a:t>
            </a:r>
          </a:p>
          <a:p>
            <a:pPr marL="800100" lvl="1" indent="-342900">
              <a:buFont typeface="Courier New" panose="02070309020205020404" pitchFamily="49" charset="0"/>
              <a:buChar char="o"/>
            </a:pPr>
            <a:r>
              <a:rPr lang="en-CA" sz="2000" dirty="0"/>
              <a:t>améliorer la santé des Autochtones; </a:t>
            </a:r>
          </a:p>
          <a:p>
            <a:pPr marL="800100" lvl="1" indent="-342900">
              <a:buFont typeface="Courier New" panose="02070309020205020404" pitchFamily="49" charset="0"/>
              <a:buChar char="o"/>
            </a:pPr>
            <a:r>
              <a:rPr lang="en-CA" sz="2000" dirty="0"/>
              <a:t>réduire la violence familiale;</a:t>
            </a:r>
          </a:p>
          <a:p>
            <a:pPr marL="800100" lvl="1" indent="-342900">
              <a:buFont typeface="Courier New" panose="02070309020205020404" pitchFamily="49" charset="0"/>
              <a:buChar char="o"/>
            </a:pPr>
            <a:r>
              <a:rPr lang="en-CA" sz="2000" dirty="0"/>
              <a:t>promouvoir la collaboration et </a:t>
            </a:r>
            <a:r>
              <a:rPr lang="en-CA" sz="2000" dirty="0" err="1" smtClean="0"/>
              <a:t>l'intégration</a:t>
            </a:r>
            <a:r>
              <a:rPr lang="en-CA" sz="2000" dirty="0" smtClean="0"/>
              <a:t> </a:t>
            </a:r>
            <a:r>
              <a:rPr lang="en-CA" sz="2000" dirty="0"/>
              <a:t>des services et des programmes.</a:t>
            </a:r>
          </a:p>
          <a:p>
            <a:pPr marL="342900" indent="-342900">
              <a:buFont typeface="Arial" panose="020B0604020202020204" pitchFamily="34" charset="0"/>
              <a:buChar char="•"/>
            </a:pPr>
            <a:r>
              <a:rPr lang="en-CA" sz="2000" dirty="0"/>
              <a:t>Le tout dans un cadre holistique, fondé sur la culture. </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5812" y="0"/>
            <a:ext cx="2964564" cy="6381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72E76B2B-A7EA-48CE-A5C1-E7F4B4A01F61}" type="slidenum">
              <a:rPr lang="en-CA" sz="1100" smtClean="0"/>
              <a:t>6</a:t>
            </a:fld>
            <a:endParaRPr lang="fr-CA" sz="1100" dirty="0"/>
          </a:p>
        </p:txBody>
      </p:sp>
    </p:spTree>
    <p:extLst>
      <p:ext uri="{BB962C8B-B14F-4D97-AF65-F5344CB8AC3E}">
        <p14:creationId xmlns:p14="http://schemas.microsoft.com/office/powerpoint/2010/main" val="37320774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Members\AHACs\MWHWB\Visual\October 2015\AHAC_Model_October2015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190500"/>
            <a:ext cx="5505450" cy="71247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72E76B2B-A7EA-48CE-A5C1-E7F4B4A01F61}" type="slidenum">
              <a:rPr lang="en-CA" smtClean="0"/>
              <a:t>7</a:t>
            </a:fld>
            <a:endParaRPr lang="fr-CA" dirty="0"/>
          </a:p>
        </p:txBody>
      </p:sp>
    </p:spTree>
    <p:extLst>
      <p:ext uri="{BB962C8B-B14F-4D97-AF65-F5344CB8AC3E}">
        <p14:creationId xmlns:p14="http://schemas.microsoft.com/office/powerpoint/2010/main" val="3256357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t/>
            </a:r>
            <a:br/>
            <a:r>
              <a:rPr dirty="0" smtClean="0"/>
              <a:t>Types de services offerts par les CASSA et les CSA</a:t>
            </a:r>
            <a:endParaRPr lang="fr-CA" dirty="0"/>
          </a:p>
        </p:txBody>
      </p:sp>
      <p:sp>
        <p:nvSpPr>
          <p:cNvPr id="6" name="Subtitle 5"/>
          <p:cNvSpPr>
            <a:spLocks noGrp="1"/>
          </p:cNvSpPr>
          <p:nvPr>
            <p:ph type="subTitle" idx="1"/>
          </p:nvPr>
        </p:nvSpPr>
        <p:spPr/>
        <p:txBody>
          <a:bodyPr>
            <a:normAutofit/>
          </a:bodyPr>
          <a:lstStyle/>
          <a:p>
            <a:r>
              <a:rPr lang="en-US" sz="2800" dirty="0" smtClean="0"/>
              <a:t>Services uniques, exigences uniques en matière de ressources humaines en santé</a:t>
            </a:r>
            <a:endParaRPr lang="fr-CA" sz="2800" dirty="0"/>
          </a:p>
        </p:txBody>
      </p:sp>
      <p:sp>
        <p:nvSpPr>
          <p:cNvPr id="4" name="Slide Number Placeholder 3"/>
          <p:cNvSpPr>
            <a:spLocks noGrp="1"/>
          </p:cNvSpPr>
          <p:nvPr>
            <p:ph type="sldNum" sz="quarter" idx="12"/>
          </p:nvPr>
        </p:nvSpPr>
        <p:spPr/>
        <p:txBody>
          <a:bodyPr/>
          <a:lstStyle/>
          <a:p>
            <a:fld id="{72E76B2B-A7EA-48CE-A5C1-E7F4B4A01F61}" type="slidenum">
              <a:rPr lang="en-CA" smtClean="0"/>
              <a:t>8</a:t>
            </a:fld>
            <a:endParaRPr lang="fr-CA"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838200" y="424021"/>
            <a:ext cx="2186305" cy="603885"/>
          </a:xfrm>
          <a:prstGeom prst="rect">
            <a:avLst/>
          </a:prstGeom>
        </p:spPr>
      </p:pic>
    </p:spTree>
    <p:extLst>
      <p:ext uri="{BB962C8B-B14F-4D97-AF65-F5344CB8AC3E}">
        <p14:creationId xmlns:p14="http://schemas.microsoft.com/office/powerpoint/2010/main" val="39455696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11"/>
          <p:cNvGraphicFramePr>
            <a:graphicFrameLocks noGrp="1"/>
          </p:cNvGraphicFramePr>
          <p:nvPr>
            <p:ph idx="4294967295"/>
            <p:extLst>
              <p:ext uri="{D42A27DB-BD31-4B8C-83A1-F6EECF244321}">
                <p14:modId xmlns:p14="http://schemas.microsoft.com/office/powerpoint/2010/main" val="628255135"/>
              </p:ext>
            </p:extLst>
          </p:nvPr>
        </p:nvGraphicFramePr>
        <p:xfrm>
          <a:off x="2351582" y="260648"/>
          <a:ext cx="8124828" cy="5735706"/>
        </p:xfrm>
        <a:graphic>
          <a:graphicData uri="http://schemas.openxmlformats.org/drawingml/2006/table">
            <a:tbl>
              <a:tblPr firstRow="1" bandRow="1">
                <a:tableStyleId>{5C22544A-7EE6-4342-B048-85BDC9FD1C3A}</a:tableStyleId>
              </a:tblPr>
              <a:tblGrid>
                <a:gridCol w="1354138"/>
                <a:gridCol w="1354138"/>
                <a:gridCol w="1354138"/>
                <a:gridCol w="1354138"/>
                <a:gridCol w="1354138"/>
                <a:gridCol w="1354138"/>
              </a:tblGrid>
              <a:tr h="340327">
                <a:tc>
                  <a:txBody>
                    <a:bodyPr/>
                    <a:lstStyle/>
                    <a:p>
                      <a:r>
                        <a:rPr sz="1600" dirty="0" err="1"/>
                        <a:t>Programme</a:t>
                      </a:r>
                      <a:endParaRPr lang="fr-CA" sz="1600" dirty="0"/>
                    </a:p>
                  </a:txBody>
                  <a:tcPr/>
                </a:tc>
                <a:tc>
                  <a:txBody>
                    <a:bodyPr/>
                    <a:lstStyle/>
                    <a:p>
                      <a:r>
                        <a:rPr sz="1600"/>
                        <a:t>Bailleur de fonds</a:t>
                      </a:r>
                      <a:endParaRPr lang="fr-CA" sz="1600" dirty="0"/>
                    </a:p>
                  </a:txBody>
                  <a:tcPr/>
                </a:tc>
                <a:tc>
                  <a:txBody>
                    <a:bodyPr/>
                    <a:lstStyle/>
                    <a:p>
                      <a:r>
                        <a:rPr sz="1600"/>
                        <a:t>Santé spirituelle</a:t>
                      </a:r>
                      <a:endParaRPr lang="fr-CA" sz="1600" dirty="0"/>
                    </a:p>
                  </a:txBody>
                  <a:tcPr/>
                </a:tc>
                <a:tc>
                  <a:txBody>
                    <a:bodyPr/>
                    <a:lstStyle/>
                    <a:p>
                      <a:r>
                        <a:rPr sz="1600"/>
                        <a:t>Santé mentale</a:t>
                      </a:r>
                      <a:endParaRPr lang="fr-CA" sz="1600" dirty="0"/>
                    </a:p>
                  </a:txBody>
                  <a:tcPr/>
                </a:tc>
                <a:tc>
                  <a:txBody>
                    <a:bodyPr/>
                    <a:lstStyle/>
                    <a:p>
                      <a:r>
                        <a:rPr sz="1600"/>
                        <a:t>Santé physique</a:t>
                      </a:r>
                      <a:endParaRPr lang="fr-CA" sz="1600" dirty="0"/>
                    </a:p>
                  </a:txBody>
                  <a:tcPr/>
                </a:tc>
                <a:tc>
                  <a:txBody>
                    <a:bodyPr/>
                    <a:lstStyle/>
                    <a:p>
                      <a:r>
                        <a:rPr sz="1600"/>
                        <a:t>Santé émotionnelle</a:t>
                      </a:r>
                      <a:endParaRPr lang="fr-CA" sz="1600" dirty="0"/>
                    </a:p>
                  </a:txBody>
                  <a:tcPr/>
                </a:tc>
              </a:tr>
              <a:tr h="340327">
                <a:tc>
                  <a:txBody>
                    <a:bodyPr/>
                    <a:lstStyle/>
                    <a:p>
                      <a:pPr algn="l" fontAlgn="b"/>
                      <a:r>
                        <a:rPr lang="en-CA" sz="1050" b="0" i="0" u="none" strike="noStrike" dirty="0">
                          <a:solidFill>
                            <a:srgbClr val="000000"/>
                          </a:solidFill>
                          <a:effectLst/>
                          <a:latin typeface="Arial"/>
                        </a:rPr>
                        <a:t>Counseling traditionnel</a:t>
                      </a:r>
                    </a:p>
                  </a:txBody>
                  <a:tcPr marL="9525" marR="9525" marT="9525" marB="0" anchor="b"/>
                </a:tc>
                <a:tc>
                  <a:txBody>
                    <a:bodyPr/>
                    <a:lstStyle/>
                    <a:p>
                      <a:pPr algn="l" fontAlgn="b"/>
                      <a:r>
                        <a:rPr lang="en-CA" sz="1050" b="0" i="0" u="none" strike="noStrike" dirty="0">
                          <a:solidFill>
                            <a:srgbClr val="000000"/>
                          </a:solidFill>
                          <a:effectLst/>
                          <a:latin typeface="Arial"/>
                        </a:rPr>
                        <a:t>MSSLD – principal</a:t>
                      </a:r>
                    </a:p>
                  </a:txBody>
                  <a:tcPr marL="9525" marR="9525" marT="9525" marB="0" anchor="b"/>
                </a:tc>
                <a:tc>
                  <a:txBody>
                    <a:bodyPr/>
                    <a:lstStyle/>
                    <a:p>
                      <a:pPr marL="0" indent="0">
                        <a:buFont typeface="Wingdings" panose="05000000000000000000" pitchFamily="2" charset="2"/>
                        <a:buNone/>
                      </a:pPr>
                      <a:r>
                        <a:rPr lang="en-CA" sz="1600" dirty="0" smtClean="0">
                          <a:solidFill>
                            <a:schemeClr val="tx1"/>
                          </a:solidFill>
                        </a:rPr>
                        <a:t>OUI</a:t>
                      </a:r>
                      <a:endParaRPr lang="fr-CA" sz="1600" dirty="0">
                        <a:solidFill>
                          <a:schemeClr val="tx1"/>
                        </a:solidFill>
                      </a:endParaRPr>
                    </a:p>
                  </a:txBody>
                  <a:tcPr/>
                </a:tc>
                <a:tc>
                  <a:txBody>
                    <a:bodyPr/>
                    <a:lstStyle/>
                    <a:p>
                      <a:r>
                        <a:rPr sz="1600"/>
                        <a:t>OUI</a:t>
                      </a:r>
                      <a:endParaRPr lang="fr-CA" sz="1600" dirty="0"/>
                    </a:p>
                  </a:txBody>
                  <a:tcPr/>
                </a:tc>
                <a:tc>
                  <a:txBody>
                    <a:bodyPr/>
                    <a:lstStyle/>
                    <a:p>
                      <a:r>
                        <a:rPr sz="1600"/>
                        <a:t>OUI</a:t>
                      </a:r>
                      <a:endParaRPr lang="fr-CA" sz="1600" dirty="0"/>
                    </a:p>
                  </a:txBody>
                  <a:tcPr/>
                </a:tc>
                <a:tc>
                  <a:txBody>
                    <a:bodyPr/>
                    <a:lstStyle/>
                    <a:p>
                      <a:r>
                        <a:rPr sz="1600"/>
                        <a:t>OUI</a:t>
                      </a:r>
                      <a:endParaRPr lang="fr-CA" sz="1600" dirty="0"/>
                    </a:p>
                  </a:txBody>
                  <a:tcPr/>
                </a:tc>
              </a:tr>
              <a:tr h="340327">
                <a:tc>
                  <a:txBody>
                    <a:bodyPr/>
                    <a:lstStyle/>
                    <a:p>
                      <a:pPr algn="l" fontAlgn="b"/>
                      <a:r>
                        <a:rPr lang="en-CA" sz="1050" b="0" i="0" u="none" strike="noStrike" dirty="0" smtClean="0">
                          <a:solidFill>
                            <a:srgbClr val="000000"/>
                          </a:solidFill>
                          <a:effectLst/>
                          <a:latin typeface="Arial"/>
                        </a:rPr>
                        <a:t>Suerie</a:t>
                      </a:r>
                      <a:endParaRPr lang="fr-CA" sz="1050" b="0" i="0" u="none" strike="noStrike" dirty="0">
                        <a:solidFill>
                          <a:srgbClr val="000000"/>
                        </a:solidFill>
                        <a:effectLst/>
                        <a:latin typeface="Arial"/>
                      </a:endParaRPr>
                    </a:p>
                  </a:txBody>
                  <a:tcPr marL="9525" marR="9525" marT="9525" marB="0" anchor="b"/>
                </a:tc>
                <a:tc>
                  <a:txBody>
                    <a:bodyPr/>
                    <a:lstStyle/>
                    <a:p>
                      <a:pPr algn="l" fontAlgn="b"/>
                      <a:r>
                        <a:rPr lang="en-CA" sz="1050" b="0" i="0" u="none" strike="noStrike" dirty="0">
                          <a:solidFill>
                            <a:srgbClr val="000000"/>
                          </a:solidFill>
                          <a:effectLst/>
                          <a:latin typeface="Arial"/>
                        </a:rPr>
                        <a:t>MSSLD – principal</a:t>
                      </a:r>
                    </a:p>
                  </a:txBody>
                  <a:tcPr marL="9525" marR="9525" marT="9525" marB="0" anchor="b"/>
                </a:tc>
                <a:tc>
                  <a:txBody>
                    <a:bodyPr/>
                    <a:lstStyle/>
                    <a:p>
                      <a:r>
                        <a:rPr sz="1600"/>
                        <a:t>OUI</a:t>
                      </a:r>
                      <a:endParaRPr lang="fr-CA" sz="1600" dirty="0"/>
                    </a:p>
                  </a:txBody>
                  <a:tcPr/>
                </a:tc>
                <a:tc>
                  <a:txBody>
                    <a:bodyPr/>
                    <a:lstStyle/>
                    <a:p>
                      <a:r>
                        <a:rPr sz="1600"/>
                        <a:t>OUI</a:t>
                      </a:r>
                      <a:endParaRPr lang="fr-CA" sz="1600" dirty="0"/>
                    </a:p>
                  </a:txBody>
                  <a:tcPr/>
                </a:tc>
                <a:tc>
                  <a:txBody>
                    <a:bodyPr/>
                    <a:lstStyle/>
                    <a:p>
                      <a:r>
                        <a:rPr sz="1600"/>
                        <a:t>OUI</a:t>
                      </a:r>
                      <a:endParaRPr lang="fr-CA" sz="1600" dirty="0"/>
                    </a:p>
                  </a:txBody>
                  <a:tcPr/>
                </a:tc>
                <a:tc>
                  <a:txBody>
                    <a:bodyPr/>
                    <a:lstStyle/>
                    <a:p>
                      <a:r>
                        <a:rPr sz="1600"/>
                        <a:t>OUI</a:t>
                      </a:r>
                      <a:endParaRPr lang="fr-CA" sz="1600" dirty="0"/>
                    </a:p>
                  </a:txBody>
                  <a:tcPr/>
                </a:tc>
              </a:tr>
              <a:tr h="340327">
                <a:tc>
                  <a:txBody>
                    <a:bodyPr/>
                    <a:lstStyle/>
                    <a:p>
                      <a:pPr algn="l" fontAlgn="b"/>
                      <a:r>
                        <a:rPr lang="en-CA" sz="1050" b="0" i="0" u="none" strike="noStrike" dirty="0">
                          <a:solidFill>
                            <a:srgbClr val="000000"/>
                          </a:solidFill>
                          <a:effectLst/>
                          <a:latin typeface="Arial"/>
                        </a:rPr>
                        <a:t>Cérémonies de la pleine lune</a:t>
                      </a:r>
                    </a:p>
                  </a:txBody>
                  <a:tcPr marL="9525" marR="9525" marT="9525" marB="0" anchor="b"/>
                </a:tc>
                <a:tc>
                  <a:txBody>
                    <a:bodyPr/>
                    <a:lstStyle/>
                    <a:p>
                      <a:pPr algn="l" fontAlgn="b"/>
                      <a:r>
                        <a:rPr lang="en-CA" sz="1050" b="0" i="0" u="none" strike="noStrike" dirty="0">
                          <a:solidFill>
                            <a:srgbClr val="000000"/>
                          </a:solidFill>
                          <a:effectLst/>
                          <a:latin typeface="Arial"/>
                        </a:rPr>
                        <a:t>MSSLD – principal</a:t>
                      </a:r>
                    </a:p>
                  </a:txBody>
                  <a:tcPr marL="9525" marR="9525" marT="9525" marB="0" anchor="b"/>
                </a:tc>
                <a:tc>
                  <a:txBody>
                    <a:bodyPr/>
                    <a:lstStyle/>
                    <a:p>
                      <a:r>
                        <a:rPr sz="1600"/>
                        <a:t>OUI</a:t>
                      </a:r>
                      <a:endParaRPr lang="fr-CA" sz="1600" dirty="0"/>
                    </a:p>
                  </a:txBody>
                  <a:tcPr/>
                </a:tc>
                <a:tc>
                  <a:txBody>
                    <a:bodyPr/>
                    <a:lstStyle/>
                    <a:p>
                      <a:r>
                        <a:rPr sz="1600"/>
                        <a:t>OUI</a:t>
                      </a:r>
                      <a:endParaRPr lang="fr-CA" sz="1600" dirty="0"/>
                    </a:p>
                  </a:txBody>
                  <a:tcPr/>
                </a:tc>
                <a:tc>
                  <a:txBody>
                    <a:bodyPr/>
                    <a:lstStyle/>
                    <a:p>
                      <a:r>
                        <a:rPr sz="1600"/>
                        <a:t>OUI</a:t>
                      </a:r>
                      <a:endParaRPr lang="fr-CA" sz="1600" dirty="0"/>
                    </a:p>
                  </a:txBody>
                  <a:tcPr/>
                </a:tc>
                <a:tc>
                  <a:txBody>
                    <a:bodyPr/>
                    <a:lstStyle/>
                    <a:p>
                      <a:r>
                        <a:rPr sz="1600"/>
                        <a:t>OUI</a:t>
                      </a:r>
                      <a:endParaRPr lang="fr-CA" sz="1600" dirty="0"/>
                    </a:p>
                  </a:txBody>
                  <a:tcPr/>
                </a:tc>
              </a:tr>
              <a:tr h="340327">
                <a:tc>
                  <a:txBody>
                    <a:bodyPr/>
                    <a:lstStyle/>
                    <a:p>
                      <a:pPr algn="l" fontAlgn="b"/>
                      <a:r>
                        <a:rPr lang="en-CA" sz="1050" b="0" i="0" u="none" strike="noStrike" dirty="0">
                          <a:solidFill>
                            <a:srgbClr val="000000"/>
                          </a:solidFill>
                          <a:effectLst/>
                          <a:latin typeface="Arial"/>
                        </a:rPr>
                        <a:t>Soutien à la guérison traditionnelle</a:t>
                      </a:r>
                    </a:p>
                  </a:txBody>
                  <a:tcPr marL="9525" marR="9525" marT="9525" marB="0" anchor="b"/>
                </a:tc>
                <a:tc>
                  <a:txBody>
                    <a:bodyPr/>
                    <a:lstStyle/>
                    <a:p>
                      <a:pPr algn="l" fontAlgn="b"/>
                      <a:r>
                        <a:rPr lang="en-CA" sz="1050" b="0" i="0" u="none" strike="noStrike" dirty="0">
                          <a:solidFill>
                            <a:srgbClr val="000000"/>
                          </a:solidFill>
                          <a:effectLst/>
                          <a:latin typeface="Arial"/>
                        </a:rPr>
                        <a:t>Ville de Hamilton</a:t>
                      </a:r>
                    </a:p>
                  </a:txBody>
                  <a:tcPr marL="9525" marR="9525" marT="9525" marB="0" anchor="b"/>
                </a:tc>
                <a:tc>
                  <a:txBody>
                    <a:bodyPr/>
                    <a:lstStyle/>
                    <a:p>
                      <a:r>
                        <a:rPr sz="1600"/>
                        <a:t>OUI</a:t>
                      </a:r>
                      <a:endParaRPr lang="fr-CA" sz="1600" dirty="0"/>
                    </a:p>
                  </a:txBody>
                  <a:tcPr/>
                </a:tc>
                <a:tc>
                  <a:txBody>
                    <a:bodyPr/>
                    <a:lstStyle/>
                    <a:p>
                      <a:r>
                        <a:rPr sz="1600"/>
                        <a:t>OUI</a:t>
                      </a:r>
                      <a:endParaRPr lang="fr-CA" sz="1600" dirty="0"/>
                    </a:p>
                  </a:txBody>
                  <a:tcPr/>
                </a:tc>
                <a:tc>
                  <a:txBody>
                    <a:bodyPr/>
                    <a:lstStyle/>
                    <a:p>
                      <a:r>
                        <a:rPr sz="1600"/>
                        <a:t>OUI</a:t>
                      </a:r>
                      <a:endParaRPr lang="fr-CA" sz="1600" dirty="0"/>
                    </a:p>
                  </a:txBody>
                  <a:tcPr/>
                </a:tc>
                <a:tc>
                  <a:txBody>
                    <a:bodyPr/>
                    <a:lstStyle/>
                    <a:p>
                      <a:r>
                        <a:rPr sz="1600"/>
                        <a:t>OUI</a:t>
                      </a:r>
                      <a:endParaRPr lang="fr-CA" sz="1600" dirty="0"/>
                    </a:p>
                  </a:txBody>
                  <a:tcPr/>
                </a:tc>
              </a:tr>
              <a:tr h="340327">
                <a:tc>
                  <a:txBody>
                    <a:bodyPr/>
                    <a:lstStyle/>
                    <a:p>
                      <a:pPr algn="l" fontAlgn="b"/>
                      <a:r>
                        <a:rPr lang="en-CA" sz="1050" b="0" i="0" u="none" strike="noStrike" dirty="0">
                          <a:solidFill>
                            <a:srgbClr val="000000"/>
                          </a:solidFill>
                          <a:effectLst/>
                          <a:latin typeface="Arial"/>
                        </a:rPr>
                        <a:t>Clinique</a:t>
                      </a:r>
                    </a:p>
                  </a:txBody>
                  <a:tcPr marL="9525" marR="9525" marT="9525" marB="0" anchor="b"/>
                </a:tc>
                <a:tc>
                  <a:txBody>
                    <a:bodyPr/>
                    <a:lstStyle/>
                    <a:p>
                      <a:pPr algn="l" fontAlgn="b"/>
                      <a:r>
                        <a:rPr lang="en-CA" sz="1050" b="0" i="0" u="none" strike="noStrike" dirty="0">
                          <a:solidFill>
                            <a:srgbClr val="000000"/>
                          </a:solidFill>
                          <a:effectLst/>
                          <a:latin typeface="Arial"/>
                        </a:rPr>
                        <a:t>MSSLD – principal</a:t>
                      </a:r>
                    </a:p>
                  </a:txBody>
                  <a:tcPr marL="9525" marR="9525" marT="9525" marB="0" anchor="b"/>
                </a:tc>
                <a:tc>
                  <a:txBody>
                    <a:bodyPr/>
                    <a:lstStyle/>
                    <a:p>
                      <a:endParaRPr lang="en-CA" sz="1600" dirty="0"/>
                    </a:p>
                  </a:txBody>
                  <a:tcPr/>
                </a:tc>
                <a:tc>
                  <a:txBody>
                    <a:bodyPr/>
                    <a:lstStyle/>
                    <a:p>
                      <a:r>
                        <a:rPr sz="1600"/>
                        <a:t>OUI</a:t>
                      </a:r>
                      <a:endParaRPr lang="fr-CA" sz="1600" dirty="0"/>
                    </a:p>
                  </a:txBody>
                  <a:tcPr/>
                </a:tc>
                <a:tc>
                  <a:txBody>
                    <a:bodyPr/>
                    <a:lstStyle/>
                    <a:p>
                      <a:r>
                        <a:rPr sz="1600"/>
                        <a:t>OUI</a:t>
                      </a:r>
                      <a:endParaRPr lang="fr-CA" sz="1600" dirty="0"/>
                    </a:p>
                  </a:txBody>
                  <a:tcPr/>
                </a:tc>
                <a:tc>
                  <a:txBody>
                    <a:bodyPr/>
                    <a:lstStyle/>
                    <a:p>
                      <a:endParaRPr lang="en-CA" sz="1600" dirty="0"/>
                    </a:p>
                  </a:txBody>
                  <a:tcPr/>
                </a:tc>
              </a:tr>
              <a:tr h="340327">
                <a:tc>
                  <a:txBody>
                    <a:bodyPr/>
                    <a:lstStyle/>
                    <a:p>
                      <a:pPr algn="l" fontAlgn="b"/>
                      <a:r>
                        <a:rPr lang="en-CA" sz="1050" b="0" i="0" u="none" strike="noStrike" dirty="0">
                          <a:solidFill>
                            <a:srgbClr val="000000"/>
                          </a:solidFill>
                          <a:effectLst/>
                          <a:latin typeface="Arial"/>
                        </a:rPr>
                        <a:t>Services de transport</a:t>
                      </a:r>
                    </a:p>
                  </a:txBody>
                  <a:tcPr marL="9525" marR="9525" marT="9525" marB="0" anchor="b"/>
                </a:tc>
                <a:tc>
                  <a:txBody>
                    <a:bodyPr/>
                    <a:lstStyle/>
                    <a:p>
                      <a:pPr algn="l" fontAlgn="b"/>
                      <a:r>
                        <a:rPr lang="en-CA" sz="1050" b="0" i="0" u="none" strike="noStrike" dirty="0">
                          <a:solidFill>
                            <a:srgbClr val="000000"/>
                          </a:solidFill>
                          <a:effectLst/>
                          <a:latin typeface="Arial"/>
                        </a:rPr>
                        <a:t>RLISS de HNHB</a:t>
                      </a:r>
                    </a:p>
                  </a:txBody>
                  <a:tcPr marL="9525" marR="9525" marT="9525" marB="0" anchor="b"/>
                </a:tc>
                <a:tc>
                  <a:txBody>
                    <a:bodyPr/>
                    <a:lstStyle/>
                    <a:p>
                      <a:r>
                        <a:rPr sz="1600"/>
                        <a:t>OUI</a:t>
                      </a:r>
                      <a:endParaRPr lang="fr-CA" sz="1600" dirty="0"/>
                    </a:p>
                  </a:txBody>
                  <a:tcPr/>
                </a:tc>
                <a:tc>
                  <a:txBody>
                    <a:bodyPr/>
                    <a:lstStyle/>
                    <a:p>
                      <a:r>
                        <a:rPr sz="1600"/>
                        <a:t>OUI</a:t>
                      </a:r>
                      <a:endParaRPr lang="fr-CA" sz="1600" dirty="0"/>
                    </a:p>
                  </a:txBody>
                  <a:tcPr/>
                </a:tc>
                <a:tc>
                  <a:txBody>
                    <a:bodyPr/>
                    <a:lstStyle/>
                    <a:p>
                      <a:r>
                        <a:rPr sz="1600"/>
                        <a:t>OUI</a:t>
                      </a:r>
                      <a:endParaRPr lang="fr-CA" sz="1600" dirty="0"/>
                    </a:p>
                  </a:txBody>
                  <a:tcPr/>
                </a:tc>
                <a:tc>
                  <a:txBody>
                    <a:bodyPr/>
                    <a:lstStyle/>
                    <a:p>
                      <a:endParaRPr lang="en-CA" sz="1600" dirty="0"/>
                    </a:p>
                  </a:txBody>
                  <a:tcPr/>
                </a:tc>
              </a:tr>
              <a:tr h="392008">
                <a:tc>
                  <a:txBody>
                    <a:bodyPr/>
                    <a:lstStyle/>
                    <a:p>
                      <a:pPr algn="l" fontAlgn="b"/>
                      <a:r>
                        <a:rPr lang="en-CA" sz="1050" b="0" i="0" u="none" strike="noStrike" dirty="0">
                          <a:solidFill>
                            <a:srgbClr val="000000"/>
                          </a:solidFill>
                          <a:effectLst/>
                          <a:latin typeface="Arial"/>
                        </a:rPr>
                        <a:t>Services de représentation</a:t>
                      </a:r>
                    </a:p>
                  </a:txBody>
                  <a:tcPr marL="9525" marR="9525" marT="9525" marB="0" anchor="b"/>
                </a:tc>
                <a:tc>
                  <a:txBody>
                    <a:bodyPr/>
                    <a:lstStyle/>
                    <a:p>
                      <a:pPr algn="l" fontAlgn="b"/>
                      <a:r>
                        <a:rPr lang="en-CA" sz="1050" b="0" i="0" u="none" strike="noStrike" dirty="0">
                          <a:solidFill>
                            <a:srgbClr val="000000"/>
                          </a:solidFill>
                          <a:effectLst/>
                          <a:latin typeface="Arial"/>
                        </a:rPr>
                        <a:t>MSSLD – principal</a:t>
                      </a:r>
                    </a:p>
                  </a:txBody>
                  <a:tcPr marL="9525" marR="9525" marT="9525" marB="0" anchor="b"/>
                </a:tc>
                <a:tc>
                  <a:txBody>
                    <a:bodyPr/>
                    <a:lstStyle/>
                    <a:p>
                      <a:pPr marL="0" indent="0">
                        <a:buFont typeface="Wingdings" panose="05000000000000000000" pitchFamily="2" charset="2"/>
                        <a:buNone/>
                      </a:pPr>
                      <a:r>
                        <a:rPr lang="en-CA" sz="1600" dirty="0" smtClean="0">
                          <a:solidFill>
                            <a:schemeClr val="tx1"/>
                          </a:solidFill>
                        </a:rPr>
                        <a:t>OUI</a:t>
                      </a:r>
                      <a:endParaRPr lang="fr-CA" sz="1600" dirty="0">
                        <a:solidFill>
                          <a:schemeClr val="tx1"/>
                        </a:solidFill>
                      </a:endParaRPr>
                    </a:p>
                  </a:txBody>
                  <a:tcPr/>
                </a:tc>
                <a:tc>
                  <a:txBody>
                    <a:bodyPr/>
                    <a:lstStyle/>
                    <a:p>
                      <a:pPr marL="0" indent="0">
                        <a:buFont typeface="Wingdings" panose="05000000000000000000" pitchFamily="2" charset="2"/>
                        <a:buNone/>
                      </a:pPr>
                      <a:r>
                        <a:rPr lang="en-CA" sz="1600" dirty="0" smtClean="0">
                          <a:solidFill>
                            <a:schemeClr val="tx1"/>
                          </a:solidFill>
                        </a:rPr>
                        <a:t>OUI</a:t>
                      </a:r>
                      <a:endParaRPr lang="fr-CA" sz="1600" dirty="0">
                        <a:solidFill>
                          <a:schemeClr val="tx1"/>
                        </a:solidFill>
                      </a:endParaRPr>
                    </a:p>
                  </a:txBody>
                  <a:tcPr/>
                </a:tc>
                <a:tc>
                  <a:txBody>
                    <a:bodyPr/>
                    <a:lstStyle/>
                    <a:p>
                      <a:pPr marL="0" indent="0">
                        <a:buFont typeface="Wingdings" panose="05000000000000000000" pitchFamily="2" charset="2"/>
                        <a:buNone/>
                      </a:pPr>
                      <a:r>
                        <a:rPr lang="en-CA" sz="1600" dirty="0" smtClean="0">
                          <a:solidFill>
                            <a:schemeClr val="tx1"/>
                          </a:solidFill>
                        </a:rPr>
                        <a:t>OUI</a:t>
                      </a:r>
                      <a:endParaRPr lang="fr-CA" sz="1600" dirty="0">
                        <a:solidFill>
                          <a:schemeClr val="tx1"/>
                        </a:solidFill>
                      </a:endParaRPr>
                    </a:p>
                  </a:txBody>
                  <a:tcPr/>
                </a:tc>
                <a:tc>
                  <a:txBody>
                    <a:bodyPr/>
                    <a:lstStyle/>
                    <a:p>
                      <a:pPr marL="0" indent="0">
                        <a:buFont typeface="Wingdings" panose="05000000000000000000" pitchFamily="2" charset="2"/>
                        <a:buNone/>
                      </a:pPr>
                      <a:r>
                        <a:rPr lang="en-CA" sz="1600" dirty="0" smtClean="0">
                          <a:solidFill>
                            <a:schemeClr val="tx1"/>
                          </a:solidFill>
                        </a:rPr>
                        <a:t>OUI</a:t>
                      </a:r>
                      <a:endParaRPr lang="fr-CA" sz="1600" dirty="0">
                        <a:solidFill>
                          <a:schemeClr val="tx1"/>
                        </a:solidFill>
                      </a:endParaRPr>
                    </a:p>
                  </a:txBody>
                  <a:tcPr/>
                </a:tc>
              </a:tr>
              <a:tr h="340327">
                <a:tc>
                  <a:txBody>
                    <a:bodyPr/>
                    <a:lstStyle/>
                    <a:p>
                      <a:pPr algn="l" fontAlgn="b"/>
                      <a:r>
                        <a:rPr lang="en-CA" sz="1050" b="0" i="0" u="none" strike="noStrike" dirty="0">
                          <a:solidFill>
                            <a:srgbClr val="000000"/>
                          </a:solidFill>
                          <a:effectLst/>
                          <a:latin typeface="Arial"/>
                        </a:rPr>
                        <a:t>Navigation du patient</a:t>
                      </a:r>
                    </a:p>
                  </a:txBody>
                  <a:tcPr marL="9525" marR="9525" marT="9525" marB="0" anchor="b"/>
                </a:tc>
                <a:tc>
                  <a:txBody>
                    <a:bodyPr/>
                    <a:lstStyle/>
                    <a:p>
                      <a:pPr algn="l" fontAlgn="b"/>
                      <a:r>
                        <a:rPr lang="en-CA" sz="1050" b="0" i="0" u="none" strike="noStrike" dirty="0">
                          <a:solidFill>
                            <a:srgbClr val="000000"/>
                          </a:solidFill>
                          <a:effectLst/>
                          <a:latin typeface="Arial"/>
                        </a:rPr>
                        <a:t>RLISS de HNHB</a:t>
                      </a:r>
                    </a:p>
                  </a:txBody>
                  <a:tcPr marL="9525" marR="9525" marT="9525" marB="0" anchor="b"/>
                </a:tc>
                <a:tc>
                  <a:txBody>
                    <a:bodyPr/>
                    <a:lstStyle/>
                    <a:p>
                      <a:pPr marL="0" indent="0">
                        <a:buFont typeface="Wingdings" panose="05000000000000000000" pitchFamily="2" charset="2"/>
                        <a:buNone/>
                      </a:pPr>
                      <a:r>
                        <a:rPr lang="en-CA" sz="1600" dirty="0" smtClean="0">
                          <a:solidFill>
                            <a:schemeClr val="tx1"/>
                          </a:solidFill>
                        </a:rPr>
                        <a:t>OUI</a:t>
                      </a:r>
                      <a:endParaRPr lang="fr-CA" sz="1600" dirty="0">
                        <a:solidFill>
                          <a:schemeClr val="tx1"/>
                        </a:solidFill>
                      </a:endParaRPr>
                    </a:p>
                  </a:txBody>
                  <a:tcPr/>
                </a:tc>
                <a:tc>
                  <a:txBody>
                    <a:bodyPr/>
                    <a:lstStyle/>
                    <a:p>
                      <a:pPr marL="0" indent="0">
                        <a:buFont typeface="Wingdings" panose="05000000000000000000" pitchFamily="2" charset="2"/>
                        <a:buNone/>
                      </a:pPr>
                      <a:r>
                        <a:rPr lang="en-CA" sz="1600" dirty="0" smtClean="0">
                          <a:solidFill>
                            <a:schemeClr val="tx1"/>
                          </a:solidFill>
                        </a:rPr>
                        <a:t>OUI</a:t>
                      </a:r>
                      <a:endParaRPr lang="fr-CA" sz="1600" dirty="0">
                        <a:solidFill>
                          <a:schemeClr val="tx1"/>
                        </a:solidFill>
                      </a:endParaRPr>
                    </a:p>
                  </a:txBody>
                  <a:tcPr/>
                </a:tc>
                <a:tc>
                  <a:txBody>
                    <a:bodyPr/>
                    <a:lstStyle/>
                    <a:p>
                      <a:pPr marL="0" indent="0">
                        <a:buFont typeface="Wingdings" panose="05000000000000000000" pitchFamily="2" charset="2"/>
                        <a:buNone/>
                      </a:pPr>
                      <a:r>
                        <a:rPr lang="en-CA" sz="1600" dirty="0" smtClean="0">
                          <a:solidFill>
                            <a:schemeClr val="tx1"/>
                          </a:solidFill>
                        </a:rPr>
                        <a:t>OUI</a:t>
                      </a:r>
                      <a:endParaRPr lang="fr-CA" sz="1600" dirty="0">
                        <a:solidFill>
                          <a:schemeClr val="tx1"/>
                        </a:solidFill>
                      </a:endParaRPr>
                    </a:p>
                  </a:txBody>
                  <a:tcPr/>
                </a:tc>
                <a:tc>
                  <a:txBody>
                    <a:bodyPr/>
                    <a:lstStyle/>
                    <a:p>
                      <a:pPr marL="0" indent="0">
                        <a:buFont typeface="Wingdings" panose="05000000000000000000" pitchFamily="2" charset="2"/>
                        <a:buNone/>
                      </a:pPr>
                      <a:r>
                        <a:rPr lang="en-CA" sz="1600" dirty="0" smtClean="0">
                          <a:solidFill>
                            <a:schemeClr val="tx1"/>
                          </a:solidFill>
                        </a:rPr>
                        <a:t>OUI</a:t>
                      </a:r>
                      <a:endParaRPr lang="fr-CA" sz="1600" dirty="0">
                        <a:solidFill>
                          <a:schemeClr val="tx1"/>
                        </a:solidFill>
                      </a:endParaRPr>
                    </a:p>
                  </a:txBody>
                  <a:tcPr/>
                </a:tc>
              </a:tr>
              <a:tr h="340327">
                <a:tc>
                  <a:txBody>
                    <a:bodyPr/>
                    <a:lstStyle/>
                    <a:p>
                      <a:pPr algn="l" fontAlgn="b"/>
                      <a:r>
                        <a:rPr lang="en-CA" sz="1050" b="0" i="0" u="none" strike="noStrike" dirty="0">
                          <a:solidFill>
                            <a:srgbClr val="000000"/>
                          </a:solidFill>
                          <a:effectLst/>
                          <a:latin typeface="Arial"/>
                        </a:rPr>
                        <a:t>Programme ETCAF</a:t>
                      </a:r>
                    </a:p>
                  </a:txBody>
                  <a:tcPr marL="9525" marR="9525" marT="9525" marB="0" anchor="b"/>
                </a:tc>
                <a:tc>
                  <a:txBody>
                    <a:bodyPr/>
                    <a:lstStyle/>
                    <a:p>
                      <a:pPr algn="l" fontAlgn="b"/>
                      <a:r>
                        <a:rPr lang="en-CA" sz="1050" b="0" i="0" u="none" strike="noStrike" dirty="0">
                          <a:solidFill>
                            <a:srgbClr val="000000"/>
                          </a:solidFill>
                          <a:effectLst/>
                          <a:latin typeface="Arial"/>
                        </a:rPr>
                        <a:t>MSSLD</a:t>
                      </a:r>
                    </a:p>
                  </a:txBody>
                  <a:tcPr marL="9525" marR="9525" marT="9525" marB="0" anchor="b"/>
                </a:tc>
                <a:tc>
                  <a:txBody>
                    <a:bodyPr/>
                    <a:lstStyle/>
                    <a:p>
                      <a:pPr marL="0" indent="0">
                        <a:buFont typeface="Wingdings" panose="05000000000000000000" pitchFamily="2" charset="2"/>
                        <a:buNone/>
                      </a:pPr>
                      <a:r>
                        <a:rPr lang="en-CA" sz="1600" dirty="0" smtClean="0">
                          <a:solidFill>
                            <a:schemeClr val="tx1"/>
                          </a:solidFill>
                        </a:rPr>
                        <a:t>OUI</a:t>
                      </a:r>
                      <a:endParaRPr lang="fr-CA" sz="1600" dirty="0">
                        <a:solidFill>
                          <a:schemeClr val="tx1"/>
                        </a:solidFill>
                      </a:endParaRPr>
                    </a:p>
                  </a:txBody>
                  <a:tcPr/>
                </a:tc>
                <a:tc>
                  <a:txBody>
                    <a:bodyPr/>
                    <a:lstStyle/>
                    <a:p>
                      <a:pPr marL="0" indent="0">
                        <a:buFont typeface="Wingdings" panose="05000000000000000000" pitchFamily="2" charset="2"/>
                        <a:buNone/>
                      </a:pPr>
                      <a:r>
                        <a:rPr lang="en-CA" sz="1600" dirty="0" smtClean="0">
                          <a:solidFill>
                            <a:schemeClr val="tx1"/>
                          </a:solidFill>
                        </a:rPr>
                        <a:t>OUI</a:t>
                      </a:r>
                      <a:endParaRPr lang="fr-CA" sz="1600" dirty="0">
                        <a:solidFill>
                          <a:schemeClr val="tx1"/>
                        </a:solidFill>
                      </a:endParaRPr>
                    </a:p>
                  </a:txBody>
                  <a:tcPr/>
                </a:tc>
                <a:tc>
                  <a:txBody>
                    <a:bodyPr/>
                    <a:lstStyle/>
                    <a:p>
                      <a:pPr marL="0" indent="0">
                        <a:buFont typeface="Wingdings" panose="05000000000000000000" pitchFamily="2" charset="2"/>
                        <a:buNone/>
                      </a:pPr>
                      <a:r>
                        <a:rPr lang="en-CA" sz="1600" dirty="0" smtClean="0">
                          <a:solidFill>
                            <a:schemeClr val="tx1"/>
                          </a:solidFill>
                        </a:rPr>
                        <a:t>OUI</a:t>
                      </a:r>
                      <a:endParaRPr lang="fr-CA" sz="1600" dirty="0">
                        <a:solidFill>
                          <a:schemeClr val="tx1"/>
                        </a:solidFill>
                      </a:endParaRPr>
                    </a:p>
                  </a:txBody>
                  <a:tcPr/>
                </a:tc>
                <a:tc>
                  <a:txBody>
                    <a:bodyPr/>
                    <a:lstStyle/>
                    <a:p>
                      <a:pPr marL="0" indent="0">
                        <a:buFont typeface="Wingdings" panose="05000000000000000000" pitchFamily="2" charset="2"/>
                        <a:buNone/>
                      </a:pPr>
                      <a:r>
                        <a:rPr lang="en-CA" sz="1600" dirty="0" smtClean="0">
                          <a:solidFill>
                            <a:schemeClr val="tx1"/>
                          </a:solidFill>
                        </a:rPr>
                        <a:t>OUI</a:t>
                      </a:r>
                      <a:endParaRPr lang="fr-CA" sz="1600" dirty="0">
                        <a:solidFill>
                          <a:schemeClr val="tx1"/>
                        </a:solidFill>
                      </a:endParaRPr>
                    </a:p>
                  </a:txBody>
                  <a:tcPr/>
                </a:tc>
              </a:tr>
              <a:tr h="340327">
                <a:tc>
                  <a:txBody>
                    <a:bodyPr/>
                    <a:lstStyle/>
                    <a:p>
                      <a:pPr algn="l" fontAlgn="b"/>
                      <a:r>
                        <a:rPr lang="en-CA" sz="1050" b="0" i="0" u="none" strike="noStrike" dirty="0">
                          <a:solidFill>
                            <a:srgbClr val="000000"/>
                          </a:solidFill>
                          <a:effectLst/>
                          <a:latin typeface="Arial"/>
                        </a:rPr>
                        <a:t>Healthier You</a:t>
                      </a:r>
                    </a:p>
                  </a:txBody>
                  <a:tcPr marL="9525" marR="9525" marT="9525" marB="0" anchor="b"/>
                </a:tc>
                <a:tc>
                  <a:txBody>
                    <a:bodyPr/>
                    <a:lstStyle/>
                    <a:p>
                      <a:pPr algn="l" fontAlgn="b"/>
                      <a:r>
                        <a:rPr lang="en-CA" sz="1050" b="0" i="0" u="none" strike="noStrike" dirty="0">
                          <a:solidFill>
                            <a:srgbClr val="000000"/>
                          </a:solidFill>
                          <a:effectLst/>
                          <a:latin typeface="Arial"/>
                        </a:rPr>
                        <a:t>MSSLD</a:t>
                      </a:r>
                    </a:p>
                  </a:txBody>
                  <a:tcPr marL="9525" marR="9525" marT="9525" marB="0" anchor="b"/>
                </a:tc>
                <a:tc>
                  <a:txBody>
                    <a:bodyPr/>
                    <a:lstStyle/>
                    <a:p>
                      <a:pPr marL="0" indent="0">
                        <a:buFont typeface="Wingdings" panose="05000000000000000000" pitchFamily="2" charset="2"/>
                        <a:buNone/>
                      </a:pPr>
                      <a:r>
                        <a:rPr lang="en-CA" sz="1600" dirty="0" smtClean="0">
                          <a:solidFill>
                            <a:schemeClr val="tx1"/>
                          </a:solidFill>
                        </a:rPr>
                        <a:t>OUI</a:t>
                      </a:r>
                      <a:endParaRPr lang="fr-CA" sz="1600" dirty="0">
                        <a:solidFill>
                          <a:schemeClr val="tx1"/>
                        </a:solidFill>
                      </a:endParaRPr>
                    </a:p>
                  </a:txBody>
                  <a:tcPr/>
                </a:tc>
                <a:tc>
                  <a:txBody>
                    <a:bodyPr/>
                    <a:lstStyle/>
                    <a:p>
                      <a:pPr marL="0" indent="0">
                        <a:buFont typeface="Wingdings" panose="05000000000000000000" pitchFamily="2" charset="2"/>
                        <a:buNone/>
                      </a:pPr>
                      <a:r>
                        <a:rPr lang="en-CA" sz="1600" dirty="0" smtClean="0">
                          <a:solidFill>
                            <a:schemeClr val="tx1"/>
                          </a:solidFill>
                        </a:rPr>
                        <a:t>OUI</a:t>
                      </a:r>
                      <a:endParaRPr lang="fr-CA" sz="1600" dirty="0">
                        <a:solidFill>
                          <a:schemeClr val="tx1"/>
                        </a:solidFill>
                      </a:endParaRPr>
                    </a:p>
                  </a:txBody>
                  <a:tcPr/>
                </a:tc>
                <a:tc>
                  <a:txBody>
                    <a:bodyPr/>
                    <a:lstStyle/>
                    <a:p>
                      <a:pPr marL="0" indent="0">
                        <a:buFont typeface="Wingdings" panose="05000000000000000000" pitchFamily="2" charset="2"/>
                        <a:buNone/>
                      </a:pPr>
                      <a:r>
                        <a:rPr lang="en-CA" sz="1600" dirty="0" smtClean="0">
                          <a:solidFill>
                            <a:schemeClr val="tx1"/>
                          </a:solidFill>
                        </a:rPr>
                        <a:t>OUI</a:t>
                      </a:r>
                      <a:endParaRPr lang="fr-CA" sz="1600" dirty="0">
                        <a:solidFill>
                          <a:schemeClr val="tx1"/>
                        </a:solidFill>
                      </a:endParaRPr>
                    </a:p>
                  </a:txBody>
                  <a:tcPr/>
                </a:tc>
                <a:tc>
                  <a:txBody>
                    <a:bodyPr/>
                    <a:lstStyle/>
                    <a:p>
                      <a:pPr marL="0" indent="0">
                        <a:buFont typeface="Wingdings" panose="05000000000000000000" pitchFamily="2" charset="2"/>
                        <a:buNone/>
                      </a:pPr>
                      <a:r>
                        <a:rPr lang="en-CA" sz="1600" dirty="0" smtClean="0">
                          <a:solidFill>
                            <a:schemeClr val="tx1"/>
                          </a:solidFill>
                        </a:rPr>
                        <a:t>OUI</a:t>
                      </a:r>
                      <a:endParaRPr lang="fr-CA" sz="1600" dirty="0">
                        <a:solidFill>
                          <a:schemeClr val="tx1"/>
                        </a:solidFill>
                      </a:endParaRPr>
                    </a:p>
                  </a:txBody>
                  <a:tcPr/>
                </a:tc>
              </a:tr>
              <a:tr h="340327">
                <a:tc>
                  <a:txBody>
                    <a:bodyPr/>
                    <a:lstStyle/>
                    <a:p>
                      <a:pPr algn="l" fontAlgn="b"/>
                      <a:r>
                        <a:rPr lang="en-CA" sz="1050" b="0" i="0" u="none" strike="noStrike" dirty="0">
                          <a:solidFill>
                            <a:srgbClr val="000000"/>
                          </a:solidFill>
                          <a:effectLst/>
                          <a:latin typeface="Arial"/>
                        </a:rPr>
                        <a:t>Éducation en matière de diabète </a:t>
                      </a:r>
                    </a:p>
                  </a:txBody>
                  <a:tcPr marL="9525" marR="9525" marT="9525" marB="0" anchor="b"/>
                </a:tc>
                <a:tc>
                  <a:txBody>
                    <a:bodyPr/>
                    <a:lstStyle/>
                    <a:p>
                      <a:pPr algn="l" fontAlgn="b"/>
                      <a:r>
                        <a:rPr lang="en-CA" sz="1050" b="0" i="0" u="none" strike="noStrike" dirty="0">
                          <a:solidFill>
                            <a:srgbClr val="000000"/>
                          </a:solidFill>
                          <a:effectLst/>
                          <a:latin typeface="Arial"/>
                        </a:rPr>
                        <a:t>MSSLD</a:t>
                      </a:r>
                    </a:p>
                  </a:txBody>
                  <a:tcPr marL="9525" marR="9525" marT="9525" marB="0" anchor="b"/>
                </a:tc>
                <a:tc>
                  <a:txBody>
                    <a:bodyPr/>
                    <a:lstStyle/>
                    <a:p>
                      <a:pPr marL="0" indent="0">
                        <a:buFont typeface="Wingdings" panose="05000000000000000000" pitchFamily="2" charset="2"/>
                        <a:buNone/>
                      </a:pPr>
                      <a:r>
                        <a:rPr lang="en-CA" sz="1600" dirty="0" smtClean="0">
                          <a:solidFill>
                            <a:schemeClr val="tx1"/>
                          </a:solidFill>
                        </a:rPr>
                        <a:t>OUI</a:t>
                      </a:r>
                      <a:endParaRPr lang="fr-CA" sz="1600" dirty="0">
                        <a:solidFill>
                          <a:schemeClr val="tx1"/>
                        </a:solidFill>
                      </a:endParaRPr>
                    </a:p>
                  </a:txBody>
                  <a:tcPr/>
                </a:tc>
                <a:tc>
                  <a:txBody>
                    <a:bodyPr/>
                    <a:lstStyle/>
                    <a:p>
                      <a:pPr marL="0" indent="0">
                        <a:buFont typeface="Wingdings" panose="05000000000000000000" pitchFamily="2" charset="2"/>
                        <a:buNone/>
                      </a:pPr>
                      <a:r>
                        <a:rPr lang="en-CA" sz="1600" dirty="0" smtClean="0">
                          <a:solidFill>
                            <a:schemeClr val="tx1"/>
                          </a:solidFill>
                        </a:rPr>
                        <a:t>OUI</a:t>
                      </a:r>
                      <a:endParaRPr lang="fr-CA" sz="1600" dirty="0">
                        <a:solidFill>
                          <a:schemeClr val="tx1"/>
                        </a:solidFill>
                      </a:endParaRPr>
                    </a:p>
                  </a:txBody>
                  <a:tcPr/>
                </a:tc>
                <a:tc>
                  <a:txBody>
                    <a:bodyPr/>
                    <a:lstStyle/>
                    <a:p>
                      <a:pPr marL="0" indent="0">
                        <a:buFont typeface="Wingdings" panose="05000000000000000000" pitchFamily="2" charset="2"/>
                        <a:buNone/>
                      </a:pPr>
                      <a:r>
                        <a:rPr lang="en-CA" sz="1600" dirty="0" smtClean="0">
                          <a:solidFill>
                            <a:schemeClr val="tx1"/>
                          </a:solidFill>
                        </a:rPr>
                        <a:t>OUI</a:t>
                      </a:r>
                      <a:endParaRPr lang="fr-CA" sz="1600" dirty="0">
                        <a:solidFill>
                          <a:schemeClr val="tx1"/>
                        </a:solidFill>
                      </a:endParaRPr>
                    </a:p>
                  </a:txBody>
                  <a:tcPr/>
                </a:tc>
                <a:tc>
                  <a:txBody>
                    <a:bodyPr/>
                    <a:lstStyle/>
                    <a:p>
                      <a:pPr marL="0" indent="0">
                        <a:buFont typeface="Wingdings" panose="05000000000000000000" pitchFamily="2" charset="2"/>
                        <a:buNone/>
                      </a:pPr>
                      <a:r>
                        <a:rPr lang="en-CA" sz="1600" dirty="0" smtClean="0">
                          <a:solidFill>
                            <a:schemeClr val="tx1"/>
                          </a:solidFill>
                        </a:rPr>
                        <a:t>OUI</a:t>
                      </a:r>
                      <a:endParaRPr lang="fr-CA" sz="1600" dirty="0">
                        <a:solidFill>
                          <a:schemeClr val="tx1"/>
                        </a:solidFill>
                      </a:endParaRPr>
                    </a:p>
                  </a:txBody>
                  <a:tcPr/>
                </a:tc>
              </a:tr>
              <a:tr h="340327">
                <a:tc>
                  <a:txBody>
                    <a:bodyPr/>
                    <a:lstStyle/>
                    <a:p>
                      <a:pPr algn="l" fontAlgn="b"/>
                      <a:r>
                        <a:rPr lang="en-CA" sz="1050" b="0" i="0" u="none" strike="noStrike" dirty="0">
                          <a:solidFill>
                            <a:srgbClr val="000000"/>
                          </a:solidFill>
                          <a:effectLst/>
                          <a:latin typeface="Arial"/>
                        </a:rPr>
                        <a:t>STRONG</a:t>
                      </a:r>
                    </a:p>
                  </a:txBody>
                  <a:tcPr marL="9525" marR="9525" marT="9525" marB="0" anchor="b"/>
                </a:tc>
                <a:tc>
                  <a:txBody>
                    <a:bodyPr/>
                    <a:lstStyle/>
                    <a:p>
                      <a:pPr algn="l" fontAlgn="b"/>
                      <a:r>
                        <a:rPr lang="en-CA" sz="1050" b="0" i="0" u="none" strike="noStrike" dirty="0">
                          <a:solidFill>
                            <a:srgbClr val="000000"/>
                          </a:solidFill>
                          <a:effectLst/>
                          <a:latin typeface="Arial"/>
                        </a:rPr>
                        <a:t>New Horizons</a:t>
                      </a:r>
                    </a:p>
                  </a:txBody>
                  <a:tcPr marL="9525" marR="9525" marT="9525" marB="0" anchor="b"/>
                </a:tc>
                <a:tc>
                  <a:txBody>
                    <a:bodyPr/>
                    <a:lstStyle/>
                    <a:p>
                      <a:pPr marL="0" indent="0">
                        <a:buFont typeface="Wingdings" panose="05000000000000000000" pitchFamily="2" charset="2"/>
                        <a:buNone/>
                      </a:pPr>
                      <a:r>
                        <a:rPr lang="en-CA" sz="1600" dirty="0" smtClean="0">
                          <a:solidFill>
                            <a:schemeClr val="tx1"/>
                          </a:solidFill>
                        </a:rPr>
                        <a:t>OUI</a:t>
                      </a:r>
                      <a:endParaRPr lang="fr-CA" sz="1600" dirty="0">
                        <a:solidFill>
                          <a:schemeClr val="tx1"/>
                        </a:solidFill>
                      </a:endParaRPr>
                    </a:p>
                  </a:txBody>
                  <a:tcPr/>
                </a:tc>
                <a:tc>
                  <a:txBody>
                    <a:bodyPr/>
                    <a:lstStyle/>
                    <a:p>
                      <a:pPr marL="0" indent="0">
                        <a:buFont typeface="Wingdings" panose="05000000000000000000" pitchFamily="2" charset="2"/>
                        <a:buNone/>
                      </a:pPr>
                      <a:r>
                        <a:rPr lang="en-CA" sz="1600" dirty="0" smtClean="0">
                          <a:solidFill>
                            <a:schemeClr val="tx1"/>
                          </a:solidFill>
                        </a:rPr>
                        <a:t>OUI</a:t>
                      </a:r>
                      <a:endParaRPr lang="fr-CA" sz="1600" dirty="0">
                        <a:solidFill>
                          <a:schemeClr val="tx1"/>
                        </a:solidFill>
                      </a:endParaRPr>
                    </a:p>
                  </a:txBody>
                  <a:tcPr/>
                </a:tc>
                <a:tc>
                  <a:txBody>
                    <a:bodyPr/>
                    <a:lstStyle/>
                    <a:p>
                      <a:pPr marL="0" indent="0">
                        <a:buFont typeface="Wingdings" panose="05000000000000000000" pitchFamily="2" charset="2"/>
                        <a:buNone/>
                      </a:pPr>
                      <a:r>
                        <a:rPr lang="en-CA" sz="1600" dirty="0" smtClean="0">
                          <a:solidFill>
                            <a:schemeClr val="tx1"/>
                          </a:solidFill>
                        </a:rPr>
                        <a:t>OUI</a:t>
                      </a:r>
                      <a:endParaRPr lang="fr-CA" sz="1600" dirty="0">
                        <a:solidFill>
                          <a:schemeClr val="tx1"/>
                        </a:solidFill>
                      </a:endParaRPr>
                    </a:p>
                  </a:txBody>
                  <a:tcPr/>
                </a:tc>
                <a:tc>
                  <a:txBody>
                    <a:bodyPr/>
                    <a:lstStyle/>
                    <a:p>
                      <a:pPr marL="0" indent="0">
                        <a:buFont typeface="Wingdings" panose="05000000000000000000" pitchFamily="2" charset="2"/>
                        <a:buNone/>
                      </a:pPr>
                      <a:r>
                        <a:rPr lang="en-CA" sz="1600" dirty="0" smtClean="0">
                          <a:solidFill>
                            <a:schemeClr val="tx1"/>
                          </a:solidFill>
                        </a:rPr>
                        <a:t>OUI</a:t>
                      </a:r>
                      <a:endParaRPr lang="fr-CA" sz="1600" dirty="0">
                        <a:solidFill>
                          <a:schemeClr val="tx1"/>
                        </a:solidFill>
                      </a:endParaRPr>
                    </a:p>
                  </a:txBody>
                  <a:tcPr/>
                </a:tc>
              </a:tr>
              <a:tr h="340327">
                <a:tc>
                  <a:txBody>
                    <a:bodyPr/>
                    <a:lstStyle/>
                    <a:p>
                      <a:pPr algn="l" fontAlgn="b"/>
                      <a:r>
                        <a:rPr lang="en-CA" sz="1050" b="0" i="0" u="none" strike="noStrike" dirty="0">
                          <a:solidFill>
                            <a:srgbClr val="000000"/>
                          </a:solidFill>
                          <a:effectLst/>
                          <a:latin typeface="Arial"/>
                        </a:rPr>
                        <a:t>Enfance et jeunesse</a:t>
                      </a:r>
                    </a:p>
                  </a:txBody>
                  <a:tcPr marL="9525" marR="9525" marT="9525" marB="0" anchor="b"/>
                </a:tc>
                <a:tc>
                  <a:txBody>
                    <a:bodyPr/>
                    <a:lstStyle/>
                    <a:p>
                      <a:pPr algn="l" fontAlgn="b"/>
                      <a:r>
                        <a:rPr lang="en-CA" sz="1050" b="0" i="0" u="none" strike="noStrike" dirty="0">
                          <a:solidFill>
                            <a:srgbClr val="000000"/>
                          </a:solidFill>
                          <a:effectLst/>
                          <a:latin typeface="Arial"/>
                        </a:rPr>
                        <a:t>MSEJ</a:t>
                      </a:r>
                    </a:p>
                  </a:txBody>
                  <a:tcPr marL="9525" marR="9525" marT="9525" marB="0" anchor="b"/>
                </a:tc>
                <a:tc>
                  <a:txBody>
                    <a:bodyPr/>
                    <a:lstStyle/>
                    <a:p>
                      <a:pPr marL="0" indent="0">
                        <a:buFont typeface="Wingdings" panose="05000000000000000000" pitchFamily="2" charset="2"/>
                        <a:buNone/>
                      </a:pPr>
                      <a:r>
                        <a:rPr lang="en-CA" sz="1600" dirty="0" smtClean="0">
                          <a:solidFill>
                            <a:schemeClr val="tx1"/>
                          </a:solidFill>
                        </a:rPr>
                        <a:t>OUI</a:t>
                      </a:r>
                      <a:endParaRPr lang="fr-CA" sz="1600" dirty="0">
                        <a:solidFill>
                          <a:schemeClr val="tx1"/>
                        </a:solidFill>
                      </a:endParaRPr>
                    </a:p>
                  </a:txBody>
                  <a:tcPr/>
                </a:tc>
                <a:tc>
                  <a:txBody>
                    <a:bodyPr/>
                    <a:lstStyle/>
                    <a:p>
                      <a:pPr marL="0" indent="0">
                        <a:buFont typeface="Wingdings" panose="05000000000000000000" pitchFamily="2" charset="2"/>
                        <a:buNone/>
                      </a:pPr>
                      <a:r>
                        <a:rPr lang="en-CA" sz="1600" dirty="0" smtClean="0">
                          <a:solidFill>
                            <a:schemeClr val="tx1"/>
                          </a:solidFill>
                        </a:rPr>
                        <a:t>OUI</a:t>
                      </a:r>
                      <a:endParaRPr lang="fr-CA" sz="1600" dirty="0">
                        <a:solidFill>
                          <a:schemeClr val="tx1"/>
                        </a:solidFill>
                      </a:endParaRPr>
                    </a:p>
                  </a:txBody>
                  <a:tcPr/>
                </a:tc>
                <a:tc>
                  <a:txBody>
                    <a:bodyPr/>
                    <a:lstStyle/>
                    <a:p>
                      <a:pPr marL="0" indent="0">
                        <a:buFont typeface="Wingdings" panose="05000000000000000000" pitchFamily="2" charset="2"/>
                        <a:buNone/>
                      </a:pPr>
                      <a:r>
                        <a:rPr lang="en-CA" sz="1600" dirty="0" smtClean="0">
                          <a:solidFill>
                            <a:schemeClr val="tx1"/>
                          </a:solidFill>
                        </a:rPr>
                        <a:t>OUI</a:t>
                      </a:r>
                      <a:endParaRPr lang="fr-CA" sz="1600" dirty="0">
                        <a:solidFill>
                          <a:schemeClr val="tx1"/>
                        </a:solidFill>
                      </a:endParaRPr>
                    </a:p>
                  </a:txBody>
                  <a:tcPr/>
                </a:tc>
                <a:tc>
                  <a:txBody>
                    <a:bodyPr/>
                    <a:lstStyle/>
                    <a:p>
                      <a:pPr marL="0" indent="0">
                        <a:buFont typeface="Wingdings" panose="05000000000000000000" pitchFamily="2" charset="2"/>
                        <a:buNone/>
                      </a:pPr>
                      <a:r>
                        <a:rPr lang="en-CA" sz="1600" dirty="0" smtClean="0">
                          <a:solidFill>
                            <a:schemeClr val="tx1"/>
                          </a:solidFill>
                        </a:rPr>
                        <a:t>OUI</a:t>
                      </a:r>
                      <a:endParaRPr lang="fr-CA" sz="1600" dirty="0">
                        <a:solidFill>
                          <a:schemeClr val="tx1"/>
                        </a:solidFill>
                      </a:endParaRPr>
                    </a:p>
                  </a:txBody>
                  <a:tcPr/>
                </a:tc>
              </a:tr>
              <a:tr h="340327">
                <a:tc>
                  <a:txBody>
                    <a:bodyPr/>
                    <a:lstStyle/>
                    <a:p>
                      <a:pPr algn="l" fontAlgn="b"/>
                      <a:r>
                        <a:rPr lang="en-CA" sz="1050" b="0" i="0" u="none" strike="noStrike" dirty="0">
                          <a:solidFill>
                            <a:srgbClr val="000000"/>
                          </a:solidFill>
                          <a:effectLst/>
                          <a:latin typeface="Arial"/>
                        </a:rPr>
                        <a:t>Toxicomanie</a:t>
                      </a:r>
                    </a:p>
                  </a:txBody>
                  <a:tcPr marL="9525" marR="9525" marT="9525" marB="0" anchor="b"/>
                </a:tc>
                <a:tc>
                  <a:txBody>
                    <a:bodyPr/>
                    <a:lstStyle/>
                    <a:p>
                      <a:pPr algn="l" fontAlgn="b"/>
                      <a:r>
                        <a:rPr lang="en-CA" sz="1050" b="0" i="0" u="none" strike="noStrike" dirty="0">
                          <a:solidFill>
                            <a:srgbClr val="000000"/>
                          </a:solidFill>
                          <a:effectLst/>
                          <a:latin typeface="Arial"/>
                        </a:rPr>
                        <a:t>RLISS de HNHB</a:t>
                      </a:r>
                    </a:p>
                  </a:txBody>
                  <a:tcPr marL="9525" marR="9525" marT="9525" marB="0" anchor="b"/>
                </a:tc>
                <a:tc>
                  <a:txBody>
                    <a:bodyPr/>
                    <a:lstStyle/>
                    <a:p>
                      <a:pPr marL="0" indent="0">
                        <a:buFont typeface="Wingdings" panose="05000000000000000000" pitchFamily="2" charset="2"/>
                        <a:buNone/>
                      </a:pPr>
                      <a:r>
                        <a:rPr lang="en-CA" sz="1600" dirty="0" smtClean="0">
                          <a:solidFill>
                            <a:schemeClr val="tx1"/>
                          </a:solidFill>
                        </a:rPr>
                        <a:t>OUI</a:t>
                      </a:r>
                      <a:endParaRPr lang="fr-CA" sz="1600" dirty="0">
                        <a:solidFill>
                          <a:schemeClr val="tx1"/>
                        </a:solidFill>
                      </a:endParaRPr>
                    </a:p>
                  </a:txBody>
                  <a:tcPr/>
                </a:tc>
                <a:tc>
                  <a:txBody>
                    <a:bodyPr/>
                    <a:lstStyle/>
                    <a:p>
                      <a:pPr marL="0" indent="0">
                        <a:buFont typeface="Wingdings" panose="05000000000000000000" pitchFamily="2" charset="2"/>
                        <a:buNone/>
                      </a:pPr>
                      <a:r>
                        <a:rPr lang="en-CA" sz="1600" dirty="0" smtClean="0">
                          <a:solidFill>
                            <a:schemeClr val="tx1"/>
                          </a:solidFill>
                        </a:rPr>
                        <a:t>OUI</a:t>
                      </a:r>
                      <a:endParaRPr lang="fr-CA" sz="1600" dirty="0">
                        <a:solidFill>
                          <a:schemeClr val="tx1"/>
                        </a:solidFill>
                      </a:endParaRPr>
                    </a:p>
                  </a:txBody>
                  <a:tcPr/>
                </a:tc>
                <a:tc>
                  <a:txBody>
                    <a:bodyPr/>
                    <a:lstStyle/>
                    <a:p>
                      <a:pPr marL="0" indent="0">
                        <a:buFont typeface="Wingdings" panose="05000000000000000000" pitchFamily="2" charset="2"/>
                        <a:buNone/>
                      </a:pPr>
                      <a:r>
                        <a:rPr lang="en-CA" sz="1600" dirty="0" smtClean="0">
                          <a:solidFill>
                            <a:schemeClr val="tx1"/>
                          </a:solidFill>
                        </a:rPr>
                        <a:t>OUI</a:t>
                      </a:r>
                      <a:endParaRPr lang="fr-CA" sz="1600" dirty="0">
                        <a:solidFill>
                          <a:schemeClr val="tx1"/>
                        </a:solidFill>
                      </a:endParaRPr>
                    </a:p>
                  </a:txBody>
                  <a:tcPr/>
                </a:tc>
                <a:tc>
                  <a:txBody>
                    <a:bodyPr/>
                    <a:lstStyle/>
                    <a:p>
                      <a:pPr marL="0" indent="0">
                        <a:buFont typeface="Wingdings" panose="05000000000000000000" pitchFamily="2" charset="2"/>
                        <a:buNone/>
                      </a:pPr>
                      <a:r>
                        <a:rPr lang="en-CA" sz="1600" dirty="0" smtClean="0">
                          <a:solidFill>
                            <a:schemeClr val="tx1"/>
                          </a:solidFill>
                        </a:rPr>
                        <a:t>OUI</a:t>
                      </a:r>
                      <a:endParaRPr lang="fr-CA" sz="1600" dirty="0">
                        <a:solidFill>
                          <a:schemeClr val="tx1"/>
                        </a:solidFill>
                      </a:endParaRPr>
                    </a:p>
                  </a:txBody>
                  <a:tcPr/>
                </a:tc>
              </a:tr>
              <a:tr h="340327">
                <a:tc>
                  <a:txBody>
                    <a:bodyPr/>
                    <a:lstStyle/>
                    <a:p>
                      <a:pPr algn="l" fontAlgn="b"/>
                      <a:r>
                        <a:rPr lang="en-CA" sz="1050" b="0" i="0" u="none" strike="noStrike" dirty="0">
                          <a:solidFill>
                            <a:srgbClr val="000000"/>
                          </a:solidFill>
                          <a:effectLst/>
                          <a:latin typeface="Arial"/>
                        </a:rPr>
                        <a:t>Gestion de </a:t>
                      </a:r>
                      <a:r>
                        <a:rPr lang="en-CA" sz="1050" b="0" i="0" u="none" strike="noStrike" dirty="0" err="1">
                          <a:solidFill>
                            <a:srgbClr val="000000"/>
                          </a:solidFill>
                          <a:effectLst/>
                          <a:latin typeface="Arial"/>
                        </a:rPr>
                        <a:t>cas</a:t>
                      </a:r>
                      <a:r>
                        <a:rPr lang="en-CA" sz="1050" b="0" i="0" u="none" strike="noStrike" dirty="0">
                          <a:solidFill>
                            <a:srgbClr val="000000"/>
                          </a:solidFill>
                          <a:effectLst/>
                          <a:latin typeface="Arial"/>
                        </a:rPr>
                        <a:t> </a:t>
                      </a:r>
                      <a:r>
                        <a:rPr lang="en-CA" sz="1050" b="0" i="0" u="none" strike="noStrike" dirty="0" err="1" smtClean="0">
                          <a:solidFill>
                            <a:srgbClr val="000000"/>
                          </a:solidFill>
                          <a:effectLst/>
                          <a:latin typeface="Arial"/>
                        </a:rPr>
                        <a:t>d'adultes</a:t>
                      </a:r>
                      <a:endParaRPr lang="en-CA" sz="1050" b="0" i="0" u="none" strike="noStrike" dirty="0">
                        <a:solidFill>
                          <a:srgbClr val="000000"/>
                        </a:solidFill>
                        <a:effectLst/>
                        <a:latin typeface="Arial"/>
                      </a:endParaRPr>
                    </a:p>
                  </a:txBody>
                  <a:tcPr marL="9525" marR="9525" marT="9525" marB="0" anchor="b"/>
                </a:tc>
                <a:tc>
                  <a:txBody>
                    <a:bodyPr/>
                    <a:lstStyle/>
                    <a:p>
                      <a:pPr algn="l" fontAlgn="b"/>
                      <a:r>
                        <a:rPr lang="en-CA" sz="1050" b="0" i="0" u="none" strike="noStrike" dirty="0">
                          <a:solidFill>
                            <a:srgbClr val="000000"/>
                          </a:solidFill>
                          <a:effectLst/>
                          <a:latin typeface="Arial"/>
                        </a:rPr>
                        <a:t>RLISS de HNHB</a:t>
                      </a:r>
                    </a:p>
                  </a:txBody>
                  <a:tcPr marL="9525" marR="9525" marT="9525" marB="0" anchor="b"/>
                </a:tc>
                <a:tc>
                  <a:txBody>
                    <a:bodyPr/>
                    <a:lstStyle/>
                    <a:p>
                      <a:pPr marL="0" indent="0">
                        <a:buFont typeface="Wingdings" panose="05000000000000000000" pitchFamily="2" charset="2"/>
                        <a:buNone/>
                      </a:pPr>
                      <a:r>
                        <a:rPr lang="en-CA" sz="1600" dirty="0" smtClean="0">
                          <a:solidFill>
                            <a:schemeClr val="tx1"/>
                          </a:solidFill>
                        </a:rPr>
                        <a:t>OUI</a:t>
                      </a:r>
                      <a:endParaRPr lang="fr-CA" sz="1600" dirty="0">
                        <a:solidFill>
                          <a:schemeClr val="tx1"/>
                        </a:solidFill>
                      </a:endParaRPr>
                    </a:p>
                  </a:txBody>
                  <a:tcPr/>
                </a:tc>
                <a:tc>
                  <a:txBody>
                    <a:bodyPr/>
                    <a:lstStyle/>
                    <a:p>
                      <a:pPr marL="0" indent="0">
                        <a:buFont typeface="Wingdings" panose="05000000000000000000" pitchFamily="2" charset="2"/>
                        <a:buNone/>
                      </a:pPr>
                      <a:r>
                        <a:rPr lang="en-CA" sz="1600" dirty="0" smtClean="0">
                          <a:solidFill>
                            <a:schemeClr val="tx1"/>
                          </a:solidFill>
                        </a:rPr>
                        <a:t>OUI</a:t>
                      </a:r>
                      <a:endParaRPr lang="fr-CA" sz="1600" dirty="0">
                        <a:solidFill>
                          <a:schemeClr val="tx1"/>
                        </a:solidFill>
                      </a:endParaRPr>
                    </a:p>
                  </a:txBody>
                  <a:tcPr/>
                </a:tc>
                <a:tc>
                  <a:txBody>
                    <a:bodyPr/>
                    <a:lstStyle/>
                    <a:p>
                      <a:pPr marL="0" indent="0">
                        <a:buFont typeface="Wingdings" panose="05000000000000000000" pitchFamily="2" charset="2"/>
                        <a:buNone/>
                      </a:pPr>
                      <a:r>
                        <a:rPr lang="en-CA" sz="1600" dirty="0" smtClean="0">
                          <a:solidFill>
                            <a:schemeClr val="tx1"/>
                          </a:solidFill>
                        </a:rPr>
                        <a:t>OUI</a:t>
                      </a:r>
                      <a:endParaRPr lang="fr-CA" sz="1600" dirty="0">
                        <a:solidFill>
                          <a:schemeClr val="tx1"/>
                        </a:solidFill>
                      </a:endParaRPr>
                    </a:p>
                  </a:txBody>
                  <a:tcPr/>
                </a:tc>
                <a:tc>
                  <a:txBody>
                    <a:bodyPr/>
                    <a:lstStyle/>
                    <a:p>
                      <a:pPr marL="0" indent="0">
                        <a:buFont typeface="Wingdings" panose="05000000000000000000" pitchFamily="2" charset="2"/>
                        <a:buNone/>
                      </a:pPr>
                      <a:r>
                        <a:rPr lang="en-CA" sz="1600" dirty="0" smtClean="0">
                          <a:solidFill>
                            <a:schemeClr val="tx1"/>
                          </a:solidFill>
                        </a:rPr>
                        <a:t>OUI</a:t>
                      </a:r>
                      <a:endParaRPr lang="fr-CA" sz="1600" dirty="0">
                        <a:solidFill>
                          <a:schemeClr val="tx1"/>
                        </a:solidFill>
                      </a:endParaRPr>
                    </a:p>
                  </a:txBody>
                  <a:tcPr/>
                </a:tc>
              </a:tr>
            </a:tbl>
          </a:graphicData>
        </a:graphic>
      </p:graphicFrame>
    </p:spTree>
    <p:extLst>
      <p:ext uri="{BB962C8B-B14F-4D97-AF65-F5344CB8AC3E}">
        <p14:creationId xmlns:p14="http://schemas.microsoft.com/office/powerpoint/2010/main" val="3233113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6459</TotalTime>
  <Words>1964</Words>
  <Application>Microsoft Office PowerPoint</Application>
  <PresentationFormat>Personnalisé</PresentationFormat>
  <Paragraphs>385</Paragraphs>
  <Slides>39</Slides>
  <Notes>10</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39</vt:i4>
      </vt:variant>
    </vt:vector>
  </HeadingPairs>
  <TitlesOfParts>
    <vt:vector size="41" baseType="lpstr">
      <vt:lpstr>Office Theme</vt:lpstr>
      <vt:lpstr>Chart</vt:lpstr>
      <vt:lpstr>Rondes de qualité de Qualité des services de santé Ontario</vt:lpstr>
      <vt:lpstr>Salutations!</vt:lpstr>
      <vt:lpstr>Présentation PowerPoint</vt:lpstr>
      <vt:lpstr>Présentation PowerPoint</vt:lpstr>
      <vt:lpstr>Présentation PowerPoint</vt:lpstr>
      <vt:lpstr>Présentation PowerPoint</vt:lpstr>
      <vt:lpstr>Présentation PowerPoint</vt:lpstr>
      <vt:lpstr> Types de services offerts par les CASSA et les CSA</vt:lpstr>
      <vt:lpstr>Présentation PowerPoint</vt:lpstr>
      <vt:lpstr>Présentation PowerPoint</vt:lpstr>
      <vt:lpstr>Présentation PowerPoint</vt:lpstr>
      <vt:lpstr> 7 méthodes de guérison naturelles</vt:lpstr>
      <vt:lpstr>Métaphore de l'arbre</vt:lpstr>
      <vt:lpstr>Présentation PowerPoint</vt:lpstr>
      <vt:lpstr>Présentation PowerPoint</vt:lpstr>
      <vt:lpstr>Rapports des CASSA et des CSA</vt:lpstr>
      <vt:lpstr>Planification des soins de santé de qualité fondée sur les besoins de la population</vt:lpstr>
      <vt:lpstr> Pourquoi une évaluation de la santé fondée sur la population?</vt:lpstr>
      <vt:lpstr>   Pourquoi une évaluation de la santé fondée sur la population autochtone urbaine?</vt:lpstr>
      <vt:lpstr>  Évaluation de la santé fondée sur la population autochtone urbaine (suite)</vt:lpstr>
      <vt:lpstr>  Évaluation de la santé fondée sur la population autochtone urbaine  (suite)</vt:lpstr>
      <vt:lpstr>Répartition des populations autochtones en Ontario par identité</vt:lpstr>
      <vt:lpstr>Répartition de la population autochtone de l'Ontario par région métropolitaine de recensement (RMR)</vt:lpstr>
      <vt:lpstr>Population couverte par l'information actuelle du MSSLD en matière de santé pour les Autochtones</vt:lpstr>
      <vt:lpstr>Présentation PowerPoint</vt:lpstr>
      <vt:lpstr> Renforcement de la capacité des ressources humaines en santé pour les Autochtones</vt:lpstr>
      <vt:lpstr>  Tendances en matière de ressources humaines en santé autochtones  </vt:lpstr>
      <vt:lpstr> Stratégies de ressources humaines en santé en Ontario</vt:lpstr>
      <vt:lpstr> Initiatives uniques en matière de capacité des ressources humaines en santé</vt:lpstr>
      <vt:lpstr>Sages-femmes autochtones en Ontario </vt:lpstr>
      <vt:lpstr>Présentation PowerPoint</vt:lpstr>
      <vt:lpstr> Nouvelles normes d'agrément autochtones</vt:lpstr>
      <vt:lpstr> Nouvelles exigences en matière de formation sur la sécurité culturelle autochtone</vt:lpstr>
      <vt:lpstr> Aller de l'avant</vt:lpstr>
      <vt:lpstr> Aller de l'avant</vt:lpstr>
      <vt:lpstr> Personnes-ressources</vt:lpstr>
      <vt:lpstr> Personne-ressource en matière de sécurité culturelle autochtone</vt:lpstr>
      <vt:lpstr> Personne-ressource pour les sages-femmes  </vt:lpstr>
      <vt:lpstr> Merci!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Indigenous Response to Patients First</dc:title>
  <dc:creator>Gertie Mai Muise</dc:creator>
  <cp:lastModifiedBy>Roberto RF. Freyre</cp:lastModifiedBy>
  <cp:revision>78</cp:revision>
  <dcterms:created xsi:type="dcterms:W3CDTF">2016-02-22T14:06:33Z</dcterms:created>
  <dcterms:modified xsi:type="dcterms:W3CDTF">2016-09-01T19:38:43Z</dcterms:modified>
</cp:coreProperties>
</file>