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258" r:id="rId2"/>
    <p:sldId id="378" r:id="rId3"/>
    <p:sldId id="356" r:id="rId4"/>
    <p:sldId id="357" r:id="rId5"/>
    <p:sldId id="359" r:id="rId6"/>
    <p:sldId id="358" r:id="rId7"/>
    <p:sldId id="360" r:id="rId8"/>
    <p:sldId id="364" r:id="rId9"/>
    <p:sldId id="361" r:id="rId10"/>
    <p:sldId id="394" r:id="rId11"/>
    <p:sldId id="377" r:id="rId12"/>
    <p:sldId id="375" r:id="rId13"/>
    <p:sldId id="376" r:id="rId14"/>
    <p:sldId id="379" r:id="rId15"/>
    <p:sldId id="371" r:id="rId16"/>
    <p:sldId id="374" r:id="rId17"/>
    <p:sldId id="343" r:id="rId18"/>
    <p:sldId id="282" r:id="rId19"/>
    <p:sldId id="349" r:id="rId20"/>
    <p:sldId id="348" r:id="rId21"/>
    <p:sldId id="336" r:id="rId22"/>
    <p:sldId id="327" r:id="rId23"/>
    <p:sldId id="345" r:id="rId24"/>
    <p:sldId id="347" r:id="rId25"/>
    <p:sldId id="353" r:id="rId26"/>
    <p:sldId id="342" r:id="rId27"/>
    <p:sldId id="354" r:id="rId28"/>
    <p:sldId id="395" r:id="rId29"/>
    <p:sldId id="380" r:id="rId30"/>
    <p:sldId id="381" r:id="rId31"/>
    <p:sldId id="382" r:id="rId32"/>
    <p:sldId id="383" r:id="rId33"/>
    <p:sldId id="384" r:id="rId34"/>
    <p:sldId id="385" r:id="rId35"/>
    <p:sldId id="386" r:id="rId36"/>
    <p:sldId id="388" r:id="rId37"/>
    <p:sldId id="387"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0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38" autoAdjust="0"/>
    <p:restoredTop sz="94781" autoAdjust="0"/>
  </p:normalViewPr>
  <p:slideViewPr>
    <p:cSldViewPr snapToGrid="0" snapToObjects="1">
      <p:cViewPr varScale="1">
        <p:scale>
          <a:sx n="110" d="100"/>
          <a:sy n="110" d="100"/>
        </p:scale>
        <p:origin x="1266" y="108"/>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12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9B4F1-C609-4E16-932C-D46230E9AAE6}"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n-US"/>
        </a:p>
      </dgm:t>
    </dgm:pt>
    <dgm:pt modelId="{ABCC0B0D-4F3D-4FA9-A1F8-CEEB5616C40B}">
      <dgm:prSet phldrT="[Text]" custT="1"/>
      <dgm:spPr>
        <a:solidFill>
          <a:srgbClr val="666633"/>
        </a:solidFill>
      </dgm:spPr>
      <dgm:t>
        <a:bodyPr/>
        <a:lstStyle/>
        <a:p>
          <a:pPr algn="l"/>
          <a:r>
            <a:rPr lang="en-US" sz="1500" b="1" dirty="0">
              <a:latin typeface="Calibri" panose="020F0502020204030204" pitchFamily="34" charset="0"/>
            </a:rPr>
            <a:t>Context</a:t>
          </a:r>
        </a:p>
      </dgm:t>
    </dgm:pt>
    <dgm:pt modelId="{B874D1B0-EBB6-44B1-A0E8-EB1B518F0809}" type="parTrans" cxnId="{A5F44353-A967-4570-B949-9EAF277ACB4D}">
      <dgm:prSet/>
      <dgm:spPr/>
      <dgm:t>
        <a:bodyPr/>
        <a:lstStyle/>
        <a:p>
          <a:endParaRPr lang="en-US"/>
        </a:p>
      </dgm:t>
    </dgm:pt>
    <dgm:pt modelId="{569BBB51-74E7-40D5-A516-2AF780827A6B}" type="sibTrans" cxnId="{A5F44353-A967-4570-B949-9EAF277ACB4D}">
      <dgm:prSet/>
      <dgm:spPr/>
      <dgm:t>
        <a:bodyPr/>
        <a:lstStyle/>
        <a:p>
          <a:endParaRPr lang="en-US"/>
        </a:p>
      </dgm:t>
    </dgm:pt>
    <dgm:pt modelId="{7D5BF218-2FA3-47B3-BE0A-3F95092592F2}">
      <dgm:prSet phldrT="[Text]" custT="1"/>
      <dgm:spPr>
        <a:ln cap="sq">
          <a:solidFill>
            <a:srgbClr val="666633"/>
          </a:solidFill>
          <a:miter lim="800000"/>
        </a:ln>
      </dgm:spPr>
      <dgm:t>
        <a:bodyPr/>
        <a:lstStyle/>
        <a:p>
          <a:r>
            <a:rPr lang="en-US" sz="1250" b="0" dirty="0">
              <a:latin typeface="Calibri" panose="020F0502020204030204" pitchFamily="34" charset="0"/>
            </a:rPr>
            <a:t>Governance, Leadership and Partnerships</a:t>
          </a:r>
        </a:p>
      </dgm:t>
    </dgm:pt>
    <dgm:pt modelId="{E19959C5-D381-4FC7-A013-5CBB20BEC71C}" type="parTrans" cxnId="{844702D4-5D0A-4EA9-95E9-16A982C4AB85}">
      <dgm:prSet/>
      <dgm:spPr/>
      <dgm:t>
        <a:bodyPr/>
        <a:lstStyle/>
        <a:p>
          <a:endParaRPr lang="en-US"/>
        </a:p>
      </dgm:t>
    </dgm:pt>
    <dgm:pt modelId="{632AFD7F-E07E-45A9-8D55-01295E8BF496}" type="sibTrans" cxnId="{844702D4-5D0A-4EA9-95E9-16A982C4AB85}">
      <dgm:prSet/>
      <dgm:spPr/>
      <dgm:t>
        <a:bodyPr/>
        <a:lstStyle/>
        <a:p>
          <a:endParaRPr lang="en-US"/>
        </a:p>
      </dgm:t>
    </dgm:pt>
    <dgm:pt modelId="{A72906B1-31CB-4F0C-802A-40C04F03143C}">
      <dgm:prSet phldrT="[Text]" custT="1"/>
      <dgm:spPr/>
      <dgm:t>
        <a:bodyPr/>
        <a:lstStyle/>
        <a:p>
          <a:r>
            <a:rPr lang="en-US" sz="1500" b="1">
              <a:latin typeface="Calibri" panose="020F0502020204030204" pitchFamily="34" charset="0"/>
            </a:rPr>
            <a:t>Mechanisms of Success</a:t>
          </a:r>
          <a:endParaRPr lang="en-US" sz="1500" b="1" dirty="0">
            <a:latin typeface="Calibri" panose="020F0502020204030204" pitchFamily="34" charset="0"/>
          </a:endParaRPr>
        </a:p>
      </dgm:t>
    </dgm:pt>
    <dgm:pt modelId="{6F0B2E43-BA4A-477E-876B-4A94750D36C4}" type="parTrans" cxnId="{69C251B5-E1A5-4C48-8D0E-62D7396E42CD}">
      <dgm:prSet/>
      <dgm:spPr/>
      <dgm:t>
        <a:bodyPr/>
        <a:lstStyle/>
        <a:p>
          <a:endParaRPr lang="en-US"/>
        </a:p>
      </dgm:t>
    </dgm:pt>
    <dgm:pt modelId="{8B1062DB-64A5-4A82-B8BA-CDF90E3624DF}" type="sibTrans" cxnId="{69C251B5-E1A5-4C48-8D0E-62D7396E42CD}">
      <dgm:prSet/>
      <dgm:spPr/>
      <dgm:t>
        <a:bodyPr/>
        <a:lstStyle/>
        <a:p>
          <a:endParaRPr lang="en-US"/>
        </a:p>
      </dgm:t>
    </dgm:pt>
    <dgm:pt modelId="{9E4CF867-A62D-4735-82E5-6509293B786B}">
      <dgm:prSet phldrT="[Text]" custT="1"/>
      <dgm:spPr>
        <a:ln>
          <a:solidFill>
            <a:srgbClr val="5EAFA6"/>
          </a:solidFill>
          <a:miter lim="800000"/>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50" b="0" dirty="0">
              <a:latin typeface="Calibri" panose="020F0502020204030204" pitchFamily="34" charset="0"/>
            </a:rPr>
            <a:t>Relationships </a:t>
          </a:r>
          <a:br>
            <a:rPr lang="en-US" sz="1250" b="0" dirty="0">
              <a:latin typeface="Calibri" panose="020F0502020204030204" pitchFamily="34" charset="0"/>
            </a:rPr>
          </a:br>
          <a:r>
            <a:rPr lang="en-US" sz="1250" b="0" dirty="0">
              <a:latin typeface="Calibri" panose="020F0502020204030204" pitchFamily="34" charset="0"/>
            </a:rPr>
            <a:t>(</a:t>
          </a:r>
          <a:r>
            <a:rPr lang="en-US" sz="1250" b="0" dirty="0" err="1">
              <a:latin typeface="Calibri" panose="020F0502020204030204" pitchFamily="34" charset="0"/>
            </a:rPr>
            <a:t>eg</a:t>
          </a:r>
          <a:r>
            <a:rPr lang="en-US" sz="1250" b="0" dirty="0">
              <a:latin typeface="Calibri" panose="020F0502020204030204" pitchFamily="34" charset="0"/>
            </a:rPr>
            <a:t>. Trust, shared vision/accountability)</a:t>
          </a:r>
        </a:p>
        <a:p>
          <a:pPr marL="0" marR="0" indent="0" defTabSz="914400" eaLnBrk="1" fontAlgn="auto" latinLnBrk="0" hangingPunct="1">
            <a:lnSpc>
              <a:spcPct val="100000"/>
            </a:lnSpc>
            <a:spcBef>
              <a:spcPts val="0"/>
            </a:spcBef>
            <a:spcAft>
              <a:spcPts val="0"/>
            </a:spcAft>
            <a:buClrTx/>
            <a:buSzTx/>
            <a:buFontTx/>
            <a:buNone/>
            <a:tabLst/>
            <a:defRPr/>
          </a:pPr>
          <a:endParaRPr lang="en-US" sz="800" b="0" dirty="0">
            <a:latin typeface="Calibri" panose="020F0502020204030204" pitchFamily="34" charset="0"/>
          </a:endParaRPr>
        </a:p>
        <a:p>
          <a:pPr defTabSz="555625">
            <a:lnSpc>
              <a:spcPct val="90000"/>
            </a:lnSpc>
            <a:spcBef>
              <a:spcPct val="0"/>
            </a:spcBef>
            <a:spcAft>
              <a:spcPct val="35000"/>
            </a:spcAft>
          </a:pPr>
          <a:r>
            <a:rPr lang="en-US" sz="1250" b="0" dirty="0">
              <a:latin typeface="Calibri" panose="020F0502020204030204" pitchFamily="34" charset="0"/>
            </a:rPr>
            <a:t>Role Clarity/scope</a:t>
          </a:r>
        </a:p>
      </dgm:t>
    </dgm:pt>
    <dgm:pt modelId="{70119B2F-AE38-4275-B83F-1D50624BF48F}" type="parTrans" cxnId="{EA289EDF-3E22-4D5A-973A-12169077D1B1}">
      <dgm:prSet/>
      <dgm:spPr/>
      <dgm:t>
        <a:bodyPr/>
        <a:lstStyle/>
        <a:p>
          <a:endParaRPr lang="en-US"/>
        </a:p>
      </dgm:t>
    </dgm:pt>
    <dgm:pt modelId="{0FEA6D89-1308-4B7E-9E22-975D6E29B0AA}" type="sibTrans" cxnId="{EA289EDF-3E22-4D5A-973A-12169077D1B1}">
      <dgm:prSet/>
      <dgm:spPr/>
      <dgm:t>
        <a:bodyPr/>
        <a:lstStyle/>
        <a:p>
          <a:endParaRPr lang="en-US"/>
        </a:p>
      </dgm:t>
    </dgm:pt>
    <dgm:pt modelId="{5C24E0FC-649A-4F48-B5BA-A46DB105363A}">
      <dgm:prSet phldrT="[Text]" custT="1"/>
      <dgm:spPr>
        <a:solidFill>
          <a:schemeClr val="accent4">
            <a:lumMod val="75000"/>
          </a:schemeClr>
        </a:solidFill>
      </dgm:spPr>
      <dgm:t>
        <a:bodyPr/>
        <a:lstStyle/>
        <a:p>
          <a:r>
            <a:rPr lang="en-US" sz="1500" b="1">
              <a:latin typeface="Calibri" panose="020F0502020204030204" pitchFamily="34" charset="0"/>
            </a:rPr>
            <a:t>Intervention</a:t>
          </a:r>
          <a:endParaRPr lang="en-US" sz="1500" b="1" dirty="0">
            <a:latin typeface="Calibri" panose="020F0502020204030204" pitchFamily="34" charset="0"/>
          </a:endParaRPr>
        </a:p>
      </dgm:t>
    </dgm:pt>
    <dgm:pt modelId="{C7951C1E-4025-404C-AE20-18F11DFA50F9}" type="parTrans" cxnId="{9001A58D-83DC-497E-8FAF-2C7AF56E3FF2}">
      <dgm:prSet/>
      <dgm:spPr/>
      <dgm:t>
        <a:bodyPr/>
        <a:lstStyle/>
        <a:p>
          <a:endParaRPr lang="en-US"/>
        </a:p>
      </dgm:t>
    </dgm:pt>
    <dgm:pt modelId="{355C6F31-CDCB-4387-9D6C-2F6BFDADD614}" type="sibTrans" cxnId="{9001A58D-83DC-497E-8FAF-2C7AF56E3FF2}">
      <dgm:prSet/>
      <dgm:spPr/>
      <dgm:t>
        <a:bodyPr/>
        <a:lstStyle/>
        <a:p>
          <a:endParaRPr lang="en-US"/>
        </a:p>
      </dgm:t>
    </dgm:pt>
    <dgm:pt modelId="{61F5ABBB-978F-4A8C-9316-A13D69E7BB75}">
      <dgm:prSet phldrT="[Text]" custT="1"/>
      <dgm:spPr>
        <a:ln>
          <a:solidFill>
            <a:schemeClr val="accent4">
              <a:lumMod val="75000"/>
            </a:schemeClr>
          </a:solidFill>
          <a:miter lim="800000"/>
        </a:ln>
      </dgm:spPr>
      <dgm:t>
        <a:bodyPr/>
        <a:lstStyle/>
        <a:p>
          <a:r>
            <a:rPr lang="en-US" sz="1250" b="0" dirty="0">
              <a:latin typeface="Calibri" panose="020F0502020204030204" pitchFamily="34" charset="0"/>
            </a:rPr>
            <a:t>Implementation of bundled funding covering a patient’s entire episode of care</a:t>
          </a:r>
        </a:p>
      </dgm:t>
    </dgm:pt>
    <dgm:pt modelId="{5799E2DA-6EDC-416F-B52D-864495BBEF4E}" type="parTrans" cxnId="{8535463B-F3DF-41E7-80B6-CC60511AC95C}">
      <dgm:prSet/>
      <dgm:spPr/>
      <dgm:t>
        <a:bodyPr/>
        <a:lstStyle/>
        <a:p>
          <a:endParaRPr lang="en-US"/>
        </a:p>
      </dgm:t>
    </dgm:pt>
    <dgm:pt modelId="{1D2F12F0-AF5D-4874-9A36-0848CF27FFAC}" type="sibTrans" cxnId="{8535463B-F3DF-41E7-80B6-CC60511AC95C}">
      <dgm:prSet/>
      <dgm:spPr/>
      <dgm:t>
        <a:bodyPr/>
        <a:lstStyle/>
        <a:p>
          <a:endParaRPr lang="en-US"/>
        </a:p>
      </dgm:t>
    </dgm:pt>
    <dgm:pt modelId="{C04F0A88-30C2-46DE-AA88-95B96CD8A024}">
      <dgm:prSet phldrT="[Text]" custT="1"/>
      <dgm:spPr>
        <a:ln cap="sq">
          <a:solidFill>
            <a:srgbClr val="666633"/>
          </a:solidFill>
          <a:miter lim="800000"/>
        </a:ln>
      </dgm:spPr>
      <dgm:t>
        <a:bodyPr/>
        <a:lstStyle/>
        <a:p>
          <a:r>
            <a:rPr lang="en-US" sz="1250" b="0" dirty="0">
              <a:latin typeface="Calibri" panose="020F0502020204030204" pitchFamily="34" charset="0"/>
            </a:rPr>
            <a:t>Organizational Readiness</a:t>
          </a:r>
        </a:p>
      </dgm:t>
    </dgm:pt>
    <dgm:pt modelId="{99FF3402-E9AB-4483-97F0-ECDC27E22B74}" type="parTrans" cxnId="{1ACE7942-E2C1-413A-A014-1724645C350C}">
      <dgm:prSet/>
      <dgm:spPr/>
      <dgm:t>
        <a:bodyPr/>
        <a:lstStyle/>
        <a:p>
          <a:endParaRPr lang="en-US"/>
        </a:p>
      </dgm:t>
    </dgm:pt>
    <dgm:pt modelId="{2BD51D37-2DFF-423F-BD83-4DB2C175530C}" type="sibTrans" cxnId="{1ACE7942-E2C1-413A-A014-1724645C350C}">
      <dgm:prSet/>
      <dgm:spPr/>
      <dgm:t>
        <a:bodyPr/>
        <a:lstStyle/>
        <a:p>
          <a:endParaRPr lang="en-US"/>
        </a:p>
      </dgm:t>
    </dgm:pt>
    <dgm:pt modelId="{66938ED5-F215-44B3-AD44-AE33C173ACDD}">
      <dgm:prSet phldrT="[Text]" custT="1"/>
      <dgm:spPr>
        <a:ln cap="sq">
          <a:solidFill>
            <a:srgbClr val="666633"/>
          </a:solidFill>
          <a:miter lim="800000"/>
        </a:ln>
      </dgm:spPr>
      <dgm:t>
        <a:bodyPr/>
        <a:lstStyle/>
        <a:p>
          <a:r>
            <a:rPr lang="en-US" sz="1250" b="0" dirty="0">
              <a:latin typeface="Calibri" panose="020F0502020204030204" pitchFamily="34" charset="0"/>
            </a:rPr>
            <a:t>Information Management</a:t>
          </a:r>
        </a:p>
      </dgm:t>
    </dgm:pt>
    <dgm:pt modelId="{360A0E89-A3FD-482C-89D9-3DA214B56A89}" type="parTrans" cxnId="{E9E6A928-59AD-4527-B9F2-C9159F4463BF}">
      <dgm:prSet/>
      <dgm:spPr/>
      <dgm:t>
        <a:bodyPr/>
        <a:lstStyle/>
        <a:p>
          <a:endParaRPr lang="en-US"/>
        </a:p>
      </dgm:t>
    </dgm:pt>
    <dgm:pt modelId="{537BB876-D4FE-4BD5-A350-9B5AF242B2F2}" type="sibTrans" cxnId="{E9E6A928-59AD-4527-B9F2-C9159F4463BF}">
      <dgm:prSet/>
      <dgm:spPr/>
      <dgm:t>
        <a:bodyPr/>
        <a:lstStyle/>
        <a:p>
          <a:endParaRPr lang="en-US"/>
        </a:p>
      </dgm:t>
    </dgm:pt>
    <dgm:pt modelId="{7D160895-A18F-4BDD-B3AE-E193EB7F6B60}">
      <dgm:prSet phldrT="[Text]" custT="1"/>
      <dgm:spPr>
        <a:ln cap="sq">
          <a:solidFill>
            <a:srgbClr val="666633"/>
          </a:solidFill>
          <a:miter lim="800000"/>
        </a:ln>
      </dgm:spPr>
      <dgm:t>
        <a:bodyPr/>
        <a:lstStyle/>
        <a:p>
          <a:r>
            <a:rPr lang="en-US" sz="1250" b="0" dirty="0">
              <a:latin typeface="Calibri" panose="020F0502020204030204" pitchFamily="34" charset="0"/>
            </a:rPr>
            <a:t>Clinical Team Engagement</a:t>
          </a:r>
        </a:p>
      </dgm:t>
    </dgm:pt>
    <dgm:pt modelId="{0CF43FB4-8840-433A-8D03-0EA2CDF0DB27}" type="parTrans" cxnId="{B4D9902A-C4A3-49EA-9683-2BBE479D57BD}">
      <dgm:prSet/>
      <dgm:spPr/>
      <dgm:t>
        <a:bodyPr/>
        <a:lstStyle/>
        <a:p>
          <a:endParaRPr lang="en-US"/>
        </a:p>
      </dgm:t>
    </dgm:pt>
    <dgm:pt modelId="{21E84164-BCC5-434B-85E1-C72832033EEF}" type="sibTrans" cxnId="{B4D9902A-C4A3-49EA-9683-2BBE479D57BD}">
      <dgm:prSet/>
      <dgm:spPr/>
      <dgm:t>
        <a:bodyPr/>
        <a:lstStyle/>
        <a:p>
          <a:endParaRPr lang="en-US"/>
        </a:p>
      </dgm:t>
    </dgm:pt>
    <dgm:pt modelId="{843DE2A5-17A2-438B-B88E-233FB7CA3D95}">
      <dgm:prSet phldrT="[Text]" custT="1"/>
      <dgm:spPr>
        <a:ln cap="sq">
          <a:solidFill>
            <a:srgbClr val="666633"/>
          </a:solidFill>
          <a:miter lim="800000"/>
        </a:ln>
      </dgm:spPr>
      <dgm:t>
        <a:bodyPr/>
        <a:lstStyle/>
        <a:p>
          <a:endParaRPr lang="en-US" sz="1250" b="0" dirty="0">
            <a:latin typeface="Calibri" panose="020F0502020204030204" pitchFamily="34" charset="0"/>
          </a:endParaRPr>
        </a:p>
      </dgm:t>
    </dgm:pt>
    <dgm:pt modelId="{67E9940D-63E5-4B8E-BDAF-ED759ACCECF4}" type="parTrans" cxnId="{E77FE367-FC23-43C2-B3A6-2090902D5209}">
      <dgm:prSet/>
      <dgm:spPr/>
      <dgm:t>
        <a:bodyPr/>
        <a:lstStyle/>
        <a:p>
          <a:endParaRPr lang="en-US"/>
        </a:p>
      </dgm:t>
    </dgm:pt>
    <dgm:pt modelId="{3D9C3A49-BCD6-43C2-8691-7960A789CB7B}" type="sibTrans" cxnId="{E77FE367-FC23-43C2-B3A6-2090902D5209}">
      <dgm:prSet/>
      <dgm:spPr/>
      <dgm:t>
        <a:bodyPr/>
        <a:lstStyle/>
        <a:p>
          <a:endParaRPr lang="en-US"/>
        </a:p>
      </dgm:t>
    </dgm:pt>
    <dgm:pt modelId="{3557FC44-94F1-4645-84B2-42749DDD8055}" type="pres">
      <dgm:prSet presAssocID="{BE49B4F1-C609-4E16-932C-D46230E9AAE6}" presName="Name0" presStyleCnt="0">
        <dgm:presLayoutVars>
          <dgm:chMax val="5"/>
          <dgm:chPref val="5"/>
          <dgm:dir/>
          <dgm:animLvl val="lvl"/>
        </dgm:presLayoutVars>
      </dgm:prSet>
      <dgm:spPr/>
      <dgm:t>
        <a:bodyPr/>
        <a:lstStyle/>
        <a:p>
          <a:endParaRPr lang="en-CA"/>
        </a:p>
      </dgm:t>
    </dgm:pt>
    <dgm:pt modelId="{CCD89AD0-198F-400E-8F5F-C5A58F748AAA}" type="pres">
      <dgm:prSet presAssocID="{ABCC0B0D-4F3D-4FA9-A1F8-CEEB5616C40B}" presName="parentText1" presStyleLbl="node1" presStyleIdx="0" presStyleCnt="3" custLinFactNeighborY="10591">
        <dgm:presLayoutVars>
          <dgm:chMax/>
          <dgm:chPref val="3"/>
          <dgm:bulletEnabled val="1"/>
        </dgm:presLayoutVars>
      </dgm:prSet>
      <dgm:spPr/>
      <dgm:t>
        <a:bodyPr/>
        <a:lstStyle/>
        <a:p>
          <a:endParaRPr lang="en-CA"/>
        </a:p>
      </dgm:t>
    </dgm:pt>
    <dgm:pt modelId="{04AA7988-0EA1-4E26-A2C4-FFC62852DECE}" type="pres">
      <dgm:prSet presAssocID="{ABCC0B0D-4F3D-4FA9-A1F8-CEEB5616C40B}" presName="childText1" presStyleLbl="solidAlignAcc1" presStyleIdx="0" presStyleCnt="3" custScaleX="98531" custScaleY="114625" custLinFactNeighborX="-734" custLinFactNeighborY="12945">
        <dgm:presLayoutVars>
          <dgm:chMax val="0"/>
          <dgm:chPref val="0"/>
          <dgm:bulletEnabled val="1"/>
        </dgm:presLayoutVars>
      </dgm:prSet>
      <dgm:spPr/>
      <dgm:t>
        <a:bodyPr/>
        <a:lstStyle/>
        <a:p>
          <a:endParaRPr lang="en-CA"/>
        </a:p>
      </dgm:t>
    </dgm:pt>
    <dgm:pt modelId="{C572296A-8D98-4F5F-82B2-4DDAB8DE83AA}" type="pres">
      <dgm:prSet presAssocID="{A72906B1-31CB-4F0C-802A-40C04F03143C}" presName="parentText2" presStyleLbl="node1" presStyleIdx="1" presStyleCnt="3" custLinFactNeighborY="10591">
        <dgm:presLayoutVars>
          <dgm:chMax/>
          <dgm:chPref val="3"/>
          <dgm:bulletEnabled val="1"/>
        </dgm:presLayoutVars>
      </dgm:prSet>
      <dgm:spPr/>
      <dgm:t>
        <a:bodyPr/>
        <a:lstStyle/>
        <a:p>
          <a:endParaRPr lang="en-CA"/>
        </a:p>
      </dgm:t>
    </dgm:pt>
    <dgm:pt modelId="{045AF8EA-3EA9-4AD7-8B70-D35D6CD770A9}" type="pres">
      <dgm:prSet presAssocID="{A72906B1-31CB-4F0C-802A-40C04F03143C}" presName="childText2" presStyleLbl="solidAlignAcc1" presStyleIdx="1" presStyleCnt="3" custScaleX="98734" custScaleY="97042" custLinFactNeighborX="-683" custLinFactNeighborY="4575">
        <dgm:presLayoutVars>
          <dgm:chMax val="0"/>
          <dgm:chPref val="0"/>
          <dgm:bulletEnabled val="1"/>
        </dgm:presLayoutVars>
      </dgm:prSet>
      <dgm:spPr/>
      <dgm:t>
        <a:bodyPr/>
        <a:lstStyle/>
        <a:p>
          <a:endParaRPr lang="en-CA"/>
        </a:p>
      </dgm:t>
    </dgm:pt>
    <dgm:pt modelId="{DC70B2D6-6092-4757-9E32-6C52405539B5}" type="pres">
      <dgm:prSet presAssocID="{5C24E0FC-649A-4F48-B5BA-A46DB105363A}" presName="parentText3" presStyleLbl="node1" presStyleIdx="2" presStyleCnt="3" custLinFactNeighborY="10591">
        <dgm:presLayoutVars>
          <dgm:chMax/>
          <dgm:chPref val="3"/>
          <dgm:bulletEnabled val="1"/>
        </dgm:presLayoutVars>
      </dgm:prSet>
      <dgm:spPr/>
      <dgm:t>
        <a:bodyPr/>
        <a:lstStyle/>
        <a:p>
          <a:endParaRPr lang="en-CA"/>
        </a:p>
      </dgm:t>
    </dgm:pt>
    <dgm:pt modelId="{5BBE977F-17EE-491E-AD19-092333798BD4}" type="pres">
      <dgm:prSet presAssocID="{5C24E0FC-649A-4F48-B5BA-A46DB105363A}" presName="childText3" presStyleLbl="solidAlignAcc1" presStyleIdx="2" presStyleCnt="3" custScaleX="99342" custScaleY="81090" custLinFactNeighborX="-226" custLinFactNeighborY="-3429">
        <dgm:presLayoutVars>
          <dgm:chMax val="0"/>
          <dgm:chPref val="0"/>
          <dgm:bulletEnabled val="1"/>
        </dgm:presLayoutVars>
      </dgm:prSet>
      <dgm:spPr/>
      <dgm:t>
        <a:bodyPr/>
        <a:lstStyle/>
        <a:p>
          <a:endParaRPr lang="en-CA"/>
        </a:p>
      </dgm:t>
    </dgm:pt>
  </dgm:ptLst>
  <dgm:cxnLst>
    <dgm:cxn modelId="{B27BC1A6-0402-3840-BE40-B256DD9EFDB4}" type="presOf" srcId="{BE49B4F1-C609-4E16-932C-D46230E9AAE6}" destId="{3557FC44-94F1-4645-84B2-42749DDD8055}" srcOrd="0" destOrd="0" presId="urn:microsoft.com/office/officeart/2009/3/layout/IncreasingArrowsProcess"/>
    <dgm:cxn modelId="{E2A76058-D360-A644-BDB3-6807EA346EAF}" type="presOf" srcId="{5C24E0FC-649A-4F48-B5BA-A46DB105363A}" destId="{DC70B2D6-6092-4757-9E32-6C52405539B5}" srcOrd="0" destOrd="0" presId="urn:microsoft.com/office/officeart/2009/3/layout/IncreasingArrowsProcess"/>
    <dgm:cxn modelId="{2F11B6B5-F489-9A47-9149-7F4FBFC65823}" type="presOf" srcId="{A72906B1-31CB-4F0C-802A-40C04F03143C}" destId="{C572296A-8D98-4F5F-82B2-4DDAB8DE83AA}" srcOrd="0" destOrd="0" presId="urn:microsoft.com/office/officeart/2009/3/layout/IncreasingArrowsProcess"/>
    <dgm:cxn modelId="{116C2EF8-CF2F-8347-89E6-EBF9B0F30914}" type="presOf" srcId="{ABCC0B0D-4F3D-4FA9-A1F8-CEEB5616C40B}" destId="{CCD89AD0-198F-400E-8F5F-C5A58F748AAA}" srcOrd="0" destOrd="0" presId="urn:microsoft.com/office/officeart/2009/3/layout/IncreasingArrowsProcess"/>
    <dgm:cxn modelId="{B4D9902A-C4A3-49EA-9683-2BBE479D57BD}" srcId="{ABCC0B0D-4F3D-4FA9-A1F8-CEEB5616C40B}" destId="{7D160895-A18F-4BDD-B3AE-E193EB7F6B60}" srcOrd="3" destOrd="0" parTransId="{0CF43FB4-8840-433A-8D03-0EA2CDF0DB27}" sibTransId="{21E84164-BCC5-434B-85E1-C72832033EEF}"/>
    <dgm:cxn modelId="{E77FE367-FC23-43C2-B3A6-2090902D5209}" srcId="{ABCC0B0D-4F3D-4FA9-A1F8-CEEB5616C40B}" destId="{843DE2A5-17A2-438B-B88E-233FB7CA3D95}" srcOrd="4" destOrd="0" parTransId="{67E9940D-63E5-4B8E-BDAF-ED759ACCECF4}" sibTransId="{3D9C3A49-BCD6-43C2-8691-7960A789CB7B}"/>
    <dgm:cxn modelId="{D0E11DBA-3014-EF41-ACF3-C33F17025CC5}" type="presOf" srcId="{66938ED5-F215-44B3-AD44-AE33C173ACDD}" destId="{04AA7988-0EA1-4E26-A2C4-FFC62852DECE}" srcOrd="0" destOrd="2" presId="urn:microsoft.com/office/officeart/2009/3/layout/IncreasingArrowsProcess"/>
    <dgm:cxn modelId="{9001A58D-83DC-497E-8FAF-2C7AF56E3FF2}" srcId="{BE49B4F1-C609-4E16-932C-D46230E9AAE6}" destId="{5C24E0FC-649A-4F48-B5BA-A46DB105363A}" srcOrd="2" destOrd="0" parTransId="{C7951C1E-4025-404C-AE20-18F11DFA50F9}" sibTransId="{355C6F31-CDCB-4387-9D6C-2F6BFDADD614}"/>
    <dgm:cxn modelId="{C7AE2539-2546-2C4F-8C95-FA5ED3F36C62}" type="presOf" srcId="{843DE2A5-17A2-438B-B88E-233FB7CA3D95}" destId="{04AA7988-0EA1-4E26-A2C4-FFC62852DECE}" srcOrd="0" destOrd="4" presId="urn:microsoft.com/office/officeart/2009/3/layout/IncreasingArrowsProcess"/>
    <dgm:cxn modelId="{844702D4-5D0A-4EA9-95E9-16A982C4AB85}" srcId="{ABCC0B0D-4F3D-4FA9-A1F8-CEEB5616C40B}" destId="{7D5BF218-2FA3-47B3-BE0A-3F95092592F2}" srcOrd="0" destOrd="0" parTransId="{E19959C5-D381-4FC7-A013-5CBB20BEC71C}" sibTransId="{632AFD7F-E07E-45A9-8D55-01295E8BF496}"/>
    <dgm:cxn modelId="{A5F44353-A967-4570-B949-9EAF277ACB4D}" srcId="{BE49B4F1-C609-4E16-932C-D46230E9AAE6}" destId="{ABCC0B0D-4F3D-4FA9-A1F8-CEEB5616C40B}" srcOrd="0" destOrd="0" parTransId="{B874D1B0-EBB6-44B1-A0E8-EB1B518F0809}" sibTransId="{569BBB51-74E7-40D5-A516-2AF780827A6B}"/>
    <dgm:cxn modelId="{970ABB36-3486-C441-8DE3-B0A249E23F24}" type="presOf" srcId="{C04F0A88-30C2-46DE-AA88-95B96CD8A024}" destId="{04AA7988-0EA1-4E26-A2C4-FFC62852DECE}" srcOrd="0" destOrd="1" presId="urn:microsoft.com/office/officeart/2009/3/layout/IncreasingArrowsProcess"/>
    <dgm:cxn modelId="{FA186EE6-CE52-4C4D-85EA-6B577A1D1820}" type="presOf" srcId="{7D5BF218-2FA3-47B3-BE0A-3F95092592F2}" destId="{04AA7988-0EA1-4E26-A2C4-FFC62852DECE}" srcOrd="0" destOrd="0" presId="urn:microsoft.com/office/officeart/2009/3/layout/IncreasingArrowsProcess"/>
    <dgm:cxn modelId="{E9E6A928-59AD-4527-B9F2-C9159F4463BF}" srcId="{ABCC0B0D-4F3D-4FA9-A1F8-CEEB5616C40B}" destId="{66938ED5-F215-44B3-AD44-AE33C173ACDD}" srcOrd="2" destOrd="0" parTransId="{360A0E89-A3FD-482C-89D9-3DA214B56A89}" sibTransId="{537BB876-D4FE-4BD5-A350-9B5AF242B2F2}"/>
    <dgm:cxn modelId="{1F1827D8-2131-C346-AC7A-6F66CF5B3FE1}" type="presOf" srcId="{61F5ABBB-978F-4A8C-9316-A13D69E7BB75}" destId="{5BBE977F-17EE-491E-AD19-092333798BD4}" srcOrd="0" destOrd="0" presId="urn:microsoft.com/office/officeart/2009/3/layout/IncreasingArrowsProcess"/>
    <dgm:cxn modelId="{8535463B-F3DF-41E7-80B6-CC60511AC95C}" srcId="{5C24E0FC-649A-4F48-B5BA-A46DB105363A}" destId="{61F5ABBB-978F-4A8C-9316-A13D69E7BB75}" srcOrd="0" destOrd="0" parTransId="{5799E2DA-6EDC-416F-B52D-864495BBEF4E}" sibTransId="{1D2F12F0-AF5D-4874-9A36-0848CF27FFAC}"/>
    <dgm:cxn modelId="{EA289EDF-3E22-4D5A-973A-12169077D1B1}" srcId="{A72906B1-31CB-4F0C-802A-40C04F03143C}" destId="{9E4CF867-A62D-4735-82E5-6509293B786B}" srcOrd="0" destOrd="0" parTransId="{70119B2F-AE38-4275-B83F-1D50624BF48F}" sibTransId="{0FEA6D89-1308-4B7E-9E22-975D6E29B0AA}"/>
    <dgm:cxn modelId="{1ACE7942-E2C1-413A-A014-1724645C350C}" srcId="{ABCC0B0D-4F3D-4FA9-A1F8-CEEB5616C40B}" destId="{C04F0A88-30C2-46DE-AA88-95B96CD8A024}" srcOrd="1" destOrd="0" parTransId="{99FF3402-E9AB-4483-97F0-ECDC27E22B74}" sibTransId="{2BD51D37-2DFF-423F-BD83-4DB2C175530C}"/>
    <dgm:cxn modelId="{69C251B5-E1A5-4C48-8D0E-62D7396E42CD}" srcId="{BE49B4F1-C609-4E16-932C-D46230E9AAE6}" destId="{A72906B1-31CB-4F0C-802A-40C04F03143C}" srcOrd="1" destOrd="0" parTransId="{6F0B2E43-BA4A-477E-876B-4A94750D36C4}" sibTransId="{8B1062DB-64A5-4A82-B8BA-CDF90E3624DF}"/>
    <dgm:cxn modelId="{EB1C97A7-E88D-8B41-9054-E2C3272A17F5}" type="presOf" srcId="{7D160895-A18F-4BDD-B3AE-E193EB7F6B60}" destId="{04AA7988-0EA1-4E26-A2C4-FFC62852DECE}" srcOrd="0" destOrd="3" presId="urn:microsoft.com/office/officeart/2009/3/layout/IncreasingArrowsProcess"/>
    <dgm:cxn modelId="{C8DFD50E-B0B8-F34D-A048-07D6FF67D7F7}" type="presOf" srcId="{9E4CF867-A62D-4735-82E5-6509293B786B}" destId="{045AF8EA-3EA9-4AD7-8B70-D35D6CD770A9}" srcOrd="0" destOrd="0" presId="urn:microsoft.com/office/officeart/2009/3/layout/IncreasingArrowsProcess"/>
    <dgm:cxn modelId="{B2C04A5E-4F91-5341-8B4F-F457F5AAFFE3}" type="presParOf" srcId="{3557FC44-94F1-4645-84B2-42749DDD8055}" destId="{CCD89AD0-198F-400E-8F5F-C5A58F748AAA}" srcOrd="0" destOrd="0" presId="urn:microsoft.com/office/officeart/2009/3/layout/IncreasingArrowsProcess"/>
    <dgm:cxn modelId="{3BFCE7F8-127C-7745-87B0-AE75E1559E17}" type="presParOf" srcId="{3557FC44-94F1-4645-84B2-42749DDD8055}" destId="{04AA7988-0EA1-4E26-A2C4-FFC62852DECE}" srcOrd="1" destOrd="0" presId="urn:microsoft.com/office/officeart/2009/3/layout/IncreasingArrowsProcess"/>
    <dgm:cxn modelId="{E8157F3E-E182-A740-9B88-548CB9EE3DC5}" type="presParOf" srcId="{3557FC44-94F1-4645-84B2-42749DDD8055}" destId="{C572296A-8D98-4F5F-82B2-4DDAB8DE83AA}" srcOrd="2" destOrd="0" presId="urn:microsoft.com/office/officeart/2009/3/layout/IncreasingArrowsProcess"/>
    <dgm:cxn modelId="{51EE3B5D-7F55-CE40-9A4B-20A2D34A0C98}" type="presParOf" srcId="{3557FC44-94F1-4645-84B2-42749DDD8055}" destId="{045AF8EA-3EA9-4AD7-8B70-D35D6CD770A9}" srcOrd="3" destOrd="0" presId="urn:microsoft.com/office/officeart/2009/3/layout/IncreasingArrowsProcess"/>
    <dgm:cxn modelId="{14F60515-D4FE-2743-AD9B-3461D3B00291}" type="presParOf" srcId="{3557FC44-94F1-4645-84B2-42749DDD8055}" destId="{DC70B2D6-6092-4757-9E32-6C52405539B5}" srcOrd="4" destOrd="0" presId="urn:microsoft.com/office/officeart/2009/3/layout/IncreasingArrowsProcess"/>
    <dgm:cxn modelId="{4D441F07-A722-3D4F-A098-2DDBD4F2EDA1}" type="presParOf" srcId="{3557FC44-94F1-4645-84B2-42749DDD8055}" destId="{5BBE977F-17EE-491E-AD19-092333798BD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BAF3D0-C697-4CC4-9E91-E7062336714A}" type="doc">
      <dgm:prSet loTypeId="urn:microsoft.com/office/officeart/2005/8/layout/vList2" loCatId="list" qsTypeId="urn:microsoft.com/office/officeart/2005/8/quickstyle/3d1" qsCatId="3D" csTypeId="urn:microsoft.com/office/officeart/2005/8/colors/accent1_4" csCatId="accent1" phldr="1"/>
      <dgm:spPr/>
      <dgm:t>
        <a:bodyPr/>
        <a:lstStyle/>
        <a:p>
          <a:endParaRPr lang="en-US"/>
        </a:p>
      </dgm:t>
    </dgm:pt>
    <dgm:pt modelId="{DAA0C8A5-2A1D-4362-943E-D75382DFEB62}">
      <dgm:prSet phldrT="[Text]" custT="1"/>
      <dgm:spPr>
        <a:solidFill>
          <a:schemeClr val="accent6">
            <a:lumMod val="75000"/>
          </a:schemeClr>
        </a:solidFill>
        <a:ln w="25400">
          <a:solidFill>
            <a:schemeClr val="bg1"/>
          </a:solidFill>
          <a:miter lim="800000"/>
        </a:ln>
        <a:effectLst/>
        <a:scene3d>
          <a:camera prst="orthographicFront"/>
          <a:lightRig rig="flat" dir="t"/>
        </a:scene3d>
        <a:sp3d prstMaterial="plastic"/>
      </dgm:spPr>
      <dgm:t>
        <a:bodyPr/>
        <a:lstStyle/>
        <a:p>
          <a:pPr algn="ctr"/>
          <a:r>
            <a:rPr lang="en-US" sz="1500" b="1" dirty="0">
              <a:latin typeface="Calibri" panose="020F0502020204030204" pitchFamily="34" charset="0"/>
            </a:rPr>
            <a:t>Outcomes</a:t>
          </a:r>
        </a:p>
      </dgm:t>
    </dgm:pt>
    <dgm:pt modelId="{5EE4A50D-5FBF-49CC-9729-3ACA00CDFFA2}" type="parTrans" cxnId="{D2615012-AA25-4AC3-97C7-00EE0DBCB209}">
      <dgm:prSet/>
      <dgm:spPr/>
      <dgm:t>
        <a:bodyPr/>
        <a:lstStyle/>
        <a:p>
          <a:endParaRPr lang="en-US"/>
        </a:p>
      </dgm:t>
    </dgm:pt>
    <dgm:pt modelId="{7F9ED7C9-4C61-4304-9591-AD4185DAB37F}" type="sibTrans" cxnId="{D2615012-AA25-4AC3-97C7-00EE0DBCB209}">
      <dgm:prSet/>
      <dgm:spPr/>
      <dgm:t>
        <a:bodyPr/>
        <a:lstStyle/>
        <a:p>
          <a:endParaRPr lang="en-US"/>
        </a:p>
      </dgm:t>
    </dgm:pt>
    <dgm:pt modelId="{36288E4B-9782-4C62-BD56-3770CDD1ACE1}">
      <dgm:prSet phldrT="[Text]" custT="1"/>
      <dgm:spPr>
        <a:solidFill>
          <a:schemeClr val="bg2"/>
        </a:solidFill>
        <a:ln w="25400">
          <a:solidFill>
            <a:schemeClr val="accent6">
              <a:lumMod val="75000"/>
            </a:schemeClr>
          </a:solidFill>
        </a:ln>
        <a:effectLst/>
      </dgm:spPr>
      <dgm:t>
        <a:bodyPr/>
        <a:lstStyle/>
        <a:p>
          <a:pPr algn="l"/>
          <a:r>
            <a:rPr lang="en-US" sz="1250" b="0" dirty="0">
              <a:latin typeface="Calibri" panose="020F0502020204030204" pitchFamily="34" charset="0"/>
            </a:rPr>
            <a:t>Better Care </a:t>
          </a:r>
          <a:br>
            <a:rPr lang="en-US" sz="1250" b="0" dirty="0">
              <a:latin typeface="Calibri" panose="020F0502020204030204" pitchFamily="34" charset="0"/>
            </a:rPr>
          </a:br>
          <a:r>
            <a:rPr lang="en-US" sz="1250" b="0" dirty="0">
              <a:latin typeface="Calibri" panose="020F0502020204030204" pitchFamily="34" charset="0"/>
            </a:rPr>
            <a:t>(</a:t>
          </a:r>
          <a:r>
            <a:rPr lang="en-US" sz="1250" b="0" dirty="0" err="1">
              <a:latin typeface="Calibri" panose="020F0502020204030204" pitchFamily="34" charset="0"/>
            </a:rPr>
            <a:t>eg</a:t>
          </a:r>
          <a:r>
            <a:rPr lang="en-US" sz="1250" b="0" dirty="0">
              <a:latin typeface="Calibri" panose="020F0502020204030204" pitchFamily="34" charset="0"/>
            </a:rPr>
            <a:t>. fewer readmissions)</a:t>
          </a:r>
        </a:p>
      </dgm:t>
    </dgm:pt>
    <dgm:pt modelId="{A28A1DBE-A7D8-48C6-B544-BA7AF0E6342D}" type="parTrans" cxnId="{CAD8CFA9-D2E1-43E2-A21D-63E4357C13CE}">
      <dgm:prSet/>
      <dgm:spPr/>
      <dgm:t>
        <a:bodyPr/>
        <a:lstStyle/>
        <a:p>
          <a:endParaRPr lang="en-US"/>
        </a:p>
      </dgm:t>
    </dgm:pt>
    <dgm:pt modelId="{16E586B1-27A3-407A-97B6-DDA684DB0753}" type="sibTrans" cxnId="{CAD8CFA9-D2E1-43E2-A21D-63E4357C13CE}">
      <dgm:prSet/>
      <dgm:spPr/>
      <dgm:t>
        <a:bodyPr/>
        <a:lstStyle/>
        <a:p>
          <a:endParaRPr lang="en-US"/>
        </a:p>
      </dgm:t>
    </dgm:pt>
    <dgm:pt modelId="{92F37860-28B6-4330-A2ED-52E03A18C68A}">
      <dgm:prSet phldrT="[Text]" custT="1"/>
      <dgm:spPr>
        <a:solidFill>
          <a:schemeClr val="bg2"/>
        </a:solidFill>
        <a:ln w="25400">
          <a:solidFill>
            <a:schemeClr val="accent6">
              <a:lumMod val="75000"/>
            </a:schemeClr>
          </a:solidFill>
        </a:ln>
        <a:effectLst/>
      </dgm:spPr>
      <dgm:t>
        <a:bodyPr/>
        <a:lstStyle/>
        <a:p>
          <a:pPr algn="l"/>
          <a:r>
            <a:rPr lang="en-US" sz="1250" b="0" dirty="0">
              <a:latin typeface="Calibri" panose="020F0502020204030204" pitchFamily="34" charset="0"/>
            </a:rPr>
            <a:t>Improved Patient Experience</a:t>
          </a:r>
        </a:p>
      </dgm:t>
    </dgm:pt>
    <dgm:pt modelId="{975AE694-44BC-4914-A7D1-5A23DF90A630}" type="parTrans" cxnId="{A16E9131-361C-49DD-9B7E-45F23AD69D3F}">
      <dgm:prSet/>
      <dgm:spPr/>
      <dgm:t>
        <a:bodyPr/>
        <a:lstStyle/>
        <a:p>
          <a:endParaRPr lang="en-US"/>
        </a:p>
      </dgm:t>
    </dgm:pt>
    <dgm:pt modelId="{3BB1A0B1-5976-4D0E-A2EF-47767F92AB24}" type="sibTrans" cxnId="{A16E9131-361C-49DD-9B7E-45F23AD69D3F}">
      <dgm:prSet/>
      <dgm:spPr/>
      <dgm:t>
        <a:bodyPr/>
        <a:lstStyle/>
        <a:p>
          <a:endParaRPr lang="en-US"/>
        </a:p>
      </dgm:t>
    </dgm:pt>
    <dgm:pt modelId="{12DC0AB9-E06E-407A-9D11-341AAE26F510}">
      <dgm:prSet phldrT="[Text]" custT="1"/>
      <dgm:spPr>
        <a:solidFill>
          <a:schemeClr val="bg2"/>
        </a:solidFill>
        <a:ln w="25400">
          <a:solidFill>
            <a:schemeClr val="accent6">
              <a:lumMod val="75000"/>
            </a:schemeClr>
          </a:solidFill>
        </a:ln>
        <a:effectLst/>
      </dgm:spPr>
      <dgm:t>
        <a:bodyPr/>
        <a:lstStyle/>
        <a:p>
          <a:pPr algn="l"/>
          <a:r>
            <a:rPr lang="en-US" sz="1250" b="0" dirty="0">
              <a:latin typeface="Calibri" panose="020F0502020204030204" pitchFamily="34" charset="0"/>
            </a:rPr>
            <a:t>Lower Total Costs</a:t>
          </a:r>
        </a:p>
      </dgm:t>
    </dgm:pt>
    <dgm:pt modelId="{2F851BBC-F70F-4F5E-81B3-25F6D3BCA3B5}" type="parTrans" cxnId="{D8D7490E-64CE-46F5-97FD-979C8DD28F50}">
      <dgm:prSet/>
      <dgm:spPr/>
      <dgm:t>
        <a:bodyPr/>
        <a:lstStyle/>
        <a:p>
          <a:endParaRPr lang="en-US"/>
        </a:p>
      </dgm:t>
    </dgm:pt>
    <dgm:pt modelId="{9B3419CC-B1AC-4A6B-A8C2-CD6711A34E52}" type="sibTrans" cxnId="{D8D7490E-64CE-46F5-97FD-979C8DD28F50}">
      <dgm:prSet/>
      <dgm:spPr/>
      <dgm:t>
        <a:bodyPr/>
        <a:lstStyle/>
        <a:p>
          <a:endParaRPr lang="en-US"/>
        </a:p>
      </dgm:t>
    </dgm:pt>
    <dgm:pt modelId="{35CD95AB-AA25-4CCE-8464-90CD09D3ACE8}" type="pres">
      <dgm:prSet presAssocID="{9BBAF3D0-C697-4CC4-9E91-E7062336714A}" presName="linear" presStyleCnt="0">
        <dgm:presLayoutVars>
          <dgm:animLvl val="lvl"/>
          <dgm:resizeHandles val="exact"/>
        </dgm:presLayoutVars>
      </dgm:prSet>
      <dgm:spPr/>
      <dgm:t>
        <a:bodyPr/>
        <a:lstStyle/>
        <a:p>
          <a:endParaRPr lang="en-CA"/>
        </a:p>
      </dgm:t>
    </dgm:pt>
    <dgm:pt modelId="{567E8EA4-FF9D-4DFE-B2C5-88AFB3DB0EE3}" type="pres">
      <dgm:prSet presAssocID="{DAA0C8A5-2A1D-4362-943E-D75382DFEB62}" presName="parentText" presStyleLbl="node1" presStyleIdx="0" presStyleCnt="1" custScaleY="53750" custLinFactNeighborY="4127">
        <dgm:presLayoutVars>
          <dgm:chMax val="0"/>
          <dgm:bulletEnabled val="1"/>
        </dgm:presLayoutVars>
      </dgm:prSet>
      <dgm:spPr>
        <a:prstGeom prst="rect">
          <a:avLst/>
        </a:prstGeom>
      </dgm:spPr>
      <dgm:t>
        <a:bodyPr/>
        <a:lstStyle/>
        <a:p>
          <a:endParaRPr lang="en-CA"/>
        </a:p>
      </dgm:t>
    </dgm:pt>
    <dgm:pt modelId="{E5590C30-1200-4607-806E-0E64C6546D14}" type="pres">
      <dgm:prSet presAssocID="{DAA0C8A5-2A1D-4362-943E-D75382DFEB62}" presName="childText" presStyleLbl="revTx" presStyleIdx="0" presStyleCnt="1" custScaleY="142003" custLinFactNeighborY="8379">
        <dgm:presLayoutVars>
          <dgm:bulletEnabled val="1"/>
        </dgm:presLayoutVars>
      </dgm:prSet>
      <dgm:spPr/>
      <dgm:t>
        <a:bodyPr/>
        <a:lstStyle/>
        <a:p>
          <a:endParaRPr lang="en-CA"/>
        </a:p>
      </dgm:t>
    </dgm:pt>
  </dgm:ptLst>
  <dgm:cxnLst>
    <dgm:cxn modelId="{D8D7490E-64CE-46F5-97FD-979C8DD28F50}" srcId="{DAA0C8A5-2A1D-4362-943E-D75382DFEB62}" destId="{12DC0AB9-E06E-407A-9D11-341AAE26F510}" srcOrd="2" destOrd="0" parTransId="{2F851BBC-F70F-4F5E-81B3-25F6D3BCA3B5}" sibTransId="{9B3419CC-B1AC-4A6B-A8C2-CD6711A34E52}"/>
    <dgm:cxn modelId="{CAD8CFA9-D2E1-43E2-A21D-63E4357C13CE}" srcId="{DAA0C8A5-2A1D-4362-943E-D75382DFEB62}" destId="{36288E4B-9782-4C62-BD56-3770CDD1ACE1}" srcOrd="0" destOrd="0" parTransId="{A28A1DBE-A7D8-48C6-B544-BA7AF0E6342D}" sibTransId="{16E586B1-27A3-407A-97B6-DDA684DB0753}"/>
    <dgm:cxn modelId="{D2615012-AA25-4AC3-97C7-00EE0DBCB209}" srcId="{9BBAF3D0-C697-4CC4-9E91-E7062336714A}" destId="{DAA0C8A5-2A1D-4362-943E-D75382DFEB62}" srcOrd="0" destOrd="0" parTransId="{5EE4A50D-5FBF-49CC-9729-3ACA00CDFFA2}" sibTransId="{7F9ED7C9-4C61-4304-9591-AD4185DAB37F}"/>
    <dgm:cxn modelId="{A16E9131-361C-49DD-9B7E-45F23AD69D3F}" srcId="{DAA0C8A5-2A1D-4362-943E-D75382DFEB62}" destId="{92F37860-28B6-4330-A2ED-52E03A18C68A}" srcOrd="1" destOrd="0" parTransId="{975AE694-44BC-4914-A7D1-5A23DF90A630}" sibTransId="{3BB1A0B1-5976-4D0E-A2EF-47767F92AB24}"/>
    <dgm:cxn modelId="{50BD7E93-6FB6-9F4D-AD0A-980ED83AEF92}" type="presOf" srcId="{36288E4B-9782-4C62-BD56-3770CDD1ACE1}" destId="{E5590C30-1200-4607-806E-0E64C6546D14}" srcOrd="0" destOrd="0" presId="urn:microsoft.com/office/officeart/2005/8/layout/vList2"/>
    <dgm:cxn modelId="{F3B638E6-53B2-4D41-9D7F-67A1F01F494C}" type="presOf" srcId="{9BBAF3D0-C697-4CC4-9E91-E7062336714A}" destId="{35CD95AB-AA25-4CCE-8464-90CD09D3ACE8}" srcOrd="0" destOrd="0" presId="urn:microsoft.com/office/officeart/2005/8/layout/vList2"/>
    <dgm:cxn modelId="{C40E788D-8E60-EA4D-86B4-03886F4AF8FD}" type="presOf" srcId="{DAA0C8A5-2A1D-4362-943E-D75382DFEB62}" destId="{567E8EA4-FF9D-4DFE-B2C5-88AFB3DB0EE3}" srcOrd="0" destOrd="0" presId="urn:microsoft.com/office/officeart/2005/8/layout/vList2"/>
    <dgm:cxn modelId="{410B065A-9C97-104B-94AC-3B0B5333E93D}" type="presOf" srcId="{12DC0AB9-E06E-407A-9D11-341AAE26F510}" destId="{E5590C30-1200-4607-806E-0E64C6546D14}" srcOrd="0" destOrd="2" presId="urn:microsoft.com/office/officeart/2005/8/layout/vList2"/>
    <dgm:cxn modelId="{B6C46ADB-A166-E744-9701-EB23162C3879}" type="presOf" srcId="{92F37860-28B6-4330-A2ED-52E03A18C68A}" destId="{E5590C30-1200-4607-806E-0E64C6546D14}" srcOrd="0" destOrd="1" presId="urn:microsoft.com/office/officeart/2005/8/layout/vList2"/>
    <dgm:cxn modelId="{770D5D2C-0BC2-A345-B5DB-1B1347D22D14}" type="presParOf" srcId="{35CD95AB-AA25-4CCE-8464-90CD09D3ACE8}" destId="{567E8EA4-FF9D-4DFE-B2C5-88AFB3DB0EE3}" srcOrd="0" destOrd="0" presId="urn:microsoft.com/office/officeart/2005/8/layout/vList2"/>
    <dgm:cxn modelId="{B483B620-2DD4-0445-8E4C-BD685D01535F}" type="presParOf" srcId="{35CD95AB-AA25-4CCE-8464-90CD09D3ACE8}" destId="{E5590C30-1200-4607-806E-0E64C6546D14}"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95A93-871F-F348-AE6B-488CDC0101C6}" type="datetimeFigureOut">
              <a:rPr lang="en-US" smtClean="0"/>
              <a:t>9/22/2016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995B0-011F-924B-9660-DC66C8ABD0DB}" type="slidenum">
              <a:rPr lang="en-US" smtClean="0"/>
              <a:t>‹#›</a:t>
            </a:fld>
            <a:endParaRPr lang="en-US"/>
          </a:p>
        </p:txBody>
      </p:sp>
    </p:spTree>
    <p:extLst>
      <p:ext uri="{BB962C8B-B14F-4D97-AF65-F5344CB8AC3E}">
        <p14:creationId xmlns:p14="http://schemas.microsoft.com/office/powerpoint/2010/main" val="13284086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2995B0-011F-924B-9660-DC66C8ABD0DB}" type="slidenum">
              <a:rPr lang="en-US" smtClean="0"/>
              <a:t>1</a:t>
            </a:fld>
            <a:endParaRPr lang="en-US"/>
          </a:p>
        </p:txBody>
      </p:sp>
    </p:spTree>
    <p:extLst>
      <p:ext uri="{BB962C8B-B14F-4D97-AF65-F5344CB8AC3E}">
        <p14:creationId xmlns:p14="http://schemas.microsoft.com/office/powerpoint/2010/main" val="180273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sz="1400" dirty="0">
                <a:latin typeface="Calibri" charset="0"/>
                <a:ea typeface="MS PGothic" charset="0"/>
              </a:rPr>
              <a:t>3. Part 3: How are health links creating value and the next challenge - Healthy </a:t>
            </a:r>
            <a:r>
              <a:rPr lang="en-US" sz="1400" dirty="0" smtClean="0">
                <a:latin typeface="Calibri" charset="0"/>
                <a:ea typeface="MS PGothic" charset="0"/>
              </a:rPr>
              <a:t>communities</a:t>
            </a:r>
          </a:p>
          <a:p>
            <a:pPr>
              <a:defRPr/>
            </a:pPr>
            <a:r>
              <a:rPr lang="en-US" sz="1400" dirty="0" smtClean="0">
                <a:latin typeface="Calibri" charset="0"/>
                <a:ea typeface="MS PGothic" charset="0"/>
              </a:rPr>
              <a:t>- What the graph shows/ explain</a:t>
            </a:r>
            <a:endParaRPr lang="en-US" sz="1400" dirty="0">
              <a:latin typeface="Calibri" charset="0"/>
              <a:ea typeface="MS PGothic" charset="0"/>
            </a:endParaRPr>
          </a:p>
          <a:p>
            <a:pPr>
              <a:defRPr/>
            </a:pPr>
            <a:r>
              <a:rPr lang="en-US" sz="1400" dirty="0">
                <a:latin typeface="Calibri" charset="0"/>
                <a:ea typeface="MS PGothic" charset="0"/>
              </a:rPr>
              <a:t>Findings from HSPRN AHRQ 3-paper series on Health Links. Health Links are needing to show value quickly but the ministry is primarily interested in broad system improvements which might take more time to observe at the population level. There are two points to emphasize. The first of these is that value is being created at the local level through improved collaborative care. Health links are reporting exactly that: existing partnerships are being strengthened with the focus on complex patients through the health links and new partnerships are being formed between acute, primary care and community care groups. </a:t>
            </a:r>
          </a:p>
          <a:p>
            <a:pPr>
              <a:defRPr/>
            </a:pPr>
            <a:endParaRPr lang="en-US" sz="1400" dirty="0">
              <a:latin typeface="Calibri" charset="0"/>
              <a:ea typeface="MS PGothic" charset="0"/>
            </a:endParaRPr>
          </a:p>
          <a:p>
            <a:pPr>
              <a:defRPr/>
            </a:pPr>
            <a:r>
              <a:rPr lang="en-US" sz="1400" dirty="0">
                <a:latin typeface="Calibri" charset="0"/>
                <a:ea typeface="MS PGothic" charset="0"/>
              </a:rPr>
              <a:t>From the system performance level we have analyzed the baseline performance of all health links. The most striking finding that we have found is that there is significant variation in baseline performance but that this variation is also systematically related to </a:t>
            </a:r>
            <a:r>
              <a:rPr lang="en-US" sz="1400" dirty="0" err="1">
                <a:latin typeface="Calibri" charset="0"/>
                <a:ea typeface="MS PGothic" charset="0"/>
              </a:rPr>
              <a:t>rurality</a:t>
            </a:r>
            <a:r>
              <a:rPr lang="en-US" sz="1400" dirty="0">
                <a:latin typeface="Calibri" charset="0"/>
                <a:ea typeface="MS PGothic" charset="0"/>
              </a:rPr>
              <a:t> and to community SES. So different health links are working and operating in different community contexts - some communities have a lot more local socio-economic challenges and deprivation. For these groups there are other non-medical challenges to address and making improvements will require a more community-based focus assessing and addressing such issues as housing, food-security, and access to a broad array of social and health services. There are also important aspects related to care in rural communities compared to urban settings. </a:t>
            </a:r>
          </a:p>
          <a:p>
            <a:pPr>
              <a:defRPr/>
            </a:pPr>
            <a:endParaRPr lang="en-US" sz="1400" dirty="0">
              <a:latin typeface="Calibri" charset="0"/>
              <a:ea typeface="MS PGothic" charset="0"/>
            </a:endParaRPr>
          </a:p>
          <a:p>
            <a:pPr>
              <a:defRPr/>
            </a:pPr>
            <a:r>
              <a:rPr lang="en-US" sz="1400" dirty="0">
                <a:latin typeface="Calibri" charset="0"/>
                <a:ea typeface="MS PGothic" charset="0"/>
              </a:rPr>
              <a:t>This should provide some useful segue to other social-care oriented </a:t>
            </a:r>
            <a:r>
              <a:rPr lang="en-US" sz="1400" dirty="0" smtClean="0">
                <a:latin typeface="Calibri" charset="0"/>
                <a:ea typeface="MS PGothic" charset="0"/>
              </a:rPr>
              <a:t>speakers – particularly in the Silo-busting session this afternoon. I look forward to that.</a:t>
            </a:r>
            <a:r>
              <a:rPr lang="en-US" sz="1400" dirty="0">
                <a:latin typeface="Calibri" charset="0"/>
                <a:ea typeface="MS PGothic" charset="0"/>
              </a:rPr>
              <a:t> </a:t>
            </a:r>
          </a:p>
          <a:p>
            <a:pPr>
              <a:defRPr/>
            </a:pPr>
            <a:endParaRPr lang="en-US" sz="1400" dirty="0">
              <a:latin typeface="Calibri" charset="0"/>
              <a:ea typeface="MS PGothic"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0C18284-A3AC-B343-9B13-C5D433A51B9D}" type="slidenum">
              <a:rPr lang="en-US" sz="1200">
                <a:latin typeface="Calibri" charset="0"/>
              </a:rPr>
              <a:pPr/>
              <a:t>12</a:t>
            </a:fld>
            <a:endParaRPr lang="en-US" sz="1200">
              <a:latin typeface="Calibri" charset="0"/>
            </a:endParaRPr>
          </a:p>
        </p:txBody>
      </p:sp>
    </p:spTree>
    <p:extLst>
      <p:ext uri="{BB962C8B-B14F-4D97-AF65-F5344CB8AC3E}">
        <p14:creationId xmlns:p14="http://schemas.microsoft.com/office/powerpoint/2010/main" val="2078704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6862038-61CE-1647-B684-0AC713F1616E}" type="slidenum">
              <a:rPr lang="en-US" sz="1200">
                <a:latin typeface="Calibri" charset="0"/>
              </a:rPr>
              <a:pPr/>
              <a:t>13</a:t>
            </a:fld>
            <a:endParaRPr lang="en-US" sz="1200">
              <a:latin typeface="Calibri" charset="0"/>
            </a:endParaRPr>
          </a:p>
        </p:txBody>
      </p:sp>
    </p:spTree>
    <p:extLst>
      <p:ext uri="{BB962C8B-B14F-4D97-AF65-F5344CB8AC3E}">
        <p14:creationId xmlns:p14="http://schemas.microsoft.com/office/powerpoint/2010/main" val="203335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6862038-61CE-1647-B684-0AC713F1616E}" type="slidenum">
              <a:rPr lang="en-US" sz="1200">
                <a:latin typeface="Calibri" charset="0"/>
              </a:rPr>
              <a:pPr/>
              <a:t>14</a:t>
            </a:fld>
            <a:endParaRPr lang="en-US" sz="1200">
              <a:latin typeface="Calibri" charset="0"/>
            </a:endParaRPr>
          </a:p>
        </p:txBody>
      </p:sp>
    </p:spTree>
    <p:extLst>
      <p:ext uri="{BB962C8B-B14F-4D97-AF65-F5344CB8AC3E}">
        <p14:creationId xmlns:p14="http://schemas.microsoft.com/office/powerpoint/2010/main" val="830867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800" dirty="0">
              <a:latin typeface="Calibri" charset="0"/>
              <a:ea typeface="MS PGothic"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4A36D2-346A-4919-8545-DEE9C03560F2}" type="slidenum">
              <a:rPr lang="en-US" altLang="en-US" sz="1200">
                <a:latin typeface="Calibri" panose="020F0502020204030204" pitchFamily="34" charset="0"/>
              </a:rPr>
              <a:pPr/>
              <a:t>15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63582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17</a:t>
            </a:fld>
            <a:endParaRPr lang="en-US"/>
          </a:p>
        </p:txBody>
      </p:sp>
    </p:spTree>
    <p:extLst>
      <p:ext uri="{BB962C8B-B14F-4D97-AF65-F5344CB8AC3E}">
        <p14:creationId xmlns:p14="http://schemas.microsoft.com/office/powerpoint/2010/main" val="3702093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18</a:t>
            </a:fld>
            <a:endParaRPr lang="en-US"/>
          </a:p>
        </p:txBody>
      </p:sp>
    </p:spTree>
    <p:extLst>
      <p:ext uri="{BB962C8B-B14F-4D97-AF65-F5344CB8AC3E}">
        <p14:creationId xmlns:p14="http://schemas.microsoft.com/office/powerpoint/2010/main" val="370209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MS PGothic" charset="0"/>
              <a:cs typeface="MS PGothic"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29057" indent="-280406">
              <a:defRPr sz="2400">
                <a:solidFill>
                  <a:schemeClr val="tx1"/>
                </a:solidFill>
                <a:latin typeface="Arial" charset="0"/>
                <a:ea typeface="ヒラギノ角ゴ Pro W3" charset="0"/>
                <a:cs typeface="ヒラギノ角ゴ Pro W3" charset="0"/>
              </a:defRPr>
            </a:lvl2pPr>
            <a:lvl3pPr marL="1121626" indent="-224325">
              <a:defRPr sz="2400">
                <a:solidFill>
                  <a:schemeClr val="tx1"/>
                </a:solidFill>
                <a:latin typeface="Arial" charset="0"/>
                <a:ea typeface="ヒラギノ角ゴ Pro W3" charset="0"/>
                <a:cs typeface="ヒラギノ角ゴ Pro W3" charset="0"/>
              </a:defRPr>
            </a:lvl3pPr>
            <a:lvl4pPr marL="1570276" indent="-224325">
              <a:defRPr sz="2400">
                <a:solidFill>
                  <a:schemeClr val="tx1"/>
                </a:solidFill>
                <a:latin typeface="Arial" charset="0"/>
                <a:ea typeface="ヒラギノ角ゴ Pro W3" charset="0"/>
                <a:cs typeface="ヒラギノ角ゴ Pro W3" charset="0"/>
              </a:defRPr>
            </a:lvl4pPr>
            <a:lvl5pPr marL="2018927" indent="-224325">
              <a:defRPr sz="24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64A1386-428B-294D-A3C3-520DF2620F19}" type="slidenum">
              <a:rPr lang="en-US" sz="1200">
                <a:latin typeface="Calibri" charset="0"/>
              </a:rPr>
              <a:pPr/>
              <a:t>19</a:t>
            </a:fld>
            <a:endParaRPr lang="en-US" sz="1200">
              <a:latin typeface="Calibri" charset="0"/>
            </a:endParaRPr>
          </a:p>
        </p:txBody>
      </p:sp>
    </p:spTree>
    <p:extLst>
      <p:ext uri="{BB962C8B-B14F-4D97-AF65-F5344CB8AC3E}">
        <p14:creationId xmlns:p14="http://schemas.microsoft.com/office/powerpoint/2010/main" val="408171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MS PGothic" charset="0"/>
              <a:cs typeface="MS PGothic"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29057" indent="-280406">
              <a:defRPr sz="2400">
                <a:solidFill>
                  <a:schemeClr val="tx1"/>
                </a:solidFill>
                <a:latin typeface="Arial" charset="0"/>
                <a:ea typeface="ヒラギノ角ゴ Pro W3" charset="0"/>
                <a:cs typeface="ヒラギノ角ゴ Pro W3" charset="0"/>
              </a:defRPr>
            </a:lvl2pPr>
            <a:lvl3pPr marL="1121626" indent="-224325">
              <a:defRPr sz="2400">
                <a:solidFill>
                  <a:schemeClr val="tx1"/>
                </a:solidFill>
                <a:latin typeface="Arial" charset="0"/>
                <a:ea typeface="ヒラギノ角ゴ Pro W3" charset="0"/>
                <a:cs typeface="ヒラギノ角ゴ Pro W3" charset="0"/>
              </a:defRPr>
            </a:lvl3pPr>
            <a:lvl4pPr marL="1570276" indent="-224325">
              <a:defRPr sz="2400">
                <a:solidFill>
                  <a:schemeClr val="tx1"/>
                </a:solidFill>
                <a:latin typeface="Arial" charset="0"/>
                <a:ea typeface="ヒラギノ角ゴ Pro W3" charset="0"/>
                <a:cs typeface="ヒラギノ角ゴ Pro W3" charset="0"/>
              </a:defRPr>
            </a:lvl4pPr>
            <a:lvl5pPr marL="2018927" indent="-224325">
              <a:defRPr sz="24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64A1386-428B-294D-A3C3-520DF2620F19}" type="slidenum">
              <a:rPr lang="en-US" sz="1200">
                <a:latin typeface="Calibri" charset="0"/>
              </a:rPr>
              <a:pPr/>
              <a:t>20</a:t>
            </a:fld>
            <a:endParaRPr lang="en-US" sz="1200">
              <a:latin typeface="Calibri" charset="0"/>
            </a:endParaRPr>
          </a:p>
        </p:txBody>
      </p:sp>
    </p:spTree>
    <p:extLst>
      <p:ext uri="{BB962C8B-B14F-4D97-AF65-F5344CB8AC3E}">
        <p14:creationId xmlns:p14="http://schemas.microsoft.com/office/powerpoint/2010/main" val="714067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MS PGothic" charset="0"/>
              <a:cs typeface="MS PGothic"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29057" indent="-280406">
              <a:defRPr sz="2400">
                <a:solidFill>
                  <a:schemeClr val="tx1"/>
                </a:solidFill>
                <a:latin typeface="Arial" charset="0"/>
                <a:ea typeface="ヒラギノ角ゴ Pro W3" charset="0"/>
                <a:cs typeface="ヒラギノ角ゴ Pro W3" charset="0"/>
              </a:defRPr>
            </a:lvl2pPr>
            <a:lvl3pPr marL="1121626" indent="-224325">
              <a:defRPr sz="2400">
                <a:solidFill>
                  <a:schemeClr val="tx1"/>
                </a:solidFill>
                <a:latin typeface="Arial" charset="0"/>
                <a:ea typeface="ヒラギノ角ゴ Pro W3" charset="0"/>
                <a:cs typeface="ヒラギノ角ゴ Pro W3" charset="0"/>
              </a:defRPr>
            </a:lvl3pPr>
            <a:lvl4pPr marL="1570276" indent="-224325">
              <a:defRPr sz="2400">
                <a:solidFill>
                  <a:schemeClr val="tx1"/>
                </a:solidFill>
                <a:latin typeface="Arial" charset="0"/>
                <a:ea typeface="ヒラギノ角ゴ Pro W3" charset="0"/>
                <a:cs typeface="ヒラギノ角ゴ Pro W3" charset="0"/>
              </a:defRPr>
            </a:lvl4pPr>
            <a:lvl5pPr marL="2018927" indent="-224325">
              <a:defRPr sz="2400">
                <a:solidFill>
                  <a:schemeClr val="tx1"/>
                </a:solidFill>
                <a:latin typeface="Arial" charset="0"/>
                <a:ea typeface="ヒラギノ角ゴ Pro W3" charset="0"/>
                <a:cs typeface="ヒラギノ角ゴ Pro W3" charset="0"/>
              </a:defRPr>
            </a:lvl5pPr>
            <a:lvl6pPr marL="246757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16227"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36487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13528" indent="-22432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64A1386-428B-294D-A3C3-520DF2620F19}" type="slidenum">
              <a:rPr lang="en-US" sz="1200">
                <a:latin typeface="Calibri" charset="0"/>
              </a:rPr>
              <a:pPr/>
              <a:t>21</a:t>
            </a:fld>
            <a:endParaRPr lang="en-US" sz="1200">
              <a:latin typeface="Calibri" charset="0"/>
            </a:endParaRPr>
          </a:p>
        </p:txBody>
      </p:sp>
    </p:spTree>
    <p:extLst>
      <p:ext uri="{BB962C8B-B14F-4D97-AF65-F5344CB8AC3E}">
        <p14:creationId xmlns:p14="http://schemas.microsoft.com/office/powerpoint/2010/main" val="731845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22</a:t>
            </a:fld>
            <a:endParaRPr lang="en-US"/>
          </a:p>
        </p:txBody>
      </p:sp>
    </p:spTree>
    <p:extLst>
      <p:ext uri="{BB962C8B-B14F-4D97-AF65-F5344CB8AC3E}">
        <p14:creationId xmlns:p14="http://schemas.microsoft.com/office/powerpoint/2010/main" val="370209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2995B0-011F-924B-9660-DC66C8ABD0DB}" type="slidenum">
              <a:rPr lang="en-US" smtClean="0"/>
              <a:t>2</a:t>
            </a:fld>
            <a:endParaRPr lang="en-US"/>
          </a:p>
        </p:txBody>
      </p:sp>
    </p:spTree>
    <p:extLst>
      <p:ext uri="{BB962C8B-B14F-4D97-AF65-F5344CB8AC3E}">
        <p14:creationId xmlns:p14="http://schemas.microsoft.com/office/powerpoint/2010/main" val="1802731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23</a:t>
            </a:fld>
            <a:endParaRPr lang="en-US"/>
          </a:p>
        </p:txBody>
      </p:sp>
    </p:spTree>
    <p:extLst>
      <p:ext uri="{BB962C8B-B14F-4D97-AF65-F5344CB8AC3E}">
        <p14:creationId xmlns:p14="http://schemas.microsoft.com/office/powerpoint/2010/main" val="370209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24</a:t>
            </a:fld>
            <a:endParaRPr lang="en-US"/>
          </a:p>
        </p:txBody>
      </p:sp>
    </p:spTree>
    <p:extLst>
      <p:ext uri="{BB962C8B-B14F-4D97-AF65-F5344CB8AC3E}">
        <p14:creationId xmlns:p14="http://schemas.microsoft.com/office/powerpoint/2010/main" val="1070824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25</a:t>
            </a:fld>
            <a:endParaRPr lang="en-US"/>
          </a:p>
        </p:txBody>
      </p:sp>
    </p:spTree>
    <p:extLst>
      <p:ext uri="{BB962C8B-B14F-4D97-AF65-F5344CB8AC3E}">
        <p14:creationId xmlns:p14="http://schemas.microsoft.com/office/powerpoint/2010/main" val="3854352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A2995B0-011F-924B-9660-DC66C8ABD0DB}" type="slidenum">
              <a:rPr lang="en-US" smtClean="0"/>
              <a:t>26</a:t>
            </a:fld>
            <a:endParaRPr lang="en-US"/>
          </a:p>
        </p:txBody>
      </p:sp>
    </p:spTree>
    <p:extLst>
      <p:ext uri="{BB962C8B-B14F-4D97-AF65-F5344CB8AC3E}">
        <p14:creationId xmlns:p14="http://schemas.microsoft.com/office/powerpoint/2010/main" val="3702093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2995B0-011F-924B-9660-DC66C8ABD0DB}" type="slidenum">
              <a:rPr lang="en-US" smtClean="0"/>
              <a:t>27</a:t>
            </a:fld>
            <a:endParaRPr lang="en-US"/>
          </a:p>
        </p:txBody>
      </p:sp>
    </p:spTree>
    <p:extLst>
      <p:ext uri="{BB962C8B-B14F-4D97-AF65-F5344CB8AC3E}">
        <p14:creationId xmlns:p14="http://schemas.microsoft.com/office/powerpoint/2010/main" val="3467884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2995B0-011F-924B-9660-DC66C8ABD0DB}" type="slidenum">
              <a:rPr lang="en-US" smtClean="0"/>
              <a:t>28</a:t>
            </a:fld>
            <a:endParaRPr lang="en-US"/>
          </a:p>
        </p:txBody>
      </p:sp>
    </p:spTree>
    <p:extLst>
      <p:ext uri="{BB962C8B-B14F-4D97-AF65-F5344CB8AC3E}">
        <p14:creationId xmlns:p14="http://schemas.microsoft.com/office/powerpoint/2010/main" val="3467884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600">
              <a:latin typeface="Calibri" charset="0"/>
              <a:ea typeface="MS PGothic"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D9051FF-4A45-4347-979C-1D9137275970}" type="slidenum">
              <a:rPr lang="en-US" sz="1200">
                <a:latin typeface="Calibri" charset="0"/>
              </a:rPr>
              <a:pPr/>
              <a:t>35</a:t>
            </a:fld>
            <a:endParaRPr lang="en-US" sz="1200">
              <a:latin typeface="Calibri" charset="0"/>
            </a:endParaRPr>
          </a:p>
        </p:txBody>
      </p:sp>
    </p:spTree>
    <p:extLst>
      <p:ext uri="{BB962C8B-B14F-4D97-AF65-F5344CB8AC3E}">
        <p14:creationId xmlns:p14="http://schemas.microsoft.com/office/powerpoint/2010/main" val="1734418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39</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40</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41</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a:t>
            </a:fld>
            <a:endParaRPr lang="en-US"/>
          </a:p>
        </p:txBody>
      </p:sp>
    </p:spTree>
    <p:extLst>
      <p:ext uri="{BB962C8B-B14F-4D97-AF65-F5344CB8AC3E}">
        <p14:creationId xmlns:p14="http://schemas.microsoft.com/office/powerpoint/2010/main" val="3832582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42</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43</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44</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47</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48</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49</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5</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6</a:t>
            </a:fld>
            <a:endParaRPr lang="en-US"/>
          </a:p>
        </p:txBody>
      </p:sp>
    </p:spTree>
    <p:extLst>
      <p:ext uri="{BB962C8B-B14F-4D97-AF65-F5344CB8AC3E}">
        <p14:creationId xmlns:p14="http://schemas.microsoft.com/office/powerpoint/2010/main" val="383258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7</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8</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goals</a:t>
            </a:r>
          </a:p>
          <a:p>
            <a:r>
              <a:rPr lang="en-US" baseline="0" dirty="0" smtClean="0"/>
              <a:t>Minimum means non-duplicative but does not mean restricting treatments with likely beneficial effects</a:t>
            </a:r>
            <a:endParaRPr lang="en-US" dirty="0"/>
          </a:p>
        </p:txBody>
      </p:sp>
      <p:sp>
        <p:nvSpPr>
          <p:cNvPr id="4" name="Slide Number Placeholder 3"/>
          <p:cNvSpPr>
            <a:spLocks noGrp="1"/>
          </p:cNvSpPr>
          <p:nvPr>
            <p:ph type="sldNum" sz="quarter" idx="10"/>
          </p:nvPr>
        </p:nvSpPr>
        <p:spPr/>
        <p:txBody>
          <a:bodyPr/>
          <a:lstStyle/>
          <a:p>
            <a:pPr>
              <a:defRPr/>
            </a:pPr>
            <a:fld id="{1C15668D-CA23-C344-9C95-0BDC22BBD759}" type="slidenum">
              <a:rPr lang="en-US" smtClean="0"/>
              <a:pPr>
                <a:defRPr/>
              </a:pPr>
              <a:t>9</a:t>
            </a:fld>
            <a:endParaRPr lang="en-US"/>
          </a:p>
        </p:txBody>
      </p:sp>
    </p:spTree>
    <p:extLst>
      <p:ext uri="{BB962C8B-B14F-4D97-AF65-F5344CB8AC3E}">
        <p14:creationId xmlns:p14="http://schemas.microsoft.com/office/powerpoint/2010/main" val="406571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6862038-61CE-1647-B684-0AC713F1616E}" type="slidenum">
              <a:rPr lang="en-US" sz="1200">
                <a:latin typeface="Calibri" charset="0"/>
              </a:rPr>
              <a:pPr/>
              <a:t>11</a:t>
            </a:fld>
            <a:endParaRPr lang="en-US" sz="1200">
              <a:latin typeface="Calibri" charset="0"/>
            </a:endParaRPr>
          </a:p>
        </p:txBody>
      </p:sp>
    </p:spTree>
    <p:extLst>
      <p:ext uri="{BB962C8B-B14F-4D97-AF65-F5344CB8AC3E}">
        <p14:creationId xmlns:p14="http://schemas.microsoft.com/office/powerpoint/2010/main" val="121529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3F607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5702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2D285607-FFD2-2045-A8F9-37B119F8E33D}" type="slidenum">
              <a:rPr lang="en-US"/>
              <a:pPr/>
              <a:t>‹#›</a:t>
            </a:fld>
            <a:endParaRPr lang="en-US"/>
          </a:p>
        </p:txBody>
      </p:sp>
    </p:spTree>
    <p:extLst>
      <p:ext uri="{BB962C8B-B14F-4D97-AF65-F5344CB8AC3E}">
        <p14:creationId xmlns:p14="http://schemas.microsoft.com/office/powerpoint/2010/main" val="275384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D3E1F5F2-53FC-C74B-8CEF-70A41FED25B6}" type="slidenum">
              <a:rPr lang="en-US"/>
              <a:pPr/>
              <a:t>‹#›</a:t>
            </a:fld>
            <a:endParaRPr lang="en-US"/>
          </a:p>
        </p:txBody>
      </p:sp>
    </p:spTree>
    <p:extLst>
      <p:ext uri="{BB962C8B-B14F-4D97-AF65-F5344CB8AC3E}">
        <p14:creationId xmlns:p14="http://schemas.microsoft.com/office/powerpoint/2010/main" val="313616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E71B87D7-6191-654C-9C47-CC97C751039F}" type="slidenum">
              <a:rPr lang="en-US"/>
              <a:pPr/>
              <a:t>‹#›</a:t>
            </a:fld>
            <a:endParaRPr lang="en-US"/>
          </a:p>
        </p:txBody>
      </p:sp>
    </p:spTree>
    <p:extLst>
      <p:ext uri="{BB962C8B-B14F-4D97-AF65-F5344CB8AC3E}">
        <p14:creationId xmlns:p14="http://schemas.microsoft.com/office/powerpoint/2010/main" val="3915639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745B8037-3456-5B41-B678-77E127C276ED}" type="slidenum">
              <a:rPr lang="en-US"/>
              <a:pPr/>
              <a:t>‹#›</a:t>
            </a:fld>
            <a:endParaRPr lang="en-US"/>
          </a:p>
        </p:txBody>
      </p:sp>
      <p:sp>
        <p:nvSpPr>
          <p:cNvPr id="4" name="Footer Placeholder 3"/>
          <p:cNvSpPr>
            <a:spLocks noGrp="1"/>
          </p:cNvSpPr>
          <p:nvPr>
            <p:ph type="ftr" sz="quarter" idx="11"/>
          </p:nvPr>
        </p:nvSpPr>
        <p:spPr>
          <a:xfrm>
            <a:off x="1322388" y="6500813"/>
            <a:ext cx="42672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Tree>
    <p:extLst>
      <p:ext uri="{BB962C8B-B14F-4D97-AF65-F5344CB8AC3E}">
        <p14:creationId xmlns:p14="http://schemas.microsoft.com/office/powerpoint/2010/main" val="141967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1848659D-F05F-D84A-865D-2C443A4D6141}" type="slidenum">
              <a:rPr lang="en-US"/>
              <a:pPr/>
              <a:t>‹#›</a:t>
            </a:fld>
            <a:endParaRPr lang="en-US" dirty="0"/>
          </a:p>
        </p:txBody>
      </p:sp>
    </p:spTree>
    <p:extLst>
      <p:ext uri="{BB962C8B-B14F-4D97-AF65-F5344CB8AC3E}">
        <p14:creationId xmlns:p14="http://schemas.microsoft.com/office/powerpoint/2010/main" val="263537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13861DF8-12BE-684C-B049-7494AF20D309}" type="slidenum">
              <a:rPr lang="en-US"/>
              <a:pPr/>
              <a:t>‹#›</a:t>
            </a:fld>
            <a:endParaRPr lang="en-US"/>
          </a:p>
        </p:txBody>
      </p:sp>
    </p:spTree>
    <p:extLst>
      <p:ext uri="{BB962C8B-B14F-4D97-AF65-F5344CB8AC3E}">
        <p14:creationId xmlns:p14="http://schemas.microsoft.com/office/powerpoint/2010/main" val="214810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4793616A-1595-3746-9F1E-EF520DB6C6D4}" type="slidenum">
              <a:rPr lang="en-US"/>
              <a:pPr/>
              <a:t>‹#›</a:t>
            </a:fld>
            <a:endParaRPr lang="en-US"/>
          </a:p>
        </p:txBody>
      </p:sp>
    </p:spTree>
    <p:extLst>
      <p:ext uri="{BB962C8B-B14F-4D97-AF65-F5344CB8AC3E}">
        <p14:creationId xmlns:p14="http://schemas.microsoft.com/office/powerpoint/2010/main" val="55762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8998EA8E-73FB-AC4E-BF52-E02438775EE4}" type="slidenum">
              <a:rPr lang="en-US"/>
              <a:pPr/>
              <a:t>‹#›</a:t>
            </a:fld>
            <a:endParaRPr lang="en-US"/>
          </a:p>
        </p:txBody>
      </p:sp>
    </p:spTree>
    <p:extLst>
      <p:ext uri="{BB962C8B-B14F-4D97-AF65-F5344CB8AC3E}">
        <p14:creationId xmlns:p14="http://schemas.microsoft.com/office/powerpoint/2010/main" val="315853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A1CCDC09-594B-8D4D-84AA-76D961FBBA01}" type="slidenum">
              <a:rPr lang="en-US"/>
              <a:pPr/>
              <a:t>‹#›</a:t>
            </a:fld>
            <a:endParaRPr lang="en-US"/>
          </a:p>
        </p:txBody>
      </p:sp>
    </p:spTree>
    <p:extLst>
      <p:ext uri="{BB962C8B-B14F-4D97-AF65-F5344CB8AC3E}">
        <p14:creationId xmlns:p14="http://schemas.microsoft.com/office/powerpoint/2010/main" val="397479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5"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093CBBDA-3185-C040-A068-CEE59408B8DA}" type="slidenum">
              <a:rPr lang="en-US"/>
              <a:pPr/>
              <a:t>‹#›</a:t>
            </a:fld>
            <a:endParaRPr lang="en-US"/>
          </a:p>
        </p:txBody>
      </p:sp>
    </p:spTree>
    <p:extLst>
      <p:ext uri="{BB962C8B-B14F-4D97-AF65-F5344CB8AC3E}">
        <p14:creationId xmlns:p14="http://schemas.microsoft.com/office/powerpoint/2010/main" val="174396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B629E63B-97F6-184D-8E1C-9F94C380C146}" type="slidenum">
              <a:rPr lang="en-US"/>
              <a:pPr/>
              <a:t>‹#›</a:t>
            </a:fld>
            <a:endParaRPr lang="en-US"/>
          </a:p>
        </p:txBody>
      </p:sp>
    </p:spTree>
    <p:extLst>
      <p:ext uri="{BB962C8B-B14F-4D97-AF65-F5344CB8AC3E}">
        <p14:creationId xmlns:p14="http://schemas.microsoft.com/office/powerpoint/2010/main" val="334966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914400">
              <a:defRPr/>
            </a:pPr>
            <a:endParaRPr lang="en-US">
              <a:solidFill>
                <a:prstClr val="black"/>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latin typeface="Calibri" charset="0"/>
                <a:ea typeface="MS PGothic" charset="0"/>
                <a:cs typeface="MS PGothic" charset="0"/>
              </a:defRPr>
            </a:lvl1pPr>
          </a:lstStyle>
          <a:p>
            <a:fld id="{BF8FFEF9-16F4-5A43-B548-DCC32C529F86}" type="slidenum">
              <a:rPr lang="en-US"/>
              <a:pPr/>
              <a:t>‹#›</a:t>
            </a:fld>
            <a:endParaRPr lang="en-US"/>
          </a:p>
        </p:txBody>
      </p:sp>
    </p:spTree>
    <p:extLst>
      <p:ext uri="{BB962C8B-B14F-4D97-AF65-F5344CB8AC3E}">
        <p14:creationId xmlns:p14="http://schemas.microsoft.com/office/powerpoint/2010/main" val="137320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52400"/>
            <a:ext cx="7010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914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pic>
        <p:nvPicPr>
          <p:cNvPr id="1029" name="Picture 1" descr="C:\Documents and Settings\Sandra Knol\Local Settings\Temporary Internet Files\Content.Word\HSPRN logo FINAL Version TIF image.t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438" y="6234113"/>
            <a:ext cx="1169987" cy="5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914400"/>
            <a:ext cx="9144000" cy="457200"/>
          </a:xfrm>
          <a:prstGeom prst="rect">
            <a:avLst/>
          </a:prstGeom>
          <a:solidFill>
            <a:srgbClr val="3F6075"/>
          </a:solidFill>
          <a:ln>
            <a:no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12" name="Rectangle 11"/>
          <p:cNvSpPr/>
          <p:nvPr userDrawn="1"/>
        </p:nvSpPr>
        <p:spPr>
          <a:xfrm>
            <a:off x="0" y="1066800"/>
            <a:ext cx="9144000" cy="304800"/>
          </a:xfrm>
          <a:prstGeom prst="rect">
            <a:avLst/>
          </a:prstGeom>
          <a:solidFill>
            <a:srgbClr val="75702B"/>
          </a:solidFill>
          <a:ln>
            <a:no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6" name="Slide Number Placeholder 5"/>
          <p:cNvSpPr>
            <a:spLocks noGrp="1"/>
          </p:cNvSpPr>
          <p:nvPr>
            <p:ph type="sldNum" sz="quarter" idx="4"/>
          </p:nvPr>
        </p:nvSpPr>
        <p:spPr>
          <a:xfrm>
            <a:off x="6978650" y="6511925"/>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100">
                <a:solidFill>
                  <a:srgbClr val="3F6075"/>
                </a:solidFill>
                <a:latin typeface="+mn-lt"/>
                <a:ea typeface="+mn-ea"/>
                <a:cs typeface="+mn-cs"/>
              </a:defRPr>
            </a:lvl1pPr>
          </a:lstStyle>
          <a:p>
            <a:pPr defTabSz="914400">
              <a:defRPr/>
            </a:pPr>
            <a:r>
              <a:rPr lang="en-US">
                <a:latin typeface="Calibri"/>
              </a:rPr>
              <a:t>3</a:t>
            </a:r>
            <a:endParaRPr lang="en-US" dirty="0">
              <a:latin typeface="Calibri"/>
            </a:endParaRPr>
          </a:p>
        </p:txBody>
      </p:sp>
    </p:spTree>
    <p:extLst>
      <p:ext uri="{BB962C8B-B14F-4D97-AF65-F5344CB8AC3E}">
        <p14:creationId xmlns:p14="http://schemas.microsoft.com/office/powerpoint/2010/main" val="4279221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kern="1200">
          <a:solidFill>
            <a:srgbClr val="75702B"/>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rgbClr val="75702B"/>
          </a:solidFill>
          <a:latin typeface="Calibri" charset="0"/>
        </a:defRPr>
      </a:lvl6pPr>
      <a:lvl7pPr marL="914400" algn="ctr" rtl="0" fontAlgn="base">
        <a:spcBef>
          <a:spcPct val="0"/>
        </a:spcBef>
        <a:spcAft>
          <a:spcPct val="0"/>
        </a:spcAft>
        <a:defRPr sz="4400">
          <a:solidFill>
            <a:srgbClr val="75702B"/>
          </a:solidFill>
          <a:latin typeface="Calibri" charset="0"/>
        </a:defRPr>
      </a:lvl7pPr>
      <a:lvl8pPr marL="1371600" algn="ctr" rtl="0" fontAlgn="base">
        <a:spcBef>
          <a:spcPct val="0"/>
        </a:spcBef>
        <a:spcAft>
          <a:spcPct val="0"/>
        </a:spcAft>
        <a:defRPr sz="4400">
          <a:solidFill>
            <a:srgbClr val="75702B"/>
          </a:solidFill>
          <a:latin typeface="Calibri" charset="0"/>
        </a:defRPr>
      </a:lvl8pPr>
      <a:lvl9pPr marL="1828800" algn="ctr" rtl="0" fontAlgn="base">
        <a:spcBef>
          <a:spcPct val="0"/>
        </a:spcBef>
        <a:spcAft>
          <a:spcPct val="0"/>
        </a:spcAft>
        <a:defRPr sz="4400">
          <a:solidFill>
            <a:srgbClr val="75702B"/>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3F6075"/>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rgbClr val="3F6075"/>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rgbClr val="3F6075"/>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rgbClr val="3F6075"/>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rgbClr val="3F6075"/>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hsprn.ca"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twitter.com/infohspr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CA" b="1" i="1" dirty="0" smtClean="0">
                <a:latin typeface="Calibri" charset="0"/>
                <a:ea typeface="MS PGothic" charset="0"/>
              </a:rPr>
              <a:t>Evaluating Health Links </a:t>
            </a:r>
            <a:br>
              <a:rPr lang="en-CA" b="1" i="1" dirty="0" smtClean="0">
                <a:latin typeface="Calibri" charset="0"/>
                <a:ea typeface="MS PGothic" charset="0"/>
              </a:rPr>
            </a:br>
            <a:r>
              <a:rPr lang="en-CA" b="1" i="1" dirty="0" smtClean="0">
                <a:latin typeface="Calibri" charset="0"/>
                <a:ea typeface="MS PGothic" charset="0"/>
              </a:rPr>
              <a:t>in Ontario </a:t>
            </a:r>
            <a:endParaRPr lang="en-US" dirty="0">
              <a:latin typeface="Calibri" charset="0"/>
              <a:ea typeface="MS PGothic" charset="0"/>
            </a:endParaRPr>
          </a:p>
        </p:txBody>
      </p:sp>
      <p:sp>
        <p:nvSpPr>
          <p:cNvPr id="15363" name="Subtitle 2"/>
          <p:cNvSpPr>
            <a:spLocks noGrp="1"/>
          </p:cNvSpPr>
          <p:nvPr>
            <p:ph type="subTitle" idx="1"/>
          </p:nvPr>
        </p:nvSpPr>
        <p:spPr>
          <a:xfrm>
            <a:off x="1066800" y="3886200"/>
            <a:ext cx="7162800" cy="1752600"/>
          </a:xfrm>
        </p:spPr>
        <p:txBody>
          <a:bodyPr/>
          <a:lstStyle/>
          <a:p>
            <a:pPr eaLnBrk="1" hangingPunct="1"/>
            <a:r>
              <a:rPr lang="en-US" sz="2800" dirty="0" smtClean="0">
                <a:latin typeface="Calibri" charset="0"/>
                <a:ea typeface="MS PGothic" charset="0"/>
              </a:rPr>
              <a:t>Walter Wodchis, PhD</a:t>
            </a:r>
            <a:endParaRPr lang="en-US" sz="2800" dirty="0">
              <a:latin typeface="Calibri" charset="0"/>
              <a:ea typeface="MS PGothic" charset="0"/>
            </a:endParaRPr>
          </a:p>
          <a:p>
            <a:pPr eaLnBrk="1" hangingPunct="1"/>
            <a:endParaRPr lang="en-US" sz="2800" dirty="0">
              <a:latin typeface="Calibri" charset="0"/>
              <a:ea typeface="MS PGothic" charset="0"/>
            </a:endParaRPr>
          </a:p>
          <a:p>
            <a:pPr eaLnBrk="1" hangingPunct="1"/>
            <a:r>
              <a:rPr lang="en-US" sz="2800" dirty="0" smtClean="0">
                <a:latin typeface="Calibri" charset="0"/>
                <a:ea typeface="MS PGothic" charset="0"/>
              </a:rPr>
              <a:t>Health Quality Rounds</a:t>
            </a:r>
          </a:p>
          <a:p>
            <a:pPr eaLnBrk="1" hangingPunct="1"/>
            <a:r>
              <a:rPr lang="en-US" sz="2800" dirty="0" smtClean="0">
                <a:latin typeface="Calibri" charset="0"/>
                <a:ea typeface="MS PGothic" charset="0"/>
              </a:rPr>
              <a:t>Southlake Hospital, May 19 2016</a:t>
            </a:r>
            <a:endParaRPr lang="en-US" sz="2800" dirty="0">
              <a:latin typeface="Calibri" charset="0"/>
              <a:ea typeface="MS PGothic" charset="0"/>
            </a:endParaRPr>
          </a:p>
        </p:txBody>
      </p:sp>
    </p:spTree>
    <p:extLst>
      <p:ext uri="{BB962C8B-B14F-4D97-AF65-F5344CB8AC3E}">
        <p14:creationId xmlns:p14="http://schemas.microsoft.com/office/powerpoint/2010/main" val="4286990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255" y="1638300"/>
            <a:ext cx="6989845" cy="4531670"/>
            <a:chOff x="630155" y="488486"/>
            <a:chExt cx="8233438" cy="5871984"/>
          </a:xfrm>
        </p:grpSpPr>
        <p:grpSp>
          <p:nvGrpSpPr>
            <p:cNvPr id="30" name="Group 29"/>
            <p:cNvGrpSpPr/>
            <p:nvPr/>
          </p:nvGrpSpPr>
          <p:grpSpPr>
            <a:xfrm>
              <a:off x="630155" y="488486"/>
              <a:ext cx="8233438" cy="5871984"/>
              <a:chOff x="630155" y="488486"/>
              <a:chExt cx="8233438" cy="5871984"/>
            </a:xfrm>
          </p:grpSpPr>
          <p:grpSp>
            <p:nvGrpSpPr>
              <p:cNvPr id="20" name="Group 19"/>
              <p:cNvGrpSpPr/>
              <p:nvPr/>
            </p:nvGrpSpPr>
            <p:grpSpPr>
              <a:xfrm>
                <a:off x="630155" y="488486"/>
                <a:ext cx="8233438" cy="5861837"/>
                <a:chOff x="1381542" y="711794"/>
                <a:chExt cx="6879805" cy="4940691"/>
              </a:xfrm>
              <a:effectLst>
                <a:glow rad="101600">
                  <a:schemeClr val="accent6">
                    <a:satMod val="175000"/>
                    <a:alpha val="40000"/>
                  </a:schemeClr>
                </a:glow>
              </a:effectLst>
            </p:grpSpPr>
            <p:sp>
              <p:nvSpPr>
                <p:cNvPr id="7" name="Isosceles Triangle 6"/>
                <p:cNvSpPr/>
                <p:nvPr/>
              </p:nvSpPr>
              <p:spPr>
                <a:xfrm>
                  <a:off x="1381542" y="711794"/>
                  <a:ext cx="6879805" cy="4940691"/>
                </a:xfrm>
                <a:prstGeom prst="triangle">
                  <a:avLst>
                    <a:gd name="adj" fmla="val 49857"/>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a:off x="2775936" y="1998830"/>
                  <a:ext cx="4103869" cy="2985621"/>
                </a:xfrm>
                <a:prstGeom prst="triangle">
                  <a:avLst>
                    <a:gd name="adj" fmla="val 49857"/>
                  </a:avLst>
                </a:prstGeom>
                <a:solidFill>
                  <a:schemeClr val="bg1"/>
                </a:solidFill>
                <a:ln>
                  <a:solidFill>
                    <a:schemeClr val="bg1"/>
                  </a:solidFill>
                </a:ln>
                <a:effectLst>
                  <a:glow rad="101600">
                    <a:schemeClr val="bg1">
                      <a:alpha val="40000"/>
                    </a:schemeClr>
                  </a:glow>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758648" y="3963718"/>
                  <a:ext cx="139550" cy="139568"/>
                </a:xfrm>
                <a:prstGeom prst="ellipse">
                  <a:avLst/>
                </a:prstGeom>
                <a:solidFill>
                  <a:schemeClr val="accent3">
                    <a:lumMod val="75000"/>
                  </a:schemeClr>
                </a:solidFill>
                <a:ln>
                  <a:solidFill>
                    <a:schemeClr val="accent3">
                      <a:lumMod val="75000"/>
                    </a:schemeClr>
                  </a:solidFill>
                </a:ln>
                <a:effectLst>
                  <a:glow rad="101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glow rad="228600">
                        <a:schemeClr val="accent3">
                          <a:satMod val="175000"/>
                          <a:alpha val="40000"/>
                        </a:schemeClr>
                      </a:glow>
                    </a:effectLst>
                  </a:endParaRPr>
                </a:p>
              </p:txBody>
            </p:sp>
            <p:cxnSp>
              <p:nvCxnSpPr>
                <p:cNvPr id="11" name="Straight Connector 10"/>
                <p:cNvCxnSpPr>
                  <a:stCxn id="7" idx="0"/>
                  <a:endCxn id="9" idx="0"/>
                </p:cNvCxnSpPr>
                <p:nvPr/>
              </p:nvCxnSpPr>
              <p:spPr>
                <a:xfrm>
                  <a:off x="4811606" y="711794"/>
                  <a:ext cx="16817" cy="3251924"/>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2"/>
                  <a:endCxn id="9" idx="2"/>
                </p:cNvCxnSpPr>
                <p:nvPr/>
              </p:nvCxnSpPr>
              <p:spPr>
                <a:xfrm flipV="1">
                  <a:off x="1381542" y="4033502"/>
                  <a:ext cx="3377106" cy="1618983"/>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7" idx="4"/>
                </p:cNvCxnSpPr>
                <p:nvPr/>
              </p:nvCxnSpPr>
              <p:spPr>
                <a:xfrm flipH="1" flipV="1">
                  <a:off x="4898198" y="4033502"/>
                  <a:ext cx="3363149" cy="1618983"/>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rot="3157943">
                <a:off x="3821711" y="3350382"/>
                <a:ext cx="5403868" cy="616308"/>
              </a:xfrm>
              <a:prstGeom prst="rect">
                <a:avLst/>
              </a:prstGeom>
              <a:noFill/>
            </p:spPr>
            <p:txBody>
              <a:bodyPr wrap="square" rtlCol="0">
                <a:spAutoFit/>
              </a:bodyPr>
              <a:lstStyle/>
              <a:p>
                <a:pPr algn="ctr"/>
                <a:r>
                  <a:rPr lang="en-US" sz="1400" b="1" dirty="0" smtClean="0">
                    <a:latin typeface="Goudy" pitchFamily="18" charset="0"/>
                  </a:rPr>
                  <a:t>Experience of Care: Provider &amp; System Level Indicators</a:t>
                </a:r>
                <a:endParaRPr lang="en-US" sz="1400" b="1" dirty="0">
                  <a:latin typeface="Goudy" pitchFamily="18" charset="0"/>
                </a:endParaRPr>
              </a:p>
            </p:txBody>
          </p:sp>
          <p:sp>
            <p:nvSpPr>
              <p:cNvPr id="23" name="TextBox 22"/>
              <p:cNvSpPr txBox="1"/>
              <p:nvPr/>
            </p:nvSpPr>
            <p:spPr>
              <a:xfrm rot="18414887">
                <a:off x="1316211" y="2704182"/>
                <a:ext cx="4105926" cy="616308"/>
              </a:xfrm>
              <a:prstGeom prst="rect">
                <a:avLst/>
              </a:prstGeom>
              <a:noFill/>
            </p:spPr>
            <p:txBody>
              <a:bodyPr wrap="square" rtlCol="0">
                <a:spAutoFit/>
              </a:bodyPr>
              <a:lstStyle/>
              <a:p>
                <a:pPr algn="ctr"/>
                <a:r>
                  <a:rPr lang="en-US" sz="1400" b="1" dirty="0" smtClean="0">
                    <a:latin typeface="Goudy" pitchFamily="18" charset="0"/>
                  </a:rPr>
                  <a:t>Health of the Population: System Level Indicators </a:t>
                </a:r>
                <a:endParaRPr lang="en-US" sz="1400" b="1" dirty="0">
                  <a:latin typeface="Goudy" pitchFamily="18" charset="0"/>
                </a:endParaRPr>
              </a:p>
            </p:txBody>
          </p:sp>
          <p:sp>
            <p:nvSpPr>
              <p:cNvPr id="24" name="TextBox 23"/>
              <p:cNvSpPr txBox="1"/>
              <p:nvPr/>
            </p:nvSpPr>
            <p:spPr>
              <a:xfrm>
                <a:off x="3732481" y="5847881"/>
                <a:ext cx="1988707" cy="398807"/>
              </a:xfrm>
              <a:prstGeom prst="rect">
                <a:avLst/>
              </a:prstGeom>
              <a:noFill/>
            </p:spPr>
            <p:txBody>
              <a:bodyPr wrap="square" rtlCol="0">
                <a:spAutoFit/>
              </a:bodyPr>
              <a:lstStyle/>
              <a:p>
                <a:pPr algn="ctr"/>
                <a:r>
                  <a:rPr lang="en-US" sz="1400" b="1" dirty="0" smtClean="0">
                    <a:latin typeface="Goudy" pitchFamily="18" charset="0"/>
                  </a:rPr>
                  <a:t>System Costs</a:t>
                </a:r>
                <a:endParaRPr lang="en-US" sz="1400" b="1" dirty="0">
                  <a:latin typeface="Goudy" pitchFamily="18" charset="0"/>
                </a:endParaRPr>
              </a:p>
            </p:txBody>
          </p:sp>
        </p:grpSp>
        <p:sp>
          <p:nvSpPr>
            <p:cNvPr id="16" name="TextBox 15"/>
            <p:cNvSpPr txBox="1"/>
            <p:nvPr/>
          </p:nvSpPr>
          <p:spPr>
            <a:xfrm>
              <a:off x="3938859" y="4709131"/>
              <a:ext cx="1632733" cy="738664"/>
            </a:xfrm>
            <a:prstGeom prst="rect">
              <a:avLst/>
            </a:prstGeom>
            <a:noFill/>
          </p:spPr>
          <p:txBody>
            <a:bodyPr wrap="square" rtlCol="0">
              <a:spAutoFit/>
            </a:bodyPr>
            <a:lstStyle/>
            <a:p>
              <a:pPr algn="ctr"/>
              <a:r>
                <a:rPr lang="en-US" sz="1400" b="1" dirty="0" smtClean="0">
                  <a:latin typeface="Goudy" pitchFamily="18" charset="0"/>
                </a:rPr>
                <a:t>Patient perspective costs </a:t>
              </a:r>
              <a:endParaRPr lang="en-US" sz="1400" b="1" dirty="0">
                <a:latin typeface="Goudy" pitchFamily="18" charset="0"/>
              </a:endParaRPr>
            </a:p>
          </p:txBody>
        </p:sp>
        <p:sp>
          <p:nvSpPr>
            <p:cNvPr id="17" name="TextBox 16"/>
            <p:cNvSpPr txBox="1"/>
            <p:nvPr/>
          </p:nvSpPr>
          <p:spPr>
            <a:xfrm rot="18225454">
              <a:off x="2741316" y="3758760"/>
              <a:ext cx="2122128" cy="307777"/>
            </a:xfrm>
            <a:prstGeom prst="rect">
              <a:avLst/>
            </a:prstGeom>
            <a:noFill/>
          </p:spPr>
          <p:txBody>
            <a:bodyPr wrap="square" rtlCol="0">
              <a:spAutoFit/>
            </a:bodyPr>
            <a:lstStyle/>
            <a:p>
              <a:pPr algn="ctr"/>
              <a:r>
                <a:rPr lang="en-US" sz="1400" b="1" dirty="0" smtClean="0">
                  <a:latin typeface="Goudy" pitchFamily="18" charset="0"/>
                </a:rPr>
                <a:t>PROMs </a:t>
              </a:r>
              <a:endParaRPr lang="en-US" sz="1400" b="1" dirty="0">
                <a:latin typeface="Goudy" pitchFamily="18" charset="0"/>
              </a:endParaRPr>
            </a:p>
          </p:txBody>
        </p:sp>
        <p:sp>
          <p:nvSpPr>
            <p:cNvPr id="18" name="TextBox 17"/>
            <p:cNvSpPr txBox="1"/>
            <p:nvPr/>
          </p:nvSpPr>
          <p:spPr>
            <a:xfrm rot="3309717">
              <a:off x="4703919" y="3916712"/>
              <a:ext cx="2100171" cy="307777"/>
            </a:xfrm>
            <a:prstGeom prst="rect">
              <a:avLst/>
            </a:prstGeom>
            <a:noFill/>
          </p:spPr>
          <p:txBody>
            <a:bodyPr wrap="square" rtlCol="0">
              <a:spAutoFit/>
            </a:bodyPr>
            <a:lstStyle/>
            <a:p>
              <a:pPr algn="ctr"/>
              <a:r>
                <a:rPr lang="en-US" sz="1400" b="1" dirty="0" smtClean="0">
                  <a:latin typeface="Goudy" pitchFamily="18" charset="0"/>
                </a:rPr>
                <a:t>PREMs </a:t>
              </a:r>
              <a:endParaRPr lang="en-US" sz="1400" b="1" dirty="0">
                <a:latin typeface="Goudy" pitchFamily="18" charset="0"/>
              </a:endParaRPr>
            </a:p>
          </p:txBody>
        </p:sp>
      </p:grpSp>
      <p:sp>
        <p:nvSpPr>
          <p:cNvPr id="19" name="Rectangle 18"/>
          <p:cNvSpPr/>
          <p:nvPr/>
        </p:nvSpPr>
        <p:spPr>
          <a:xfrm rot="16584737">
            <a:off x="2523164" y="4325535"/>
            <a:ext cx="3787022" cy="2489756"/>
          </a:xfrm>
          <a:prstGeom prst="rect">
            <a:avLst/>
          </a:prstGeom>
          <a:noFill/>
        </p:spPr>
        <p:txBody>
          <a:bodyPr wrap="none" lIns="91440" tIns="45720" rIns="91440" bIns="45720">
            <a:prstTxWarp prst="textCircle">
              <a:avLst>
                <a:gd name="adj" fmla="val 11476742"/>
              </a:avLst>
            </a:prstTxWarp>
            <a:spAutoFit/>
          </a:bodyPr>
          <a:lstStyle/>
          <a:p>
            <a:pPr algn="ctr"/>
            <a:r>
              <a:rPr lang="en-CA" sz="3600" b="1" dirty="0" smtClean="0">
                <a:ln w="12700">
                  <a:solidFill>
                    <a:schemeClr val="tx1"/>
                  </a:solidFill>
                  <a:prstDash val="solid"/>
                </a:ln>
                <a:solidFill>
                  <a:schemeClr val="accent6">
                    <a:lumMod val="75000"/>
                  </a:schemeClr>
                </a:solidFill>
                <a:latin typeface="Goudy Old Style"/>
                <a:cs typeface="Goudy Old Style"/>
              </a:rPr>
              <a:t>Patient  </a:t>
            </a:r>
            <a:endParaRPr lang="en-US" sz="3600" b="1" dirty="0">
              <a:ln w="12700">
                <a:solidFill>
                  <a:schemeClr val="tx1"/>
                </a:solidFill>
                <a:prstDash val="solid"/>
              </a:ln>
              <a:solidFill>
                <a:schemeClr val="accent6">
                  <a:lumMod val="75000"/>
                </a:schemeClr>
              </a:solidFill>
            </a:endParaRPr>
          </a:p>
        </p:txBody>
      </p:sp>
      <p:sp>
        <p:nvSpPr>
          <p:cNvPr id="21" name="Title 1"/>
          <p:cNvSpPr>
            <a:spLocks/>
          </p:cNvSpPr>
          <p:nvPr/>
        </p:nvSpPr>
        <p:spPr bwMode="auto">
          <a:xfrm>
            <a:off x="228599" y="152400"/>
            <a:ext cx="8343901"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3600" b="1" dirty="0" smtClean="0">
                <a:solidFill>
                  <a:srgbClr val="75702B"/>
                </a:solidFill>
                <a:latin typeface="Calibri" charset="0"/>
              </a:rPr>
              <a:t>Value of Health Links: BEACCON Triple Aim</a:t>
            </a:r>
            <a:endParaRPr lang="en-US" sz="3600" b="1" dirty="0">
              <a:solidFill>
                <a:srgbClr val="75702B"/>
              </a:solidFill>
              <a:latin typeface="Calibri" charset="0"/>
            </a:endParaRPr>
          </a:p>
        </p:txBody>
      </p:sp>
    </p:spTree>
    <p:extLst>
      <p:ext uri="{BB962C8B-B14F-4D97-AF65-F5344CB8AC3E}">
        <p14:creationId xmlns:p14="http://schemas.microsoft.com/office/powerpoint/2010/main" val="1827143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5D4F0178-0804-3B49-87EC-D97F088FED81}" type="slidenum">
              <a:rPr lang="en-US" sz="1100">
                <a:solidFill>
                  <a:schemeClr val="bg1"/>
                </a:solidFill>
                <a:latin typeface="Calibri" charset="0"/>
              </a:rPr>
              <a:pPr algn="r" eaLnBrk="1" hangingPunct="1"/>
              <a:t>11</a:t>
            </a:fld>
            <a:endParaRPr lang="en-US" sz="1100">
              <a:solidFill>
                <a:schemeClr val="bg1"/>
              </a:solidFill>
              <a:latin typeface="Calibri" charset="0"/>
            </a:endParaRPr>
          </a:p>
        </p:txBody>
      </p:sp>
      <p:sp>
        <p:nvSpPr>
          <p:cNvPr id="27651" name="Content Placeholder 2"/>
          <p:cNvSpPr>
            <a:spLocks noGrp="1"/>
          </p:cNvSpPr>
          <p:nvPr>
            <p:ph idx="1"/>
          </p:nvPr>
        </p:nvSpPr>
        <p:spPr/>
        <p:txBody>
          <a:bodyPr/>
          <a:lstStyle/>
          <a:p>
            <a:pPr eaLnBrk="1" hangingPunct="1"/>
            <a:r>
              <a:rPr lang="en-CA" sz="2800" dirty="0" smtClean="0">
                <a:latin typeface="Calibri" charset="0"/>
                <a:ea typeface="MS PGothic" charset="0"/>
              </a:rPr>
              <a:t>We assessed the baseline performance of health links on 21 indicators with an emphasis on 6 selected indicators </a:t>
            </a:r>
          </a:p>
          <a:p>
            <a:pPr lvl="1" eaLnBrk="1" hangingPunct="1"/>
            <a:r>
              <a:rPr lang="en-CA" sz="2400" dirty="0" smtClean="0">
                <a:latin typeface="Calibri" charset="0"/>
                <a:ea typeface="MS PGothic" charset="0"/>
              </a:rPr>
              <a:t>Low acuity emergency department visit rate</a:t>
            </a:r>
          </a:p>
          <a:p>
            <a:pPr lvl="1" eaLnBrk="1" hangingPunct="1"/>
            <a:r>
              <a:rPr lang="en-CA" sz="2400" dirty="0" smtClean="0">
                <a:latin typeface="Calibri" charset="0"/>
                <a:ea typeface="MS PGothic" charset="0"/>
              </a:rPr>
              <a:t>Hospitalization rate</a:t>
            </a:r>
          </a:p>
          <a:p>
            <a:pPr lvl="1" eaLnBrk="1" hangingPunct="1"/>
            <a:r>
              <a:rPr lang="en-CA" sz="2400" dirty="0" smtClean="0">
                <a:latin typeface="Calibri" charset="0"/>
                <a:ea typeface="MS PGothic" charset="0"/>
              </a:rPr>
              <a:t>Readmission rate</a:t>
            </a:r>
          </a:p>
          <a:p>
            <a:pPr lvl="1" eaLnBrk="1" hangingPunct="1"/>
            <a:r>
              <a:rPr lang="en-CA" sz="2400" dirty="0" smtClean="0">
                <a:latin typeface="Calibri" charset="0"/>
                <a:ea typeface="MS PGothic" charset="0"/>
              </a:rPr>
              <a:t>FP/GP Follow-up after hospital discharge within 7 days</a:t>
            </a:r>
          </a:p>
          <a:p>
            <a:pPr lvl="1" eaLnBrk="1" hangingPunct="1"/>
            <a:r>
              <a:rPr lang="en-CA" sz="2400" dirty="0" err="1" smtClean="0">
                <a:latin typeface="Calibri" charset="0"/>
                <a:ea typeface="MS PGothic" charset="0"/>
              </a:rPr>
              <a:t>Rostered</a:t>
            </a:r>
            <a:r>
              <a:rPr lang="en-CA" sz="2400" dirty="0" smtClean="0">
                <a:latin typeface="Calibri" charset="0"/>
                <a:ea typeface="MS PGothic" charset="0"/>
              </a:rPr>
              <a:t> to a family physician</a:t>
            </a:r>
          </a:p>
          <a:p>
            <a:pPr lvl="1" eaLnBrk="1" hangingPunct="1"/>
            <a:r>
              <a:rPr lang="en-US" sz="2400" dirty="0" smtClean="0">
                <a:latin typeface="Calibri" charset="0"/>
                <a:ea typeface="MS PGothic" charset="0"/>
              </a:rPr>
              <a:t>Total health system cost</a:t>
            </a:r>
            <a:endParaRPr lang="en-US" sz="2400" dirty="0">
              <a:latin typeface="Calibri" charset="0"/>
              <a:ea typeface="MS PGothic" charset="0"/>
            </a:endParaRPr>
          </a:p>
        </p:txBody>
      </p:sp>
      <p:sp>
        <p:nvSpPr>
          <p:cNvPr id="8" name="Title 1"/>
          <p:cNvSpPr>
            <a:spLocks noGrp="1"/>
          </p:cNvSpPr>
          <p:nvPr>
            <p:ph type="title"/>
          </p:nvPr>
        </p:nvSpPr>
        <p:spPr bwMode="auto">
          <a:xfrm>
            <a:off x="228600" y="152400"/>
            <a:ext cx="7010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eaLnBrk="1" hangingPunct="1"/>
            <a:r>
              <a:rPr lang="en-US" sz="3600" b="1" dirty="0" smtClean="0">
                <a:latin typeface="Calibri" charset="0"/>
              </a:rPr>
              <a:t>Part 3: Baseline Results</a:t>
            </a:r>
            <a:endParaRPr lang="en-US" sz="3600" b="1" dirty="0">
              <a:solidFill>
                <a:srgbClr val="75702B"/>
              </a:solidFill>
              <a:latin typeface="Calibri" charset="0"/>
            </a:endParaRPr>
          </a:p>
        </p:txBody>
      </p:sp>
    </p:spTree>
    <p:extLst>
      <p:ext uri="{BB962C8B-B14F-4D97-AF65-F5344CB8AC3E}">
        <p14:creationId xmlns:p14="http://schemas.microsoft.com/office/powerpoint/2010/main" val="1604804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p:cNvSpPr txBox="1">
            <a:spLocks noGrp="1"/>
          </p:cNvSpPr>
          <p:nvPr/>
        </p:nvSpPr>
        <p:spPr bwMode="auto">
          <a:xfrm>
            <a:off x="6811963" y="66452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DE71DEFC-5C29-494D-A970-73A1C56464ED}" type="slidenum">
              <a:rPr lang="en-US" sz="1100">
                <a:solidFill>
                  <a:schemeClr val="bg1"/>
                </a:solidFill>
                <a:latin typeface="Calibri" charset="0"/>
              </a:rPr>
              <a:pPr algn="r" eaLnBrk="1" hangingPunct="1"/>
              <a:t>12</a:t>
            </a:fld>
            <a:endParaRPr lang="en-US" sz="1100">
              <a:solidFill>
                <a:schemeClr val="bg1"/>
              </a:solidFill>
              <a:latin typeface="Calibri" charset="0"/>
            </a:endParaRPr>
          </a:p>
        </p:txBody>
      </p:sp>
      <p:sp>
        <p:nvSpPr>
          <p:cNvPr id="25603" name="Content Placeholder 2"/>
          <p:cNvSpPr>
            <a:spLocks noGrp="1"/>
          </p:cNvSpPr>
          <p:nvPr>
            <p:ph idx="1"/>
          </p:nvPr>
        </p:nvSpPr>
        <p:spPr>
          <a:xfrm>
            <a:off x="290513" y="1276350"/>
            <a:ext cx="8701087" cy="4525963"/>
          </a:xfrm>
        </p:spPr>
        <p:txBody>
          <a:bodyPr/>
          <a:lstStyle/>
          <a:p>
            <a:pPr marL="0" indent="0" eaLnBrk="1" hangingPunct="1">
              <a:buFont typeface="Arial" charset="0"/>
              <a:buNone/>
            </a:pPr>
            <a:r>
              <a:rPr lang="en-CA">
                <a:latin typeface="Calibri" charset="0"/>
                <a:ea typeface="MS PGothic" charset="0"/>
              </a:rPr>
              <a:t>Findings: </a:t>
            </a:r>
            <a:r>
              <a:rPr lang="en-CA" sz="2000">
                <a:latin typeface="Calibri" charset="0"/>
                <a:ea typeface="MS PGothic" charset="0"/>
              </a:rPr>
              <a:t>Baseline performance; early HLs; total population </a:t>
            </a:r>
            <a:r>
              <a:rPr lang="en-CA" sz="2000" b="1" u="sng">
                <a:latin typeface="Calibri" charset="0"/>
                <a:ea typeface="MS PGothic" charset="0"/>
              </a:rPr>
              <a:t>by SES Quintile</a:t>
            </a:r>
            <a:endParaRPr lang="en-CA" b="1" u="sng">
              <a:latin typeface="Calibri" charset="0"/>
              <a:ea typeface="MS PGothic" charset="0"/>
            </a:endParaRPr>
          </a:p>
        </p:txBody>
      </p:sp>
      <p:sp>
        <p:nvSpPr>
          <p:cNvPr id="25604" name="TextBox 1"/>
          <p:cNvSpPr txBox="1">
            <a:spLocks noChangeArrowheads="1"/>
          </p:cNvSpPr>
          <p:nvPr/>
        </p:nvSpPr>
        <p:spPr bwMode="auto">
          <a:xfrm>
            <a:off x="7781925" y="2506663"/>
            <a:ext cx="11858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t>High SES</a:t>
            </a:r>
          </a:p>
        </p:txBody>
      </p:sp>
      <p:sp>
        <p:nvSpPr>
          <p:cNvPr id="25605" name="TextBox 8"/>
          <p:cNvSpPr txBox="1">
            <a:spLocks noChangeArrowheads="1"/>
          </p:cNvSpPr>
          <p:nvPr/>
        </p:nvSpPr>
        <p:spPr bwMode="auto">
          <a:xfrm>
            <a:off x="7843838" y="5694363"/>
            <a:ext cx="11334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t>Low SES</a:t>
            </a:r>
          </a:p>
        </p:txBody>
      </p:sp>
      <p:sp>
        <p:nvSpPr>
          <p:cNvPr id="3" name="Up-Down Arrow 2"/>
          <p:cNvSpPr>
            <a:spLocks noChangeArrowheads="1"/>
          </p:cNvSpPr>
          <p:nvPr/>
        </p:nvSpPr>
        <p:spPr bwMode="auto">
          <a:xfrm>
            <a:off x="8259763" y="2874963"/>
            <a:ext cx="228600" cy="2819400"/>
          </a:xfrm>
          <a:prstGeom prst="upDownArrow">
            <a:avLst>
              <a:gd name="adj1" fmla="val 50000"/>
              <a:gd name="adj2" fmla="val 50019"/>
            </a:avLst>
          </a:prstGeom>
          <a:gradFill rotWithShape="1">
            <a:gsLst>
              <a:gs pos="0">
                <a:srgbClr val="008000"/>
              </a:gs>
              <a:gs pos="50000">
                <a:srgbClr val="FFFFFF"/>
              </a:gs>
              <a:gs pos="100000">
                <a:srgbClr val="FF0000"/>
              </a:gs>
            </a:gsLst>
            <a:lin ang="5400000"/>
          </a:gradFill>
          <a:ln w="9525">
            <a:solidFill>
              <a:srgbClr val="3F6075"/>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latin typeface="+mn-lt"/>
              <a:ea typeface="+mn-ea"/>
              <a:cs typeface="+mn-cs"/>
            </a:endParaRPr>
          </a:p>
        </p:txBody>
      </p:sp>
      <p:sp>
        <p:nvSpPr>
          <p:cNvPr id="25607" name="TextBox 3"/>
          <p:cNvSpPr txBox="1">
            <a:spLocks noChangeArrowheads="1"/>
          </p:cNvSpPr>
          <p:nvPr/>
        </p:nvSpPr>
        <p:spPr bwMode="auto">
          <a:xfrm rot="5400000">
            <a:off x="7951788" y="4100513"/>
            <a:ext cx="15065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t>Performance</a:t>
            </a:r>
          </a:p>
        </p:txBody>
      </p:sp>
      <p:pic>
        <p:nvPicPr>
          <p:cNvPr id="256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2019300"/>
            <a:ext cx="6683375" cy="416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rot="2883955">
            <a:off x="582612" y="2882901"/>
            <a:ext cx="195263" cy="47466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ounded Rectangle 7"/>
          <p:cNvSpPr/>
          <p:nvPr/>
        </p:nvSpPr>
        <p:spPr>
          <a:xfrm rot="2895764">
            <a:off x="-40481" y="2834481"/>
            <a:ext cx="381000" cy="1490663"/>
          </a:xfrm>
          <a:prstGeom prst="roundRect">
            <a:avLst/>
          </a:prstGeom>
          <a:solidFill>
            <a:srgbClr val="3F6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11" name="Picture 10"/>
          <p:cNvPicPr>
            <a:picLocks noChangeAspect="1"/>
          </p:cNvPicPr>
          <p:nvPr/>
        </p:nvPicPr>
        <p:blipFill rotWithShape="1">
          <a:blip r:embed="rId4"/>
          <a:srcRect t="8817" b="48672"/>
          <a:stretch/>
        </p:blipFill>
        <p:spPr>
          <a:xfrm>
            <a:off x="622814" y="1817748"/>
            <a:ext cx="1493400" cy="1413172"/>
          </a:xfrm>
          <a:prstGeom prst="ellipse">
            <a:avLst/>
          </a:prstGeom>
          <a:ln w="63500" cap="rnd">
            <a:solidFill>
              <a:srgbClr val="3F6075"/>
            </a:solid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pic>
        <p:nvPicPr>
          <p:cNvPr id="25612" name="Picture 3"/>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28713" y="2011363"/>
            <a:ext cx="6684962" cy="417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p:cNvPicPr>
          <p:nvPr/>
        </p:nvPicPr>
        <p:blipFill>
          <a:blip r:embed="rId6"/>
          <a:stretch>
            <a:fillRect/>
          </a:stretch>
        </p:blipFill>
        <p:spPr>
          <a:xfrm rot="21540000">
            <a:off x="618260" y="1809325"/>
            <a:ext cx="1490472" cy="1417320"/>
          </a:xfrm>
          <a:prstGeom prst="ellipse">
            <a:avLst/>
          </a:prstGeom>
          <a:ln w="63500" cap="rnd">
            <a:solidFill>
              <a:srgbClr val="3F6075"/>
            </a:solidFill>
          </a:ln>
          <a:effectLst/>
          <a:scene3d>
            <a:camera prst="orthographicFront"/>
            <a:lightRig rig="contrasting" dir="t">
              <a:rot lat="0" lon="0" rev="3000000"/>
            </a:lightRig>
          </a:scene3d>
          <a:sp3d contourW="7620">
            <a:bevelT w="95250" h="31750"/>
            <a:contourClr>
              <a:srgbClr val="333333"/>
            </a:contourClr>
          </a:sp3d>
        </p:spPr>
      </p:pic>
      <p:sp>
        <p:nvSpPr>
          <p:cNvPr id="15" name="Rectangle 14"/>
          <p:cNvSpPr/>
          <p:nvPr/>
        </p:nvSpPr>
        <p:spPr>
          <a:xfrm>
            <a:off x="3238500" y="2065338"/>
            <a:ext cx="728663" cy="303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Rectangle 16"/>
          <p:cNvSpPr/>
          <p:nvPr/>
        </p:nvSpPr>
        <p:spPr>
          <a:xfrm>
            <a:off x="4100513" y="2065338"/>
            <a:ext cx="838200" cy="303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9" name="Rounded Rectangle 18"/>
          <p:cNvSpPr/>
          <p:nvPr/>
        </p:nvSpPr>
        <p:spPr>
          <a:xfrm>
            <a:off x="5045075" y="2065338"/>
            <a:ext cx="844550" cy="2651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1" name="Rounded Rectangle 20"/>
          <p:cNvSpPr/>
          <p:nvPr/>
        </p:nvSpPr>
        <p:spPr>
          <a:xfrm>
            <a:off x="5978525" y="2039938"/>
            <a:ext cx="863600" cy="3286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3" name="Rectangle 22"/>
          <p:cNvSpPr/>
          <p:nvPr/>
        </p:nvSpPr>
        <p:spPr>
          <a:xfrm>
            <a:off x="6950075" y="2065338"/>
            <a:ext cx="776288" cy="265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TextBox 12"/>
          <p:cNvSpPr txBox="1"/>
          <p:nvPr/>
        </p:nvSpPr>
        <p:spPr>
          <a:xfrm>
            <a:off x="2225675" y="2039938"/>
            <a:ext cx="896938" cy="338137"/>
          </a:xfrm>
          <a:prstGeom prst="rect">
            <a:avLst/>
          </a:prstGeom>
          <a:solidFill>
            <a:schemeClr val="bg1"/>
          </a:solidFill>
        </p:spPr>
        <p:txBody>
          <a:bodyPr>
            <a:spAutoFit/>
          </a:bodyPr>
          <a:lstStyle/>
          <a:p>
            <a:pPr algn="ctr">
              <a:defRPr/>
            </a:pPr>
            <a:r>
              <a:rPr lang="en-CA" sz="800" b="1" dirty="0" err="1">
                <a:latin typeface="+mn-lt"/>
                <a:ea typeface="MS PGothic" panose="020B0600070205080204" pitchFamily="34" charset="-128"/>
                <a:cs typeface="+mn-cs"/>
              </a:rPr>
              <a:t>Avg</a:t>
            </a:r>
            <a:r>
              <a:rPr lang="en-CA" sz="800" b="1" dirty="0">
                <a:latin typeface="+mn-lt"/>
                <a:ea typeface="MS PGothic" panose="020B0600070205080204" pitchFamily="34" charset="-128"/>
                <a:cs typeface="+mn-cs"/>
              </a:rPr>
              <a:t> </a:t>
            </a:r>
            <a:r>
              <a:rPr lang="en-CA" sz="800" b="1" dirty="0" err="1">
                <a:latin typeface="+mn-lt"/>
                <a:ea typeface="MS PGothic" panose="020B0600070205080204" pitchFamily="34" charset="-128"/>
                <a:cs typeface="+mn-cs"/>
              </a:rPr>
              <a:t>Std</a:t>
            </a:r>
            <a:r>
              <a:rPr lang="en-CA" sz="800" b="1" dirty="0">
                <a:latin typeface="+mn-lt"/>
                <a:ea typeface="MS PGothic" panose="020B0600070205080204" pitchFamily="34" charset="-128"/>
                <a:cs typeface="+mn-cs"/>
              </a:rPr>
              <a:t> Monthly Cost ($/person)</a:t>
            </a:r>
          </a:p>
        </p:txBody>
      </p:sp>
      <p:sp>
        <p:nvSpPr>
          <p:cNvPr id="14" name="TextBox 13"/>
          <p:cNvSpPr txBox="1"/>
          <p:nvPr/>
        </p:nvSpPr>
        <p:spPr>
          <a:xfrm>
            <a:off x="3154363" y="1985963"/>
            <a:ext cx="895350" cy="338137"/>
          </a:xfrm>
          <a:prstGeom prst="rect">
            <a:avLst/>
          </a:prstGeom>
          <a:noFill/>
        </p:spPr>
        <p:txBody>
          <a:bodyPr/>
          <a:lstStyle/>
          <a:p>
            <a:pPr algn="ctr">
              <a:defRPr/>
            </a:pPr>
            <a:r>
              <a:rPr lang="en-CA" sz="800" b="1" dirty="0" err="1">
                <a:latin typeface="+mn-lt"/>
                <a:ea typeface="MS PGothic" panose="020B0600070205080204" pitchFamily="34" charset="-128"/>
                <a:cs typeface="+mn-cs"/>
              </a:rPr>
              <a:t>Std</a:t>
            </a:r>
            <a:r>
              <a:rPr lang="en-CA" sz="800" b="1" dirty="0">
                <a:latin typeface="+mn-lt"/>
                <a:ea typeface="MS PGothic" panose="020B0600070205080204" pitchFamily="34" charset="-128"/>
                <a:cs typeface="+mn-cs"/>
              </a:rPr>
              <a:t> Rate Acute Hospitalization (/100,000)</a:t>
            </a:r>
          </a:p>
        </p:txBody>
      </p:sp>
      <p:sp>
        <p:nvSpPr>
          <p:cNvPr id="16" name="TextBox 15"/>
          <p:cNvSpPr txBox="1"/>
          <p:nvPr/>
        </p:nvSpPr>
        <p:spPr>
          <a:xfrm>
            <a:off x="4076700" y="1978025"/>
            <a:ext cx="914400" cy="461963"/>
          </a:xfrm>
          <a:prstGeom prst="rect">
            <a:avLst/>
          </a:prstGeom>
          <a:noFill/>
        </p:spPr>
        <p:txBody>
          <a:bodyPr>
            <a:spAutoFit/>
          </a:bodyPr>
          <a:lstStyle/>
          <a:p>
            <a:pPr algn="ctr">
              <a:defRPr/>
            </a:pPr>
            <a:r>
              <a:rPr lang="en-CA" sz="800" b="1" dirty="0" err="1">
                <a:latin typeface="+mn-lt"/>
                <a:ea typeface="MS PGothic" panose="020B0600070205080204" pitchFamily="34" charset="-128"/>
                <a:cs typeface="+mn-cs"/>
              </a:rPr>
              <a:t>Std</a:t>
            </a:r>
            <a:r>
              <a:rPr lang="en-CA" sz="800" b="1" dirty="0">
                <a:latin typeface="+mn-lt"/>
                <a:ea typeface="MS PGothic" panose="020B0600070205080204" pitchFamily="34" charset="-128"/>
                <a:cs typeface="+mn-cs"/>
              </a:rPr>
              <a:t> Rate ED Visit: Low Acuity (/100,000)</a:t>
            </a:r>
          </a:p>
        </p:txBody>
      </p:sp>
      <p:sp>
        <p:nvSpPr>
          <p:cNvPr id="18" name="TextBox 17"/>
          <p:cNvSpPr txBox="1"/>
          <p:nvPr/>
        </p:nvSpPr>
        <p:spPr>
          <a:xfrm>
            <a:off x="4954588" y="1985963"/>
            <a:ext cx="1023937" cy="461962"/>
          </a:xfrm>
          <a:prstGeom prst="rect">
            <a:avLst/>
          </a:prstGeom>
          <a:noFill/>
        </p:spPr>
        <p:txBody>
          <a:bodyPr>
            <a:spAutoFit/>
          </a:bodyPr>
          <a:lstStyle/>
          <a:p>
            <a:pPr algn="ctr">
              <a:defRPr/>
            </a:pPr>
            <a:r>
              <a:rPr lang="en-CA" sz="800" b="1" dirty="0">
                <a:latin typeface="+mn-lt"/>
                <a:ea typeface="MS PGothic" panose="020B0600070205080204" pitchFamily="34" charset="-128"/>
                <a:cs typeface="+mn-cs"/>
              </a:rPr>
              <a:t>Risk-adj. Estimate (%) CMG Readmission Rate</a:t>
            </a:r>
          </a:p>
        </p:txBody>
      </p:sp>
      <p:sp>
        <p:nvSpPr>
          <p:cNvPr id="20" name="TextBox 19"/>
          <p:cNvSpPr txBox="1"/>
          <p:nvPr/>
        </p:nvSpPr>
        <p:spPr>
          <a:xfrm>
            <a:off x="5853113" y="1985963"/>
            <a:ext cx="1116012" cy="461962"/>
          </a:xfrm>
          <a:prstGeom prst="rect">
            <a:avLst/>
          </a:prstGeom>
          <a:noFill/>
        </p:spPr>
        <p:txBody>
          <a:bodyPr>
            <a:spAutoFit/>
          </a:bodyPr>
          <a:lstStyle/>
          <a:p>
            <a:pPr algn="ctr">
              <a:defRPr/>
            </a:pPr>
            <a:r>
              <a:rPr lang="en-CA" sz="800" b="1" dirty="0">
                <a:latin typeface="+mn-lt"/>
                <a:ea typeface="MS PGothic" panose="020B0600070205080204" pitchFamily="34" charset="-128"/>
                <a:cs typeface="+mn-cs"/>
              </a:rPr>
              <a:t>Crude Estimate (%) All Ind. PC F/U W/IN 7D Acute Discharge</a:t>
            </a:r>
          </a:p>
        </p:txBody>
      </p:sp>
      <p:sp>
        <p:nvSpPr>
          <p:cNvPr id="22" name="TextBox 21"/>
          <p:cNvSpPr txBox="1"/>
          <p:nvPr/>
        </p:nvSpPr>
        <p:spPr>
          <a:xfrm>
            <a:off x="6900863" y="1978025"/>
            <a:ext cx="879475" cy="461963"/>
          </a:xfrm>
          <a:prstGeom prst="rect">
            <a:avLst/>
          </a:prstGeom>
          <a:noFill/>
        </p:spPr>
        <p:txBody>
          <a:bodyPr>
            <a:spAutoFit/>
          </a:bodyPr>
          <a:lstStyle/>
          <a:p>
            <a:pPr algn="ctr">
              <a:defRPr/>
            </a:pPr>
            <a:r>
              <a:rPr lang="en-CA" sz="800" b="1" dirty="0" err="1">
                <a:latin typeface="+mn-lt"/>
                <a:ea typeface="MS PGothic" panose="020B0600070205080204" pitchFamily="34" charset="-128"/>
                <a:cs typeface="+mn-cs"/>
              </a:rPr>
              <a:t>Std</a:t>
            </a:r>
            <a:r>
              <a:rPr lang="en-CA" sz="800" b="1" dirty="0">
                <a:latin typeface="+mn-lt"/>
                <a:ea typeface="MS PGothic" panose="020B0600070205080204" pitchFamily="34" charset="-128"/>
                <a:cs typeface="+mn-cs"/>
              </a:rPr>
              <a:t> Proportion </a:t>
            </a:r>
            <a:r>
              <a:rPr lang="en-CA" sz="800" b="1" dirty="0" err="1">
                <a:latin typeface="+mn-lt"/>
                <a:ea typeface="MS PGothic" panose="020B0600070205080204" pitchFamily="34" charset="-128"/>
                <a:cs typeface="+mn-cs"/>
              </a:rPr>
              <a:t>Rostered</a:t>
            </a:r>
            <a:r>
              <a:rPr lang="en-CA" sz="800" b="1" dirty="0">
                <a:latin typeface="+mn-lt"/>
                <a:ea typeface="MS PGothic" panose="020B0600070205080204" pitchFamily="34" charset="-128"/>
                <a:cs typeface="+mn-cs"/>
              </a:rPr>
              <a:t> to PC Physician (%)</a:t>
            </a:r>
          </a:p>
        </p:txBody>
      </p:sp>
      <p:pic>
        <p:nvPicPr>
          <p:cNvPr id="25625" name="Pictur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4500" y="1778000"/>
            <a:ext cx="401161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26" name="TextBox 1"/>
          <p:cNvSpPr txBox="1">
            <a:spLocks noChangeArrowheads="1"/>
          </p:cNvSpPr>
          <p:nvPr/>
        </p:nvSpPr>
        <p:spPr bwMode="auto">
          <a:xfrm>
            <a:off x="1600200" y="6248400"/>
            <a:ext cx="66087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Char char="•"/>
            </a:pPr>
            <a:r>
              <a:rPr lang="en-US" sz="1800"/>
              <a:t>Health Link performance is highly related to community SES</a:t>
            </a:r>
          </a:p>
        </p:txBody>
      </p:sp>
      <p:sp>
        <p:nvSpPr>
          <p:cNvPr id="29" name="Title 1"/>
          <p:cNvSpPr>
            <a:spLocks noGrp="1"/>
          </p:cNvSpPr>
          <p:nvPr>
            <p:ph type="title"/>
          </p:nvPr>
        </p:nvSpPr>
        <p:spPr bwMode="auto">
          <a:xfrm>
            <a:off x="228600" y="152400"/>
            <a:ext cx="7010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eaLnBrk="1" hangingPunct="1"/>
            <a:r>
              <a:rPr lang="en-US" sz="3600" b="1" dirty="0" smtClean="0">
                <a:solidFill>
                  <a:srgbClr val="75702B"/>
                </a:solidFill>
                <a:latin typeface="Calibri" charset="0"/>
              </a:rPr>
              <a:t>Part 3: Baseline HL Results</a:t>
            </a:r>
            <a:endParaRPr lang="en-US" sz="3600" b="1" dirty="0">
              <a:solidFill>
                <a:srgbClr val="75702B"/>
              </a:solidFill>
              <a:latin typeface="Calibri" charset="0"/>
            </a:endParaRPr>
          </a:p>
        </p:txBody>
      </p:sp>
    </p:spTree>
    <p:extLst>
      <p:ext uri="{BB962C8B-B14F-4D97-AF65-F5344CB8AC3E}">
        <p14:creationId xmlns:p14="http://schemas.microsoft.com/office/powerpoint/2010/main" val="653797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5D4F0178-0804-3B49-87EC-D97F088FED81}" type="slidenum">
              <a:rPr lang="en-US" sz="1100">
                <a:solidFill>
                  <a:schemeClr val="bg1"/>
                </a:solidFill>
                <a:latin typeface="Calibri" charset="0"/>
              </a:rPr>
              <a:pPr algn="r" eaLnBrk="1" hangingPunct="1"/>
              <a:t>13</a:t>
            </a:fld>
            <a:endParaRPr lang="en-US" sz="1100">
              <a:solidFill>
                <a:schemeClr val="bg1"/>
              </a:solidFill>
              <a:latin typeface="Calibri" charset="0"/>
            </a:endParaRPr>
          </a:p>
        </p:txBody>
      </p:sp>
      <p:sp>
        <p:nvSpPr>
          <p:cNvPr id="27651" name="Content Placeholder 2"/>
          <p:cNvSpPr>
            <a:spLocks noGrp="1"/>
          </p:cNvSpPr>
          <p:nvPr>
            <p:ph idx="1"/>
          </p:nvPr>
        </p:nvSpPr>
        <p:spPr/>
        <p:txBody>
          <a:bodyPr/>
          <a:lstStyle/>
          <a:p>
            <a:pPr eaLnBrk="1" hangingPunct="1"/>
            <a:r>
              <a:rPr lang="en-CA" sz="2800" dirty="0" smtClean="0">
                <a:latin typeface="Calibri" charset="0"/>
                <a:ea typeface="MS PGothic" charset="0"/>
              </a:rPr>
              <a:t>There was a moderate level of agreement across indicators within Health Links. Health links with strong results tended to be strong across most indicators and those with lower scores seemed to be similarly challenged on many indicators. </a:t>
            </a:r>
            <a:endParaRPr lang="en-CA" sz="2800" dirty="0">
              <a:latin typeface="Calibri" charset="0"/>
              <a:ea typeface="MS PGothic" charset="0"/>
            </a:endParaRPr>
          </a:p>
          <a:p>
            <a:pPr eaLnBrk="1" hangingPunct="1"/>
            <a:endParaRPr lang="en-CA" sz="1400" dirty="0" smtClean="0">
              <a:latin typeface="Calibri" charset="0"/>
              <a:ea typeface="MS PGothic" charset="0"/>
            </a:endParaRPr>
          </a:p>
          <a:p>
            <a:pPr eaLnBrk="1" hangingPunct="1"/>
            <a:r>
              <a:rPr lang="en-CA" sz="2800" dirty="0">
                <a:latin typeface="Calibri" charset="0"/>
                <a:ea typeface="MS PGothic" charset="0"/>
              </a:rPr>
              <a:t>Health Links performance is linked </a:t>
            </a:r>
            <a:r>
              <a:rPr lang="en-CA" sz="2800" dirty="0" smtClean="0">
                <a:latin typeface="Calibri" charset="0"/>
                <a:ea typeface="MS PGothic" charset="0"/>
              </a:rPr>
              <a:t>to community </a:t>
            </a:r>
            <a:r>
              <a:rPr lang="en-CA" sz="2800" dirty="0">
                <a:latin typeface="Calibri" charset="0"/>
                <a:ea typeface="MS PGothic" charset="0"/>
              </a:rPr>
              <a:t>more than providers. </a:t>
            </a:r>
            <a:r>
              <a:rPr lang="en-CA" sz="2800" dirty="0" smtClean="0">
                <a:latin typeface="Calibri" charset="0"/>
                <a:ea typeface="MS PGothic" charset="0"/>
              </a:rPr>
              <a:t>Health Links in Low Socioeconomic areas have poor performance while those in high Socioeconomic areas did best. </a:t>
            </a:r>
            <a:endParaRPr lang="en-CA" sz="2800" dirty="0">
              <a:latin typeface="Calibri" charset="0"/>
              <a:ea typeface="MS PGothic" charset="0"/>
            </a:endParaRPr>
          </a:p>
          <a:p>
            <a:pPr eaLnBrk="1" hangingPunct="1"/>
            <a:endParaRPr lang="en-CA" sz="2800" dirty="0">
              <a:latin typeface="Calibri" charset="0"/>
              <a:ea typeface="MS PGothic" charset="0"/>
            </a:endParaRPr>
          </a:p>
        </p:txBody>
      </p:sp>
      <p:sp>
        <p:nvSpPr>
          <p:cNvPr id="8" name="Title 1"/>
          <p:cNvSpPr>
            <a:spLocks noGrp="1"/>
          </p:cNvSpPr>
          <p:nvPr>
            <p:ph type="title"/>
          </p:nvPr>
        </p:nvSpPr>
        <p:spPr bwMode="auto">
          <a:xfrm>
            <a:off x="228600" y="152400"/>
            <a:ext cx="7010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eaLnBrk="1" hangingPunct="1"/>
            <a:r>
              <a:rPr lang="en-US" sz="3600" b="1" dirty="0" smtClean="0">
                <a:latin typeface="Calibri" charset="0"/>
              </a:rPr>
              <a:t>Part 3: Baseline HL Results</a:t>
            </a:r>
            <a:endParaRPr lang="en-US" sz="3600" b="1" dirty="0">
              <a:solidFill>
                <a:srgbClr val="75702B"/>
              </a:solidFill>
              <a:latin typeface="Calibri" charset="0"/>
            </a:endParaRPr>
          </a:p>
        </p:txBody>
      </p:sp>
    </p:spTree>
    <p:extLst>
      <p:ext uri="{BB962C8B-B14F-4D97-AF65-F5344CB8AC3E}">
        <p14:creationId xmlns:p14="http://schemas.microsoft.com/office/powerpoint/2010/main" val="215463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5D4F0178-0804-3B49-87EC-D97F088FED81}" type="slidenum">
              <a:rPr lang="en-US" sz="1100">
                <a:solidFill>
                  <a:schemeClr val="bg1"/>
                </a:solidFill>
                <a:latin typeface="Calibri" charset="0"/>
              </a:rPr>
              <a:pPr algn="r" eaLnBrk="1" hangingPunct="1"/>
              <a:t>14</a:t>
            </a:fld>
            <a:endParaRPr lang="en-US" sz="1100">
              <a:solidFill>
                <a:schemeClr val="bg1"/>
              </a:solidFill>
              <a:latin typeface="Calibri" charset="0"/>
            </a:endParaRPr>
          </a:p>
        </p:txBody>
      </p:sp>
      <p:sp>
        <p:nvSpPr>
          <p:cNvPr id="27651" name="Content Placeholder 2"/>
          <p:cNvSpPr>
            <a:spLocks noGrp="1"/>
          </p:cNvSpPr>
          <p:nvPr>
            <p:ph idx="1"/>
          </p:nvPr>
        </p:nvSpPr>
        <p:spPr/>
        <p:txBody>
          <a:bodyPr/>
          <a:lstStyle/>
          <a:p>
            <a:pPr eaLnBrk="1" hangingPunct="1"/>
            <a:r>
              <a:rPr lang="en-CA" sz="2800" dirty="0" smtClean="0">
                <a:latin typeface="Calibri" charset="0"/>
                <a:ea typeface="MS PGothic" charset="0"/>
              </a:rPr>
              <a:t>In 2015, we began to undertake an evaluation of the 3 Health Links in the Central LHIN </a:t>
            </a:r>
          </a:p>
          <a:p>
            <a:pPr eaLnBrk="1" hangingPunct="1"/>
            <a:endParaRPr lang="en-CA" sz="2800" dirty="0">
              <a:latin typeface="Calibri" charset="0"/>
              <a:ea typeface="MS PGothic" charset="0"/>
            </a:endParaRPr>
          </a:p>
          <a:p>
            <a:pPr eaLnBrk="1" hangingPunct="1"/>
            <a:r>
              <a:rPr lang="en-CA" sz="2800" dirty="0" smtClean="0">
                <a:latin typeface="Calibri" charset="0"/>
                <a:ea typeface="MS PGothic" charset="0"/>
              </a:rPr>
              <a:t>This model is now serving to support the provincial evaluation of Health Links.</a:t>
            </a:r>
            <a:endParaRPr lang="en-CA" sz="2800" dirty="0">
              <a:latin typeface="Calibri" charset="0"/>
              <a:ea typeface="MS PGothic" charset="0"/>
            </a:endParaRPr>
          </a:p>
        </p:txBody>
      </p:sp>
      <p:sp>
        <p:nvSpPr>
          <p:cNvPr id="8" name="Title 1"/>
          <p:cNvSpPr>
            <a:spLocks noGrp="1"/>
          </p:cNvSpPr>
          <p:nvPr>
            <p:ph type="title"/>
          </p:nvPr>
        </p:nvSpPr>
        <p:spPr bwMode="auto">
          <a:xfrm>
            <a:off x="228600" y="152400"/>
            <a:ext cx="8636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eaLnBrk="1" hangingPunct="1"/>
            <a:r>
              <a:rPr lang="en-US" sz="3600" b="1" dirty="0" smtClean="0">
                <a:latin typeface="Calibri" charset="0"/>
              </a:rPr>
              <a:t>2015-: Evaluating </a:t>
            </a:r>
            <a:r>
              <a:rPr lang="en-US" sz="3600" b="1" dirty="0">
                <a:latin typeface="Calibri" charset="0"/>
              </a:rPr>
              <a:t>Central LHIN </a:t>
            </a:r>
            <a:r>
              <a:rPr lang="en-US" sz="3600" b="1" dirty="0" smtClean="0">
                <a:latin typeface="Calibri" charset="0"/>
              </a:rPr>
              <a:t>Health Links</a:t>
            </a:r>
            <a:endParaRPr lang="en-US" sz="3600" b="1" dirty="0">
              <a:solidFill>
                <a:srgbClr val="75702B"/>
              </a:solidFill>
              <a:latin typeface="Calibri" charset="0"/>
            </a:endParaRPr>
          </a:p>
        </p:txBody>
      </p:sp>
    </p:spTree>
    <p:extLst>
      <p:ext uri="{BB962C8B-B14F-4D97-AF65-F5344CB8AC3E}">
        <p14:creationId xmlns:p14="http://schemas.microsoft.com/office/powerpoint/2010/main" val="4210307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491245" y="5029200"/>
            <a:ext cx="1296144" cy="1314841"/>
          </a:xfrm>
          <a:prstGeom prst="ellipse">
            <a:avLst/>
          </a:prstGeom>
          <a:solidFill>
            <a:schemeClr val="bg2">
              <a:lumMod val="90000"/>
            </a:schemeClr>
          </a:solidFill>
          <a:ln>
            <a:solidFill>
              <a:schemeClr val="bg1"/>
            </a:solid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p:cNvSpPr/>
          <p:nvPr/>
        </p:nvSpPr>
        <p:spPr>
          <a:xfrm>
            <a:off x="2211580" y="5029200"/>
            <a:ext cx="1296144" cy="1314841"/>
          </a:xfrm>
          <a:prstGeom prst="ellipse">
            <a:avLst/>
          </a:prstGeom>
          <a:solidFill>
            <a:schemeClr val="bg2">
              <a:lumMod val="90000"/>
            </a:schemeClr>
          </a:solidFill>
          <a:ln>
            <a:solidFill>
              <a:schemeClr val="bg1"/>
            </a:solid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p:cNvSpPr/>
          <p:nvPr/>
        </p:nvSpPr>
        <p:spPr>
          <a:xfrm>
            <a:off x="3979315" y="5029200"/>
            <a:ext cx="1296144" cy="1314841"/>
          </a:xfrm>
          <a:prstGeom prst="ellipse">
            <a:avLst/>
          </a:prstGeom>
          <a:solidFill>
            <a:schemeClr val="bg2">
              <a:lumMod val="90000"/>
            </a:schemeClr>
          </a:solidFill>
          <a:ln>
            <a:solidFill>
              <a:schemeClr val="bg1"/>
            </a:solid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p:cNvSpPr/>
          <p:nvPr/>
        </p:nvSpPr>
        <p:spPr>
          <a:xfrm>
            <a:off x="5720055" y="5029200"/>
            <a:ext cx="1296144" cy="1314841"/>
          </a:xfrm>
          <a:prstGeom prst="ellipse">
            <a:avLst/>
          </a:prstGeom>
          <a:solidFill>
            <a:schemeClr val="bg2">
              <a:lumMod val="90000"/>
            </a:schemeClr>
          </a:solidFill>
          <a:ln>
            <a:solidFill>
              <a:schemeClr val="bg1"/>
            </a:solid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p:cNvSpPr/>
          <p:nvPr/>
        </p:nvSpPr>
        <p:spPr>
          <a:xfrm>
            <a:off x="7439007" y="5029200"/>
            <a:ext cx="1296144" cy="1314841"/>
          </a:xfrm>
          <a:prstGeom prst="ellipse">
            <a:avLst/>
          </a:prstGeom>
          <a:solidFill>
            <a:schemeClr val="bg2">
              <a:lumMod val="90000"/>
            </a:schemeClr>
          </a:solidFill>
          <a:ln>
            <a:solidFill>
              <a:schemeClr val="bg1"/>
            </a:solid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0" y="150272"/>
            <a:ext cx="7340600" cy="685800"/>
          </a:xfrm>
        </p:spPr>
        <p:txBody>
          <a:bodyPr rtlCol="0">
            <a:noAutofit/>
          </a:bodyPr>
          <a:lstStyle/>
          <a:p>
            <a:pPr algn="l" eaLnBrk="1" fontAlgn="auto" hangingPunct="1">
              <a:spcAft>
                <a:spcPts val="0"/>
              </a:spcAft>
              <a:defRPr/>
            </a:pPr>
            <a:r>
              <a:rPr lang="en-US" sz="4000" b="1" dirty="0">
                <a:ln w="0"/>
                <a:ea typeface="+mj-ea"/>
              </a:rPr>
              <a:t>Evaluation Framework</a:t>
            </a:r>
            <a:endParaRPr lang="en-US" sz="4000" b="1" dirty="0">
              <a:ea typeface="+mj-ea"/>
            </a:endParaRPr>
          </a:p>
        </p:txBody>
      </p:sp>
      <p:graphicFrame>
        <p:nvGraphicFramePr>
          <p:cNvPr id="5" name="Diagram 4"/>
          <p:cNvGraphicFramePr/>
          <p:nvPr>
            <p:extLst>
              <p:ext uri="{D42A27DB-BD31-4B8C-83A1-F6EECF244321}">
                <p14:modId xmlns:p14="http://schemas.microsoft.com/office/powerpoint/2010/main" val="611689677"/>
              </p:ext>
            </p:extLst>
          </p:nvPr>
        </p:nvGraphicFramePr>
        <p:xfrm>
          <a:off x="483176" y="2133600"/>
          <a:ext cx="5765224" cy="318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923488365"/>
              </p:ext>
            </p:extLst>
          </p:nvPr>
        </p:nvGraphicFramePr>
        <p:xfrm>
          <a:off x="6283461" y="2535515"/>
          <a:ext cx="2451690" cy="24799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379" name="TextBox 9"/>
          <p:cNvSpPr txBox="1">
            <a:spLocks noChangeArrowheads="1"/>
          </p:cNvSpPr>
          <p:nvPr/>
        </p:nvSpPr>
        <p:spPr bwMode="auto">
          <a:xfrm>
            <a:off x="561975" y="5134800"/>
            <a:ext cx="115252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1100" dirty="0">
                <a:solidFill>
                  <a:srgbClr val="000000"/>
                </a:solidFill>
                <a:latin typeface="Calibri" panose="020F0502020204030204" pitchFamily="34" charset="0"/>
              </a:rPr>
              <a:t>How should integrated funding models be applied across the province?</a:t>
            </a:r>
            <a:endParaRPr lang="en-US" altLang="en-US" sz="1100" dirty="0"/>
          </a:p>
        </p:txBody>
      </p:sp>
      <p:sp>
        <p:nvSpPr>
          <p:cNvPr id="8" name="TextBox 7"/>
          <p:cNvSpPr txBox="1"/>
          <p:nvPr/>
        </p:nvSpPr>
        <p:spPr>
          <a:xfrm>
            <a:off x="381000" y="1474788"/>
            <a:ext cx="8397875" cy="1123384"/>
          </a:xfrm>
          <a:prstGeom prst="rect">
            <a:avLst/>
          </a:prstGeom>
          <a:solidFill>
            <a:schemeClr val="bg2">
              <a:lumMod val="90000"/>
            </a:schemeClr>
          </a:solidFill>
          <a:ln>
            <a:solidFill>
              <a:schemeClr val="bg1"/>
            </a:solidFill>
            <a:prstDash val="solid"/>
          </a:ln>
        </p:spPr>
        <p:style>
          <a:lnRef idx="2">
            <a:schemeClr val="accent6"/>
          </a:lnRef>
          <a:fillRef idx="1">
            <a:schemeClr val="lt1"/>
          </a:fillRef>
          <a:effectRef idx="0">
            <a:schemeClr val="accent6"/>
          </a:effectRef>
          <a:fontRef idx="minor">
            <a:schemeClr val="dk1"/>
          </a:fontRef>
        </p:style>
        <p:txBody>
          <a:bodyPr>
            <a:spAutoFit/>
          </a:bodyPr>
          <a:lstStyle/>
          <a:p>
            <a:pPr eaLnBrk="1" hangingPunct="1">
              <a:defRPr/>
            </a:pPr>
            <a:r>
              <a:rPr lang="en-US" sz="1500" b="1" dirty="0"/>
              <a:t>Objectives</a:t>
            </a:r>
            <a:endParaRPr lang="en-US" sz="1400" b="1" dirty="0"/>
          </a:p>
          <a:p>
            <a:pPr marL="285750" indent="-285750" eaLnBrk="1" hangingPunct="1">
              <a:buFont typeface="Arial" panose="020B0604020202020204" pitchFamily="34" charset="0"/>
              <a:buChar char="•"/>
              <a:defRPr/>
            </a:pPr>
            <a:r>
              <a:rPr lang="en-US" sz="1300" dirty="0" smtClean="0"/>
              <a:t>Identify </a:t>
            </a:r>
            <a:r>
              <a:rPr lang="en-US" sz="1300" dirty="0"/>
              <a:t>success factors and potential barriers in the </a:t>
            </a:r>
            <a:r>
              <a:rPr lang="en-US" sz="1300" dirty="0" smtClean="0"/>
              <a:t>implementation</a:t>
            </a:r>
            <a:endParaRPr lang="en-US" sz="1300" dirty="0"/>
          </a:p>
          <a:p>
            <a:pPr marL="285750" indent="-285750">
              <a:buFont typeface="Arial" panose="020B0604020202020204" pitchFamily="34" charset="0"/>
              <a:buChar char="•"/>
              <a:defRPr/>
            </a:pPr>
            <a:r>
              <a:rPr lang="en-US" sz="1300" dirty="0"/>
              <a:t>Measure utilization of health care resources and care costs across care settings (intervention vs. control groups)</a:t>
            </a:r>
          </a:p>
          <a:p>
            <a:pPr marL="285750" indent="-285750">
              <a:buFont typeface="Arial" panose="020B0604020202020204" pitchFamily="34" charset="0"/>
              <a:buChar char="•"/>
              <a:defRPr/>
            </a:pPr>
            <a:r>
              <a:rPr lang="en-US" sz="1300" dirty="0"/>
              <a:t>Measure patient and provider experience</a:t>
            </a:r>
          </a:p>
          <a:p>
            <a:pPr marL="285750" indent="-285750" eaLnBrk="1" hangingPunct="1">
              <a:buFont typeface="Arial" panose="020B0604020202020204" pitchFamily="34" charset="0"/>
              <a:buChar char="•"/>
              <a:defRPr/>
            </a:pPr>
            <a:r>
              <a:rPr lang="en-US" sz="1300" dirty="0" smtClean="0"/>
              <a:t>Inform </a:t>
            </a:r>
            <a:r>
              <a:rPr lang="en-US" sz="1300" dirty="0"/>
              <a:t>policy and potential provincial spread</a:t>
            </a:r>
          </a:p>
        </p:txBody>
      </p:sp>
      <p:sp>
        <p:nvSpPr>
          <p:cNvPr id="15381" name="TextBox 12"/>
          <p:cNvSpPr txBox="1">
            <a:spLocks noChangeArrowheads="1"/>
          </p:cNvSpPr>
          <p:nvPr/>
        </p:nvSpPr>
        <p:spPr bwMode="auto">
          <a:xfrm>
            <a:off x="2209800" y="5169725"/>
            <a:ext cx="1296988"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pPr>
            <a:r>
              <a:rPr lang="en-US" altLang="en-US" sz="1100" dirty="0">
                <a:solidFill>
                  <a:srgbClr val="000000"/>
                </a:solidFill>
                <a:latin typeface="Calibri" panose="020F0502020204030204" pitchFamily="34" charset="0"/>
              </a:rPr>
              <a:t>What are the key enablers and barriers to implementation of integrated funding models?</a:t>
            </a:r>
            <a:endParaRPr lang="en-CA" altLang="en-US" sz="1100" dirty="0">
              <a:solidFill>
                <a:srgbClr val="000000"/>
              </a:solidFill>
              <a:latin typeface="Calibri" panose="020F0502020204030204" pitchFamily="34" charset="0"/>
            </a:endParaRPr>
          </a:p>
        </p:txBody>
      </p:sp>
      <p:sp>
        <p:nvSpPr>
          <p:cNvPr id="15382" name="TextBox 14"/>
          <p:cNvSpPr txBox="1">
            <a:spLocks noChangeArrowheads="1"/>
          </p:cNvSpPr>
          <p:nvPr/>
        </p:nvSpPr>
        <p:spPr bwMode="auto">
          <a:xfrm>
            <a:off x="4051300" y="5295137"/>
            <a:ext cx="115252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pPr>
            <a:r>
              <a:rPr lang="en-US" altLang="en-US" sz="1100" dirty="0">
                <a:solidFill>
                  <a:srgbClr val="000000"/>
                </a:solidFill>
                <a:latin typeface="Calibri" panose="020F0502020204030204" pitchFamily="34" charset="0"/>
              </a:rPr>
              <a:t>Is care patient-</a:t>
            </a:r>
            <a:r>
              <a:rPr lang="en-US" altLang="en-US" sz="1100" dirty="0" err="1">
                <a:solidFill>
                  <a:srgbClr val="000000"/>
                </a:solidFill>
                <a:latin typeface="Calibri" panose="020F0502020204030204" pitchFamily="34" charset="0"/>
              </a:rPr>
              <a:t>centred</a:t>
            </a:r>
            <a:r>
              <a:rPr lang="en-US" altLang="en-US" sz="1100" dirty="0">
                <a:solidFill>
                  <a:srgbClr val="000000"/>
                </a:solidFill>
                <a:latin typeface="Calibri" panose="020F0502020204030204" pitchFamily="34" charset="0"/>
              </a:rPr>
              <a:t> and better coordinated?</a:t>
            </a:r>
            <a:endParaRPr lang="en-CA" altLang="en-US" sz="1100" dirty="0">
              <a:solidFill>
                <a:srgbClr val="000000"/>
              </a:solidFill>
              <a:latin typeface="Calibri" panose="020F0502020204030204" pitchFamily="34" charset="0"/>
            </a:endParaRPr>
          </a:p>
        </p:txBody>
      </p:sp>
      <p:sp>
        <p:nvSpPr>
          <p:cNvPr id="15383" name="TextBox 16"/>
          <p:cNvSpPr txBox="1">
            <a:spLocks noChangeArrowheads="1"/>
          </p:cNvSpPr>
          <p:nvPr/>
        </p:nvSpPr>
        <p:spPr bwMode="auto">
          <a:xfrm>
            <a:off x="5783262" y="5134800"/>
            <a:ext cx="1150938"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pPr>
            <a:r>
              <a:rPr lang="en-US" altLang="en-US" sz="1100" dirty="0">
                <a:solidFill>
                  <a:srgbClr val="000000"/>
                </a:solidFill>
                <a:latin typeface="Calibri" panose="020F0502020204030204" pitchFamily="34" charset="0"/>
              </a:rPr>
              <a:t>Are there improved outcomes for the selected pathway and population?</a:t>
            </a:r>
            <a:r>
              <a:rPr lang="en-CA" altLang="en-US" sz="1100" dirty="0">
                <a:solidFill>
                  <a:srgbClr val="000000"/>
                </a:solidFill>
                <a:latin typeface="Calibri" panose="020F0502020204030204" pitchFamily="34" charset="0"/>
              </a:rPr>
              <a:t> </a:t>
            </a:r>
          </a:p>
        </p:txBody>
      </p:sp>
      <p:sp>
        <p:nvSpPr>
          <p:cNvPr id="15384" name="TextBox 17"/>
          <p:cNvSpPr txBox="1">
            <a:spLocks noChangeArrowheads="1"/>
          </p:cNvSpPr>
          <p:nvPr/>
        </p:nvSpPr>
        <p:spPr bwMode="auto">
          <a:xfrm>
            <a:off x="7510816" y="5329443"/>
            <a:ext cx="1152525"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600"/>
              </a:spcAft>
            </a:pPr>
            <a:r>
              <a:rPr lang="en-US" altLang="en-US" sz="1100" dirty="0">
                <a:solidFill>
                  <a:srgbClr val="000000"/>
                </a:solidFill>
                <a:latin typeface="Calibri" panose="020F0502020204030204" pitchFamily="34" charset="0"/>
              </a:rPr>
              <a:t>Are there improved efficiencies?</a:t>
            </a:r>
            <a:endParaRPr lang="en-CA" altLang="en-US"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81436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295400"/>
            <a:ext cx="8382000" cy="4525963"/>
          </a:xfrm>
        </p:spPr>
        <p:txBody>
          <a:bodyPr/>
          <a:lstStyle/>
          <a:p>
            <a:pPr marL="0" indent="0" eaLnBrk="1" hangingPunct="1">
              <a:buNone/>
              <a:defRPr/>
            </a:pPr>
            <a:r>
              <a:rPr lang="en-US" altLang="en-US" b="1" u="sng" dirty="0" smtClean="0"/>
              <a:t>Case Studies of Central LHIN Health Links</a:t>
            </a:r>
            <a:endParaRPr lang="en-US" altLang="en-US" b="1" u="sng" dirty="0"/>
          </a:p>
          <a:p>
            <a:pPr eaLnBrk="1" hangingPunct="1">
              <a:buFont typeface="Arial" panose="020B0604020202020204" pitchFamily="34" charset="0"/>
              <a:buChar char="•"/>
              <a:defRPr/>
            </a:pPr>
            <a:r>
              <a:rPr lang="en-CA" dirty="0" smtClean="0">
                <a:ea typeface="+mn-ea"/>
              </a:rPr>
              <a:t>The purpose is to understand the outcomes and the context that enables Health Links to better achieve their aims </a:t>
            </a:r>
            <a:endParaRPr lang="en-CA" dirty="0">
              <a:ea typeface="+mn-ea"/>
            </a:endParaRPr>
          </a:p>
          <a:p>
            <a:pPr marL="0" indent="0" eaLnBrk="1" hangingPunct="1">
              <a:buNone/>
              <a:defRPr/>
            </a:pPr>
            <a:r>
              <a:rPr lang="en-CA" dirty="0" smtClean="0">
                <a:ea typeface="+mn-ea"/>
              </a:rPr>
              <a:t>Approach includes: </a:t>
            </a:r>
          </a:p>
          <a:p>
            <a:pPr lvl="1" eaLnBrk="1" hangingPunct="1">
              <a:buFont typeface="Arial" panose="020B0604020202020204" pitchFamily="34" charset="0"/>
              <a:buChar char="•"/>
              <a:defRPr/>
            </a:pPr>
            <a:r>
              <a:rPr lang="en-CA" dirty="0" smtClean="0">
                <a:ea typeface="+mn-ea"/>
              </a:rPr>
              <a:t>Interviews with LHINs HL Participants based on the </a:t>
            </a:r>
            <a:r>
              <a:rPr lang="en-CA" dirty="0" smtClean="0"/>
              <a:t>Context </a:t>
            </a:r>
            <a:r>
              <a:rPr lang="en-CA" dirty="0"/>
              <a:t>for Integrated Care </a:t>
            </a:r>
            <a:r>
              <a:rPr lang="en-CA" dirty="0" smtClean="0"/>
              <a:t>Framework</a:t>
            </a:r>
            <a:endParaRPr lang="en-CA" dirty="0" smtClean="0">
              <a:ea typeface="+mn-ea"/>
            </a:endParaRPr>
          </a:p>
          <a:p>
            <a:pPr lvl="1" eaLnBrk="1" hangingPunct="1">
              <a:buFont typeface="Arial" panose="020B0604020202020204" pitchFamily="34" charset="0"/>
              <a:buChar char="•"/>
              <a:defRPr/>
            </a:pPr>
            <a:r>
              <a:rPr lang="en-CA" dirty="0" smtClean="0">
                <a:ea typeface="+mn-ea"/>
              </a:rPr>
              <a:t>Empirical Analyses of Utilization Patterns for HL enrolees </a:t>
            </a:r>
          </a:p>
          <a:p>
            <a:pPr lvl="1" eaLnBrk="1" hangingPunct="1">
              <a:buFont typeface="Arial" panose="020B0604020202020204" pitchFamily="34" charset="0"/>
              <a:buChar char="•"/>
              <a:defRPr/>
            </a:pPr>
            <a:r>
              <a:rPr lang="en-CA" dirty="0" smtClean="0">
                <a:ea typeface="+mn-ea"/>
              </a:rPr>
              <a:t>Results: Summer/Fall 2016</a:t>
            </a:r>
            <a:endParaRPr lang="en-CA" sz="2400" dirty="0" smtClean="0">
              <a:ea typeface="+mn-ea"/>
            </a:endParaRP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16</a:t>
            </a:fld>
            <a:endParaRPr lang="en-US" sz="1100">
              <a:solidFill>
                <a:schemeClr val="bg1"/>
              </a:solidFill>
              <a:latin typeface="Calibri" charset="0"/>
            </a:endParaRPr>
          </a:p>
        </p:txBody>
      </p:sp>
      <p:sp>
        <p:nvSpPr>
          <p:cNvPr id="37891" name="Title 1"/>
          <p:cNvSpPr>
            <a:spLocks/>
          </p:cNvSpPr>
          <p:nvPr/>
        </p:nvSpPr>
        <p:spPr bwMode="auto">
          <a:xfrm>
            <a:off x="228600" y="152400"/>
            <a:ext cx="6781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Case Studies</a:t>
            </a:r>
            <a:endParaRPr lang="en-US" sz="3600" b="1" dirty="0">
              <a:solidFill>
                <a:srgbClr val="75702B"/>
              </a:solidFill>
              <a:latin typeface="Calibri" charset="0"/>
            </a:endParaRPr>
          </a:p>
        </p:txBody>
      </p:sp>
    </p:spTree>
    <p:extLst>
      <p:ext uri="{BB962C8B-B14F-4D97-AF65-F5344CB8AC3E}">
        <p14:creationId xmlns:p14="http://schemas.microsoft.com/office/powerpoint/2010/main" val="3824283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52400"/>
            <a:ext cx="8229600" cy="685800"/>
          </a:xfrm>
        </p:spPr>
        <p:txBody>
          <a:bodyPr rtlCol="0">
            <a:normAutofit fontScale="90000"/>
          </a:bodyPr>
          <a:lstStyle/>
          <a:p>
            <a:pPr algn="l" eaLnBrk="1" fontAlgn="auto" hangingPunct="1">
              <a:spcAft>
                <a:spcPts val="0"/>
              </a:spcAft>
              <a:defRPr/>
            </a:pPr>
            <a:r>
              <a:rPr lang="en-US" b="1" dirty="0" smtClean="0">
                <a:ea typeface="+mj-ea"/>
                <a:cs typeface="+mj-cs"/>
              </a:rPr>
              <a:t>Goals of the Evaluation</a:t>
            </a:r>
            <a:endParaRPr lang="en-US"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17</a:t>
            </a:fld>
            <a:endParaRPr lang="en-US" sz="1100"/>
          </a:p>
        </p:txBody>
      </p:sp>
      <p:sp>
        <p:nvSpPr>
          <p:cNvPr id="67588" name="Content Placeholder 2"/>
          <p:cNvSpPr>
            <a:spLocks noGrp="1"/>
          </p:cNvSpPr>
          <p:nvPr>
            <p:ph idx="1"/>
          </p:nvPr>
        </p:nvSpPr>
        <p:spPr>
          <a:xfrm>
            <a:off x="457200" y="1513211"/>
            <a:ext cx="8229600" cy="3967163"/>
          </a:xfrm>
        </p:spPr>
        <p:txBody>
          <a:bodyPr/>
          <a:lstStyle/>
          <a:p>
            <a:pPr marL="0" indent="0">
              <a:buNone/>
            </a:pPr>
            <a:r>
              <a:rPr lang="en-US" dirty="0" smtClean="0">
                <a:latin typeface="Calibri" charset="0"/>
                <a:ea typeface="MS PGothic" charset="0"/>
              </a:rPr>
              <a:t>Goals of the Evaluation:</a:t>
            </a:r>
          </a:p>
          <a:p>
            <a:r>
              <a:rPr lang="en-US" dirty="0" smtClean="0">
                <a:latin typeface="Calibri" charset="0"/>
                <a:ea typeface="MS PGothic" charset="0"/>
              </a:rPr>
              <a:t>Evaluate the effect of the programs on patient health service utilization</a:t>
            </a:r>
          </a:p>
          <a:p>
            <a:r>
              <a:rPr lang="en-US" dirty="0">
                <a:latin typeface="Calibri" charset="0"/>
                <a:ea typeface="MS PGothic" charset="0"/>
              </a:rPr>
              <a:t>Understand the capabilities of HLs to undertake integrated care programs</a:t>
            </a:r>
          </a:p>
          <a:p>
            <a:r>
              <a:rPr lang="en-US" dirty="0" smtClean="0">
                <a:latin typeface="Calibri" charset="0"/>
                <a:ea typeface="MS PGothic" charset="0"/>
              </a:rPr>
              <a:t>Provide HLs with important, detailed data and feedback</a:t>
            </a:r>
          </a:p>
        </p:txBody>
      </p:sp>
    </p:spTree>
    <p:extLst>
      <p:ext uri="{BB962C8B-B14F-4D97-AF65-F5344CB8AC3E}">
        <p14:creationId xmlns:p14="http://schemas.microsoft.com/office/powerpoint/2010/main" val="357892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52400"/>
            <a:ext cx="8229600" cy="685800"/>
          </a:xfrm>
        </p:spPr>
        <p:txBody>
          <a:bodyPr rtlCol="0">
            <a:normAutofit fontScale="90000"/>
          </a:bodyPr>
          <a:lstStyle/>
          <a:p>
            <a:pPr algn="l" eaLnBrk="1" fontAlgn="auto" hangingPunct="1">
              <a:spcAft>
                <a:spcPts val="0"/>
              </a:spcAft>
              <a:defRPr/>
            </a:pPr>
            <a:r>
              <a:rPr lang="en-US" b="1" dirty="0" smtClean="0">
                <a:ea typeface="+mj-ea"/>
                <a:cs typeface="+mj-cs"/>
              </a:rPr>
              <a:t>Understanding Impact of Health Links</a:t>
            </a:r>
            <a:endParaRPr lang="en-US"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18</a:t>
            </a:fld>
            <a:endParaRPr lang="en-US" sz="1100"/>
          </a:p>
        </p:txBody>
      </p:sp>
      <p:sp>
        <p:nvSpPr>
          <p:cNvPr id="67588" name="Content Placeholder 2"/>
          <p:cNvSpPr>
            <a:spLocks noGrp="1"/>
          </p:cNvSpPr>
          <p:nvPr>
            <p:ph idx="1"/>
          </p:nvPr>
        </p:nvSpPr>
        <p:spPr>
          <a:xfrm>
            <a:off x="457200" y="1513211"/>
            <a:ext cx="8229600" cy="3967163"/>
          </a:xfrm>
        </p:spPr>
        <p:txBody>
          <a:bodyPr/>
          <a:lstStyle/>
          <a:p>
            <a:pPr marL="0" indent="0">
              <a:buNone/>
            </a:pPr>
            <a:r>
              <a:rPr lang="en-US" sz="3600" dirty="0" smtClean="0">
                <a:latin typeface="Calibri" charset="0"/>
                <a:ea typeface="MS PGothic" charset="0"/>
              </a:rPr>
              <a:t>Multi-method approach: </a:t>
            </a:r>
          </a:p>
          <a:p>
            <a:pPr marL="742950" indent="-742950">
              <a:buFont typeface="+mj-lt"/>
              <a:buAutoNum type="arabicPeriod"/>
            </a:pPr>
            <a:r>
              <a:rPr lang="en-US" sz="3600" dirty="0" smtClean="0">
                <a:latin typeface="Calibri" charset="0"/>
                <a:ea typeface="MS PGothic" charset="0"/>
              </a:rPr>
              <a:t>Qualitative Case </a:t>
            </a:r>
            <a:r>
              <a:rPr lang="en-US" sz="3600" dirty="0">
                <a:latin typeface="Calibri" charset="0"/>
                <a:ea typeface="MS PGothic" charset="0"/>
              </a:rPr>
              <a:t>studies </a:t>
            </a:r>
            <a:r>
              <a:rPr lang="en-US" sz="3600" dirty="0" smtClean="0">
                <a:latin typeface="Calibri" charset="0"/>
                <a:ea typeface="MS PGothic" charset="0"/>
              </a:rPr>
              <a:t>of Health Links</a:t>
            </a:r>
          </a:p>
          <a:p>
            <a:pPr marL="857250" lvl="1" indent="-457200">
              <a:buFont typeface="Arial" panose="020B0604020202020204" pitchFamily="34" charset="0"/>
              <a:buChar char="•"/>
            </a:pPr>
            <a:r>
              <a:rPr lang="en-US" dirty="0" smtClean="0">
                <a:latin typeface="Calibri" charset="0"/>
                <a:ea typeface="MS PGothic" charset="0"/>
              </a:rPr>
              <a:t>North York Central</a:t>
            </a:r>
          </a:p>
          <a:p>
            <a:pPr marL="857250" lvl="1" indent="-457200">
              <a:buFont typeface="Arial" panose="020B0604020202020204" pitchFamily="34" charset="0"/>
              <a:buChar char="•"/>
            </a:pPr>
            <a:r>
              <a:rPr lang="en-US" dirty="0" smtClean="0">
                <a:latin typeface="Calibri" charset="0"/>
                <a:ea typeface="MS PGothic" charset="0"/>
              </a:rPr>
              <a:t>South Simcoe &amp; Northern York Region</a:t>
            </a:r>
          </a:p>
          <a:p>
            <a:pPr marL="857250" lvl="1" indent="-457200">
              <a:buFont typeface="Arial" panose="020B0604020202020204" pitchFamily="34" charset="0"/>
              <a:buChar char="•"/>
            </a:pPr>
            <a:r>
              <a:rPr lang="en-US" dirty="0" smtClean="0">
                <a:latin typeface="Calibri" charset="0"/>
                <a:ea typeface="MS PGothic" charset="0"/>
              </a:rPr>
              <a:t>South West York Region</a:t>
            </a:r>
          </a:p>
          <a:p>
            <a:pPr marL="742950" indent="-742950">
              <a:buFont typeface="+mj-lt"/>
              <a:buAutoNum type="arabicPeriod"/>
            </a:pPr>
            <a:r>
              <a:rPr lang="en-US" sz="3600" dirty="0">
                <a:latin typeface="Calibri" charset="0"/>
                <a:ea typeface="MS PGothic" charset="0"/>
              </a:rPr>
              <a:t>Quantitative evaluation </a:t>
            </a:r>
          </a:p>
          <a:p>
            <a:pPr marL="1143000" lvl="1" indent="-742950">
              <a:buFont typeface="Arial" panose="020B0604020202020204" pitchFamily="34" charset="0"/>
              <a:buChar char="•"/>
            </a:pPr>
            <a:r>
              <a:rPr lang="en-US" dirty="0">
                <a:latin typeface="Calibri" charset="0"/>
                <a:ea typeface="MS PGothic" charset="0"/>
              </a:rPr>
              <a:t>Comparative-effectiveness evaluation on acute care utilization and total costs of care</a:t>
            </a:r>
          </a:p>
          <a:p>
            <a:pPr marL="857250" lvl="1" indent="-457200">
              <a:buFont typeface="Arial" panose="020B0604020202020204" pitchFamily="34" charset="0"/>
              <a:buChar char="•"/>
            </a:pPr>
            <a:endParaRPr lang="en-US" dirty="0" smtClean="0">
              <a:latin typeface="Calibri" charset="0"/>
              <a:ea typeface="MS PGothic" charset="0"/>
            </a:endParaRPr>
          </a:p>
          <a:p>
            <a:pPr marL="857250" lvl="1" indent="-457200">
              <a:buFont typeface="Arial" panose="020B0604020202020204" pitchFamily="34" charset="0"/>
              <a:buChar char="•"/>
            </a:pPr>
            <a:endParaRPr lang="en-US" dirty="0">
              <a:latin typeface="Calibri" charset="0"/>
              <a:ea typeface="MS PGothic" charset="0"/>
            </a:endParaRPr>
          </a:p>
          <a:p>
            <a:endParaRPr lang="en-US" sz="3600" dirty="0" smtClean="0">
              <a:latin typeface="Calibri" charset="0"/>
              <a:ea typeface="MS PGothic" charset="0"/>
            </a:endParaRPr>
          </a:p>
        </p:txBody>
      </p:sp>
    </p:spTree>
    <p:extLst>
      <p:ext uri="{BB962C8B-B14F-4D97-AF65-F5344CB8AC3E}">
        <p14:creationId xmlns:p14="http://schemas.microsoft.com/office/powerpoint/2010/main" val="348582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18865"/>
            <a:ext cx="9144000" cy="91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75702B"/>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rgbClr val="75702B"/>
                </a:solidFill>
                <a:latin typeface="Calibri" charset="0"/>
              </a:defRPr>
            </a:lvl6pPr>
            <a:lvl7pPr marL="914400" algn="ctr" rtl="0" fontAlgn="base">
              <a:spcBef>
                <a:spcPct val="0"/>
              </a:spcBef>
              <a:spcAft>
                <a:spcPct val="0"/>
              </a:spcAft>
              <a:defRPr sz="4400">
                <a:solidFill>
                  <a:srgbClr val="75702B"/>
                </a:solidFill>
                <a:latin typeface="Calibri" charset="0"/>
              </a:defRPr>
            </a:lvl7pPr>
            <a:lvl8pPr marL="1371600" algn="ctr" rtl="0" fontAlgn="base">
              <a:spcBef>
                <a:spcPct val="0"/>
              </a:spcBef>
              <a:spcAft>
                <a:spcPct val="0"/>
              </a:spcAft>
              <a:defRPr sz="4400">
                <a:solidFill>
                  <a:srgbClr val="75702B"/>
                </a:solidFill>
                <a:latin typeface="Calibri" charset="0"/>
              </a:defRPr>
            </a:lvl8pPr>
            <a:lvl9pPr marL="1828800" algn="ctr" rtl="0" fontAlgn="base">
              <a:spcBef>
                <a:spcPct val="0"/>
              </a:spcBef>
              <a:spcAft>
                <a:spcPct val="0"/>
              </a:spcAft>
              <a:defRPr sz="4400">
                <a:solidFill>
                  <a:srgbClr val="75702B"/>
                </a:solidFill>
                <a:latin typeface="Calibri" charset="0"/>
              </a:defRPr>
            </a:lvl9pPr>
          </a:lstStyle>
          <a:p>
            <a:pPr algn="l"/>
            <a:r>
              <a:rPr lang="en-US" sz="4000" b="1" dirty="0">
                <a:ea typeface="ヒラギノ角ゴ Pro W3" charset="0"/>
                <a:cs typeface="ヒラギノ角ゴ Pro W3" charset="0"/>
              </a:rPr>
              <a:t>1</a:t>
            </a:r>
            <a:r>
              <a:rPr lang="en-US" sz="4000" b="1" dirty="0" smtClean="0">
                <a:ea typeface="ヒラギノ角ゴ Pro W3" charset="0"/>
                <a:cs typeface="ヒラギノ角ゴ Pro W3" charset="0"/>
              </a:rPr>
              <a:t>. Case Studies</a:t>
            </a:r>
            <a:endParaRPr lang="en-US" sz="4000" b="1" dirty="0">
              <a:ea typeface="ヒラギノ角ゴ Pro W3" charset="0"/>
              <a:cs typeface="ヒラギノ角ゴ Pro W3" charset="0"/>
            </a:endParaRPr>
          </a:p>
        </p:txBody>
      </p:sp>
      <p:sp>
        <p:nvSpPr>
          <p:cNvPr id="2" name="Content Placeholder 1"/>
          <p:cNvSpPr>
            <a:spLocks noGrp="1"/>
          </p:cNvSpPr>
          <p:nvPr>
            <p:ph idx="1"/>
          </p:nvPr>
        </p:nvSpPr>
        <p:spPr>
          <a:xfrm>
            <a:off x="457200" y="1473200"/>
            <a:ext cx="8229600" cy="4525963"/>
          </a:xfrm>
        </p:spPr>
        <p:txBody>
          <a:bodyPr/>
          <a:lstStyle/>
          <a:p>
            <a:pPr marL="0" indent="0">
              <a:buNone/>
            </a:pPr>
            <a:r>
              <a:rPr lang="en-US" sz="3000" b="1" dirty="0" smtClean="0"/>
              <a:t>Purpose: </a:t>
            </a:r>
          </a:p>
          <a:p>
            <a:r>
              <a:rPr lang="en-US" sz="3000" dirty="0" smtClean="0"/>
              <a:t>To </a:t>
            </a:r>
            <a:r>
              <a:rPr lang="en-US" sz="3000" dirty="0"/>
              <a:t>identify and better understand key organizational factors that influence the performance of the </a:t>
            </a:r>
            <a:r>
              <a:rPr lang="en-US" sz="3000" dirty="0" smtClean="0"/>
              <a:t>HLs</a:t>
            </a:r>
          </a:p>
          <a:p>
            <a:r>
              <a:rPr lang="en-US" sz="3000" dirty="0" smtClean="0"/>
              <a:t>Provide each HL with detailed feedback &amp; data</a:t>
            </a:r>
          </a:p>
          <a:p>
            <a:endParaRPr lang="en-US" sz="1200" dirty="0"/>
          </a:p>
          <a:p>
            <a:pPr marL="0" indent="0">
              <a:buNone/>
            </a:pPr>
            <a:r>
              <a:rPr lang="en-US" sz="3000" i="1" dirty="0" smtClean="0"/>
              <a:t>Key Organizational Factors Include: </a:t>
            </a:r>
          </a:p>
          <a:p>
            <a:r>
              <a:rPr lang="en-US" sz="3000" dirty="0" smtClean="0"/>
              <a:t>Organizational context</a:t>
            </a:r>
          </a:p>
          <a:p>
            <a:r>
              <a:rPr lang="en-US" sz="3000" dirty="0" smtClean="0"/>
              <a:t>Organizational capabilities </a:t>
            </a:r>
            <a:endParaRPr lang="en-CA" sz="3000" dirty="0"/>
          </a:p>
        </p:txBody>
      </p:sp>
    </p:spTree>
    <p:extLst>
      <p:ext uri="{BB962C8B-B14F-4D97-AF65-F5344CB8AC3E}">
        <p14:creationId xmlns:p14="http://schemas.microsoft.com/office/powerpoint/2010/main" val="320081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CA" b="1" i="1" dirty="0" smtClean="0">
                <a:latin typeface="Calibri" charset="0"/>
                <a:ea typeface="MS PGothic" charset="0"/>
              </a:rPr>
              <a:t>Design by</a:t>
            </a:r>
            <a:endParaRPr lang="en-US" dirty="0">
              <a:latin typeface="Calibri" charset="0"/>
              <a:ea typeface="MS PGothic" charset="0"/>
            </a:endParaRPr>
          </a:p>
        </p:txBody>
      </p:sp>
      <p:sp>
        <p:nvSpPr>
          <p:cNvPr id="15363" name="Subtitle 2"/>
          <p:cNvSpPr>
            <a:spLocks noGrp="1"/>
          </p:cNvSpPr>
          <p:nvPr>
            <p:ph type="subTitle" idx="1"/>
          </p:nvPr>
        </p:nvSpPr>
        <p:spPr>
          <a:xfrm>
            <a:off x="1066800" y="3886200"/>
            <a:ext cx="7162800" cy="1752600"/>
          </a:xfrm>
        </p:spPr>
        <p:txBody>
          <a:bodyPr/>
          <a:lstStyle/>
          <a:p>
            <a:pPr eaLnBrk="1" hangingPunct="1"/>
            <a:r>
              <a:rPr lang="en-US" sz="2800" dirty="0" smtClean="0">
                <a:latin typeface="Calibri" charset="0"/>
                <a:ea typeface="MS PGothic" charset="0"/>
              </a:rPr>
              <a:t>Walter </a:t>
            </a:r>
            <a:r>
              <a:rPr lang="en-US" sz="2800" dirty="0">
                <a:latin typeface="Calibri" charset="0"/>
                <a:ea typeface="MS PGothic" charset="0"/>
              </a:rPr>
              <a:t>Wodchis, </a:t>
            </a:r>
            <a:r>
              <a:rPr lang="en-US" sz="2800" dirty="0" smtClean="0">
                <a:latin typeface="Calibri" charset="0"/>
                <a:ea typeface="MS PGothic" charset="0"/>
              </a:rPr>
              <a:t>Luke </a:t>
            </a:r>
            <a:r>
              <a:rPr lang="en-US" sz="2800" dirty="0" err="1" smtClean="0">
                <a:latin typeface="Calibri" charset="0"/>
                <a:ea typeface="MS PGothic" charset="0"/>
              </a:rPr>
              <a:t>Mondor</a:t>
            </a:r>
            <a:r>
              <a:rPr lang="en-US" sz="2800" dirty="0" smtClean="0">
                <a:latin typeface="Calibri" charset="0"/>
                <a:ea typeface="MS PGothic" charset="0"/>
              </a:rPr>
              <a:t>, Kevin Walker, </a:t>
            </a:r>
          </a:p>
          <a:p>
            <a:pPr eaLnBrk="1" hangingPunct="1"/>
            <a:r>
              <a:rPr lang="en-US" sz="2800" dirty="0" smtClean="0">
                <a:latin typeface="Calibri" charset="0"/>
                <a:ea typeface="MS PGothic" charset="0"/>
              </a:rPr>
              <a:t>Agnes </a:t>
            </a:r>
            <a:r>
              <a:rPr lang="en-US" sz="2800" dirty="0" err="1" smtClean="0">
                <a:latin typeface="Calibri" charset="0"/>
                <a:ea typeface="MS PGothic" charset="0"/>
              </a:rPr>
              <a:t>Grudniewicz</a:t>
            </a:r>
            <a:r>
              <a:rPr lang="en-US" sz="2800" dirty="0" smtClean="0">
                <a:latin typeface="Calibri" charset="0"/>
                <a:ea typeface="MS PGothic" charset="0"/>
              </a:rPr>
              <a:t>, Jenna Evans, </a:t>
            </a:r>
          </a:p>
          <a:p>
            <a:pPr eaLnBrk="1" hangingPunct="1"/>
            <a:r>
              <a:rPr lang="en-US" sz="2800" dirty="0" err="1" smtClean="0">
                <a:latin typeface="Calibri" charset="0"/>
                <a:ea typeface="MS PGothic" charset="0"/>
              </a:rPr>
              <a:t>YuQing</a:t>
            </a:r>
            <a:r>
              <a:rPr lang="en-US" sz="2800" dirty="0" smtClean="0">
                <a:latin typeface="Calibri" charset="0"/>
                <a:ea typeface="MS PGothic" charset="0"/>
              </a:rPr>
              <a:t> </a:t>
            </a:r>
            <a:r>
              <a:rPr lang="en-US" sz="2800" dirty="0">
                <a:latin typeface="Calibri" charset="0"/>
                <a:ea typeface="MS PGothic" charset="0"/>
              </a:rPr>
              <a:t>(Chris </a:t>
            </a:r>
            <a:r>
              <a:rPr lang="en-US" sz="2800" dirty="0" err="1">
                <a:latin typeface="Calibri" charset="0"/>
                <a:ea typeface="MS PGothic" charset="0"/>
              </a:rPr>
              <a:t>Bai</a:t>
            </a:r>
            <a:r>
              <a:rPr lang="en-US" sz="2800" dirty="0">
                <a:latin typeface="Calibri" charset="0"/>
                <a:ea typeface="MS PGothic" charset="0"/>
              </a:rPr>
              <a:t>), </a:t>
            </a:r>
            <a:r>
              <a:rPr lang="en-US" sz="2800" dirty="0" err="1" smtClean="0">
                <a:latin typeface="Calibri" charset="0"/>
                <a:ea typeface="MS PGothic" charset="0"/>
              </a:rPr>
              <a:t>Seija</a:t>
            </a:r>
            <a:r>
              <a:rPr lang="en-US" sz="2800" dirty="0" smtClean="0">
                <a:latin typeface="Calibri" charset="0"/>
                <a:ea typeface="MS PGothic" charset="0"/>
              </a:rPr>
              <a:t> </a:t>
            </a:r>
            <a:r>
              <a:rPr lang="en-US" sz="2800" dirty="0" err="1" smtClean="0">
                <a:latin typeface="Calibri" charset="0"/>
                <a:ea typeface="MS PGothic" charset="0"/>
              </a:rPr>
              <a:t>Kromm</a:t>
            </a:r>
            <a:r>
              <a:rPr lang="en-US" sz="2800" dirty="0" smtClean="0">
                <a:latin typeface="Calibri" charset="0"/>
                <a:ea typeface="MS PGothic" charset="0"/>
              </a:rPr>
              <a:t>, Gustavo </a:t>
            </a:r>
            <a:r>
              <a:rPr lang="en-US" sz="2800" dirty="0" err="1" smtClean="0">
                <a:latin typeface="Calibri" charset="0"/>
                <a:ea typeface="MS PGothic" charset="0"/>
              </a:rPr>
              <a:t>Mery</a:t>
            </a:r>
            <a:r>
              <a:rPr lang="en-US" sz="2800" dirty="0" smtClean="0">
                <a:latin typeface="Calibri" charset="0"/>
                <a:ea typeface="MS PGothic" charset="0"/>
              </a:rPr>
              <a:t>, Ross Baker</a:t>
            </a:r>
            <a:endParaRPr lang="en-US" sz="2800" dirty="0">
              <a:latin typeface="Calibri" charset="0"/>
              <a:ea typeface="MS PGothic" charset="0"/>
            </a:endParaRPr>
          </a:p>
          <a:p>
            <a:pPr eaLnBrk="1" hangingPunct="1"/>
            <a:endParaRPr lang="en-US" sz="2800" dirty="0">
              <a:latin typeface="Calibri" charset="0"/>
              <a:ea typeface="MS PGothic" charset="0"/>
            </a:endParaRPr>
          </a:p>
        </p:txBody>
      </p:sp>
    </p:spTree>
    <p:extLst>
      <p:ext uri="{BB962C8B-B14F-4D97-AF65-F5344CB8AC3E}">
        <p14:creationId xmlns:p14="http://schemas.microsoft.com/office/powerpoint/2010/main" val="2958161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81000" y="1828800"/>
            <a:ext cx="8458200" cy="4511675"/>
          </a:xfrm>
        </p:spPr>
        <p:txBody>
          <a:bodyPr/>
          <a:lstStyle/>
          <a:p>
            <a:pPr marL="0" indent="0" eaLnBrk="1" hangingPunct="1">
              <a:buFont typeface="Arial" charset="0"/>
              <a:buNone/>
            </a:pPr>
            <a:r>
              <a:rPr lang="en-US" sz="3400" dirty="0">
                <a:ea typeface="ヒラギノ角ゴ Pro W3" charset="0"/>
                <a:cs typeface="ヒラギノ角ゴ Pro W3" charset="0"/>
              </a:rPr>
              <a:t>Organizational Context</a:t>
            </a:r>
          </a:p>
          <a:p>
            <a:pPr marL="0" indent="0" eaLnBrk="1" hangingPunct="1">
              <a:buFont typeface="Arial" charset="0"/>
              <a:buNone/>
            </a:pPr>
            <a:r>
              <a:rPr lang="en-US" sz="3100" dirty="0">
                <a:solidFill>
                  <a:srgbClr val="0067B4"/>
                </a:solidFill>
                <a:ea typeface="ヒラギノ角ゴ Pro W3" charset="0"/>
                <a:cs typeface="ヒラギノ角ゴ Pro W3" charset="0"/>
              </a:rPr>
              <a:t>Anything internal to the </a:t>
            </a:r>
            <a:r>
              <a:rPr lang="en-US" sz="3100" dirty="0" smtClean="0">
                <a:solidFill>
                  <a:srgbClr val="0067B4"/>
                </a:solidFill>
                <a:ea typeface="ヒラギノ角ゴ Pro W3" charset="0"/>
                <a:cs typeface="ヒラギノ角ゴ Pro W3" charset="0"/>
              </a:rPr>
              <a:t>organization or Health Link, </a:t>
            </a:r>
            <a:r>
              <a:rPr lang="en-US" sz="3100" dirty="0">
                <a:solidFill>
                  <a:srgbClr val="0067B4"/>
                </a:solidFill>
                <a:ea typeface="ヒラギノ角ゴ Pro W3" charset="0"/>
                <a:cs typeface="ヒラギノ角ゴ Pro W3" charset="0"/>
              </a:rPr>
              <a:t>but not </a:t>
            </a:r>
            <a:r>
              <a:rPr lang="en-US" sz="3100" dirty="0" smtClean="0">
                <a:solidFill>
                  <a:srgbClr val="0067B4"/>
                </a:solidFill>
                <a:ea typeface="ヒラギノ角ゴ Pro W3" charset="0"/>
                <a:cs typeface="ヒラギノ角ゴ Pro W3" charset="0"/>
              </a:rPr>
              <a:t>only a </a:t>
            </a:r>
            <a:r>
              <a:rPr lang="en-US" sz="3100" dirty="0">
                <a:solidFill>
                  <a:srgbClr val="0067B4"/>
                </a:solidFill>
                <a:ea typeface="ヒラギノ角ゴ Pro W3" charset="0"/>
                <a:cs typeface="ヒラギノ角ゴ Pro W3" charset="0"/>
              </a:rPr>
              <a:t>part of the integrated care model or intervention</a:t>
            </a:r>
          </a:p>
          <a:p>
            <a:pPr marL="0" indent="0" eaLnBrk="1" hangingPunct="1">
              <a:buFont typeface="Arial" charset="0"/>
              <a:buNone/>
            </a:pPr>
            <a:endParaRPr lang="en-US" sz="2000" dirty="0">
              <a:solidFill>
                <a:srgbClr val="89AAD3"/>
              </a:solidFill>
              <a:ea typeface="ヒラギノ角ゴ Pro W3" charset="0"/>
              <a:cs typeface="ヒラギノ角ゴ Pro W3" charset="0"/>
            </a:endParaRPr>
          </a:p>
          <a:p>
            <a:pPr marL="0" indent="0" eaLnBrk="1" hangingPunct="1">
              <a:buFont typeface="Arial" charset="0"/>
              <a:buNone/>
            </a:pPr>
            <a:r>
              <a:rPr lang="en-US" sz="3400" dirty="0">
                <a:ea typeface="ヒラギノ角ゴ Pro W3" charset="0"/>
                <a:cs typeface="ヒラギノ角ゴ Pro W3" charset="0"/>
              </a:rPr>
              <a:t>Organizational Capabilities</a:t>
            </a:r>
          </a:p>
          <a:p>
            <a:pPr marL="0" indent="0" eaLnBrk="1" hangingPunct="1">
              <a:buFont typeface="Arial" charset="0"/>
              <a:buNone/>
            </a:pPr>
            <a:r>
              <a:rPr lang="en-US" sz="3100" dirty="0">
                <a:solidFill>
                  <a:srgbClr val="0070C0"/>
                </a:solidFill>
                <a:ea typeface="ヒラギノ角ゴ Pro W3" charset="0"/>
                <a:cs typeface="ヒラギノ角ゴ Pro W3" charset="0"/>
              </a:rPr>
              <a:t>Ability and capacity of an </a:t>
            </a:r>
            <a:r>
              <a:rPr lang="en-US" sz="3100" dirty="0" smtClean="0">
                <a:solidFill>
                  <a:srgbClr val="0070C0"/>
                </a:solidFill>
                <a:ea typeface="ヒラギノ角ゴ Pro W3" charset="0"/>
                <a:cs typeface="ヒラギノ角ゴ Pro W3" charset="0"/>
              </a:rPr>
              <a:t>organization or Health Link </a:t>
            </a:r>
            <a:r>
              <a:rPr lang="en-US" sz="3100" dirty="0">
                <a:solidFill>
                  <a:srgbClr val="0070C0"/>
                </a:solidFill>
                <a:ea typeface="ヒラギノ角ゴ Pro W3" charset="0"/>
                <a:cs typeface="ヒラギノ角ゴ Pro W3" charset="0"/>
              </a:rPr>
              <a:t>to carry out activities aimed at integrating care</a:t>
            </a:r>
          </a:p>
          <a:p>
            <a:pPr marL="0" indent="0" eaLnBrk="1" hangingPunct="1">
              <a:buFont typeface="Arial" charset="0"/>
              <a:buNone/>
            </a:pPr>
            <a:endParaRPr lang="en-US" dirty="0">
              <a:solidFill>
                <a:srgbClr val="89AAD3"/>
              </a:solidFill>
              <a:ea typeface="ヒラギノ角ゴ Pro W3" charset="0"/>
              <a:cs typeface="ヒラギノ角ゴ Pro W3" charset="0"/>
            </a:endParaRPr>
          </a:p>
          <a:p>
            <a:pPr marL="0" indent="0" eaLnBrk="1" hangingPunct="1">
              <a:buFont typeface="Arial" charset="0"/>
              <a:buNone/>
            </a:pPr>
            <a:endParaRPr lang="en-US" sz="3600" b="1" dirty="0">
              <a:ea typeface="ヒラギノ角ゴ Pro W3" charset="0"/>
              <a:cs typeface="ヒラギノ角ゴ Pro W3" charset="0"/>
            </a:endParaRPr>
          </a:p>
          <a:p>
            <a:pPr marL="0" indent="0" eaLnBrk="1" hangingPunct="1">
              <a:buFont typeface="Arial" charset="0"/>
              <a:buNone/>
            </a:pPr>
            <a:endParaRPr lang="en-US" sz="3600" b="1" dirty="0">
              <a:ea typeface="ヒラギノ角ゴ Pro W3" charset="0"/>
              <a:cs typeface="ヒラギノ角ゴ Pro W3" charset="0"/>
            </a:endParaRPr>
          </a:p>
        </p:txBody>
      </p:sp>
      <p:sp>
        <p:nvSpPr>
          <p:cNvPr id="24579" name="Slide Number Placeholder 3"/>
          <p:cNvSpPr>
            <a:spLocks noGrp="1"/>
          </p:cNvSpPr>
          <p:nvPr>
            <p:ph type="sldNum" sz="quarter" idx="4294967295"/>
          </p:nvPr>
        </p:nvSpPr>
        <p:spPr bwMode="auto">
          <a:xfrm>
            <a:off x="6978650" y="6569075"/>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cs typeface="ヒラギノ角ゴ Pro W3" charset="0"/>
              </a:defRPr>
            </a:lvl2pPr>
            <a:lvl3pPr marL="1143000">
              <a:defRPr sz="2600">
                <a:solidFill>
                  <a:schemeClr val="tx1"/>
                </a:solidFill>
                <a:latin typeface="Arial" charset="0"/>
                <a:ea typeface="ヒラギノ角ゴ Pro W3" charset="0"/>
                <a:cs typeface="ヒラギノ角ゴ Pro W3" charset="0"/>
              </a:defRPr>
            </a:lvl3pPr>
            <a:lvl4pPr marL="1600200">
              <a:defRPr sz="2000">
                <a:solidFill>
                  <a:schemeClr val="tx1"/>
                </a:solidFill>
                <a:latin typeface="Arial" charset="0"/>
                <a:ea typeface="ヒラギノ角ゴ Pro W3" charset="0"/>
                <a:cs typeface="ヒラギノ角ゴ Pro W3" charset="0"/>
              </a:defRPr>
            </a:lvl4pPr>
            <a:lvl5pPr marL="2057400">
              <a:defRPr sz="2000">
                <a:solidFill>
                  <a:schemeClr val="tx1"/>
                </a:solidFill>
                <a:latin typeface="Arial" charset="0"/>
                <a:ea typeface="ヒラギノ角ゴ Pro W3" charset="0"/>
                <a:cs typeface="ヒラギノ角ゴ Pro W3" charset="0"/>
              </a:defRPr>
            </a:lvl5pPr>
            <a:lvl6pPr marL="2514600" eaLnBrk="0" hangingPunct="0">
              <a:buFont typeface="Wingdings" charset="0"/>
              <a:defRPr sz="2000">
                <a:solidFill>
                  <a:schemeClr val="tx1"/>
                </a:solidFill>
                <a:latin typeface="Arial" charset="0"/>
                <a:ea typeface="ヒラギノ角ゴ Pro W3" charset="0"/>
                <a:cs typeface="ヒラギノ角ゴ Pro W3" charset="0"/>
              </a:defRPr>
            </a:lvl6pPr>
            <a:lvl7pPr marL="2971800" eaLnBrk="0" hangingPunct="0">
              <a:buFont typeface="Wingdings" charset="0"/>
              <a:defRPr sz="2000">
                <a:solidFill>
                  <a:schemeClr val="tx1"/>
                </a:solidFill>
                <a:latin typeface="Arial" charset="0"/>
                <a:ea typeface="ヒラギノ角ゴ Pro W3" charset="0"/>
                <a:cs typeface="ヒラギノ角ゴ Pro W3" charset="0"/>
              </a:defRPr>
            </a:lvl7pPr>
            <a:lvl8pPr marL="3429000" eaLnBrk="0" hangingPunct="0">
              <a:buFont typeface="Wingdings" charset="0"/>
              <a:defRPr sz="2000">
                <a:solidFill>
                  <a:schemeClr val="tx1"/>
                </a:solidFill>
                <a:latin typeface="Arial" charset="0"/>
                <a:ea typeface="ヒラギノ角ゴ Pro W3" charset="0"/>
                <a:cs typeface="ヒラギノ角ゴ Pro W3" charset="0"/>
              </a:defRPr>
            </a:lvl8pPr>
            <a:lvl9pPr marL="3886200" eaLnBrk="0" hangingPunct="0">
              <a:buFont typeface="Wingdings" charset="0"/>
              <a:defRPr sz="2000">
                <a:solidFill>
                  <a:schemeClr val="tx1"/>
                </a:solidFill>
                <a:latin typeface="Arial" charset="0"/>
                <a:ea typeface="ヒラギノ角ゴ Pro W3" charset="0"/>
                <a:cs typeface="ヒラギノ角ゴ Pro W3" charset="0"/>
              </a:defRPr>
            </a:lvl9pPr>
          </a:lstStyle>
          <a:p>
            <a:fld id="{753B03E1-7AD8-1441-9FA1-F7F8FAFEDB78}" type="slidenum">
              <a:rPr lang="en-US" sz="1100">
                <a:solidFill>
                  <a:schemeClr val="bg1"/>
                </a:solidFill>
                <a:latin typeface="Calibri" charset="0"/>
              </a:rPr>
              <a:pPr/>
              <a:t>20</a:t>
            </a:fld>
            <a:endParaRPr lang="en-US" sz="1100">
              <a:solidFill>
                <a:schemeClr val="bg1"/>
              </a:solidFill>
              <a:latin typeface="Calibri" charset="0"/>
            </a:endParaRPr>
          </a:p>
        </p:txBody>
      </p:sp>
      <p:sp>
        <p:nvSpPr>
          <p:cNvPr id="24580" name="Title 1"/>
          <p:cNvSpPr>
            <a:spLocks noGrp="1"/>
          </p:cNvSpPr>
          <p:nvPr>
            <p:ph type="title"/>
          </p:nvPr>
        </p:nvSpPr>
        <p:spPr>
          <a:xfrm>
            <a:off x="0" y="112088"/>
            <a:ext cx="7010400" cy="685800"/>
          </a:xfrm>
        </p:spPr>
        <p:txBody>
          <a:bodyPr/>
          <a:lstStyle/>
          <a:p>
            <a:pPr algn="l"/>
            <a:r>
              <a:rPr lang="en-US" sz="4000" b="1" dirty="0" smtClean="0">
                <a:latin typeface="+mn-lt"/>
                <a:ea typeface="ヒラギノ角ゴ Pro W3" charset="0"/>
                <a:cs typeface="ヒラギノ角ゴ Pro W3" charset="0"/>
              </a:rPr>
              <a:t>1. Case S</a:t>
            </a:r>
            <a:r>
              <a:rPr lang="en-US" sz="4000" b="1" dirty="0" smtClean="0">
                <a:ea typeface="ヒラギノ角ゴ Pro W3" charset="0"/>
                <a:cs typeface="ヒラギノ角ゴ Pro W3" charset="0"/>
              </a:rPr>
              <a:t>tudies</a:t>
            </a:r>
            <a:endParaRPr lang="en-US" sz="4000" b="1" dirty="0">
              <a:ea typeface="ヒラギノ角ゴ Pro W3" charset="0"/>
              <a:cs typeface="ヒラギノ角ゴ Pro W3" charset="0"/>
            </a:endParaRPr>
          </a:p>
        </p:txBody>
      </p:sp>
    </p:spTree>
    <p:extLst>
      <p:ext uri="{BB962C8B-B14F-4D97-AF65-F5344CB8AC3E}">
        <p14:creationId xmlns:p14="http://schemas.microsoft.com/office/powerpoint/2010/main" val="2565864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18865"/>
            <a:ext cx="9144000" cy="91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75702B"/>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rgbClr val="75702B"/>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rgbClr val="75702B"/>
                </a:solidFill>
                <a:latin typeface="Calibri" charset="0"/>
              </a:defRPr>
            </a:lvl6pPr>
            <a:lvl7pPr marL="914400" algn="ctr" rtl="0" fontAlgn="base">
              <a:spcBef>
                <a:spcPct val="0"/>
              </a:spcBef>
              <a:spcAft>
                <a:spcPct val="0"/>
              </a:spcAft>
              <a:defRPr sz="4400">
                <a:solidFill>
                  <a:srgbClr val="75702B"/>
                </a:solidFill>
                <a:latin typeface="Calibri" charset="0"/>
              </a:defRPr>
            </a:lvl7pPr>
            <a:lvl8pPr marL="1371600" algn="ctr" rtl="0" fontAlgn="base">
              <a:spcBef>
                <a:spcPct val="0"/>
              </a:spcBef>
              <a:spcAft>
                <a:spcPct val="0"/>
              </a:spcAft>
              <a:defRPr sz="4400">
                <a:solidFill>
                  <a:srgbClr val="75702B"/>
                </a:solidFill>
                <a:latin typeface="Calibri" charset="0"/>
              </a:defRPr>
            </a:lvl8pPr>
            <a:lvl9pPr marL="1828800" algn="ctr" rtl="0" fontAlgn="base">
              <a:spcBef>
                <a:spcPct val="0"/>
              </a:spcBef>
              <a:spcAft>
                <a:spcPct val="0"/>
              </a:spcAft>
              <a:defRPr sz="4400">
                <a:solidFill>
                  <a:srgbClr val="75702B"/>
                </a:solidFill>
                <a:latin typeface="Calibri" charset="0"/>
              </a:defRPr>
            </a:lvl9pPr>
          </a:lstStyle>
          <a:p>
            <a:pPr algn="l"/>
            <a:r>
              <a:rPr lang="en-US" sz="4000" b="1" dirty="0">
                <a:ea typeface="ヒラギノ角ゴ Pro W3" charset="0"/>
                <a:cs typeface="ヒラギノ角ゴ Pro W3" charset="0"/>
              </a:rPr>
              <a:t>1</a:t>
            </a:r>
            <a:r>
              <a:rPr lang="en-US" sz="4000" b="1" dirty="0" smtClean="0">
                <a:ea typeface="ヒラギノ角ゴ Pro W3" charset="0"/>
                <a:cs typeface="ヒラギノ角ゴ Pro W3" charset="0"/>
              </a:rPr>
              <a:t>. Case Studies: CCIC Framework</a:t>
            </a:r>
            <a:endParaRPr lang="en-US" sz="4000" b="1" dirty="0">
              <a:ea typeface="ヒラギノ角ゴ Pro W3" charset="0"/>
              <a:cs typeface="ヒラギノ角ゴ Pro W3" charset="0"/>
            </a:endParaRPr>
          </a:p>
        </p:txBody>
      </p:sp>
      <p:pic>
        <p:nvPicPr>
          <p:cNvPr id="2" name="Picture 1"/>
          <p:cNvPicPr>
            <a:picLocks noChangeAspect="1"/>
          </p:cNvPicPr>
          <p:nvPr/>
        </p:nvPicPr>
        <p:blipFill>
          <a:blip r:embed="rId3"/>
          <a:stretch>
            <a:fillRect/>
          </a:stretch>
        </p:blipFill>
        <p:spPr>
          <a:xfrm>
            <a:off x="312759" y="2091127"/>
            <a:ext cx="8518481" cy="3137129"/>
          </a:xfrm>
          <a:prstGeom prst="rect">
            <a:avLst/>
          </a:prstGeom>
        </p:spPr>
      </p:pic>
    </p:spTree>
    <p:extLst>
      <p:ext uri="{BB962C8B-B14F-4D97-AF65-F5344CB8AC3E}">
        <p14:creationId xmlns:p14="http://schemas.microsoft.com/office/powerpoint/2010/main" val="74928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52400"/>
            <a:ext cx="8229600" cy="685800"/>
          </a:xfrm>
        </p:spPr>
        <p:txBody>
          <a:bodyPr rtlCol="0">
            <a:normAutofit fontScale="90000"/>
          </a:bodyPr>
          <a:lstStyle/>
          <a:p>
            <a:pPr algn="l" eaLnBrk="1" fontAlgn="auto" hangingPunct="1">
              <a:spcAft>
                <a:spcPts val="0"/>
              </a:spcAft>
              <a:defRPr/>
            </a:pPr>
            <a:r>
              <a:rPr lang="en-US" b="1" dirty="0">
                <a:ea typeface="+mj-ea"/>
                <a:cs typeface="+mj-cs"/>
              </a:rPr>
              <a:t>1</a:t>
            </a:r>
            <a:r>
              <a:rPr lang="en-US" b="1" dirty="0" smtClean="0">
                <a:ea typeface="+mj-ea"/>
                <a:cs typeface="+mj-cs"/>
              </a:rPr>
              <a:t>. Case Studies: Methods</a:t>
            </a:r>
            <a:endParaRPr lang="en-US"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22</a:t>
            </a:fld>
            <a:endParaRPr lang="en-US" sz="1100"/>
          </a:p>
        </p:txBody>
      </p:sp>
      <p:sp>
        <p:nvSpPr>
          <p:cNvPr id="67588" name="Content Placeholder 2"/>
          <p:cNvSpPr>
            <a:spLocks noGrp="1"/>
          </p:cNvSpPr>
          <p:nvPr>
            <p:ph idx="1"/>
          </p:nvPr>
        </p:nvSpPr>
        <p:spPr>
          <a:xfrm>
            <a:off x="457200" y="1513211"/>
            <a:ext cx="8229600" cy="3967163"/>
          </a:xfrm>
        </p:spPr>
        <p:txBody>
          <a:bodyPr/>
          <a:lstStyle/>
          <a:p>
            <a:pPr marL="514350" indent="-514350">
              <a:buFont typeface="+mj-lt"/>
              <a:buAutoNum type="arabicPeriod"/>
            </a:pPr>
            <a:r>
              <a:rPr lang="en-US" dirty="0" smtClean="0">
                <a:latin typeface="Calibri" charset="0"/>
                <a:ea typeface="MS PGothic" charset="0"/>
              </a:rPr>
              <a:t>Interviews</a:t>
            </a:r>
          </a:p>
          <a:p>
            <a:pPr lvl="1">
              <a:buFont typeface="Arial" panose="020B0604020202020204" pitchFamily="34" charset="0"/>
              <a:buChar char="•"/>
            </a:pPr>
            <a:r>
              <a:rPr lang="en-US" dirty="0" smtClean="0">
                <a:latin typeface="Calibri" charset="0"/>
                <a:ea typeface="MS PGothic" charset="0"/>
              </a:rPr>
              <a:t>1 hour </a:t>
            </a:r>
            <a:r>
              <a:rPr lang="en-US" dirty="0">
                <a:latin typeface="Calibri" charset="0"/>
                <a:ea typeface="MS PGothic" charset="0"/>
              </a:rPr>
              <a:t>i</a:t>
            </a:r>
            <a:r>
              <a:rPr lang="en-US" dirty="0" smtClean="0">
                <a:latin typeface="Calibri" charset="0"/>
                <a:ea typeface="MS PGothic" charset="0"/>
              </a:rPr>
              <a:t>nterviews with leaders/managers and providers (clinicians, care coordinators) </a:t>
            </a:r>
          </a:p>
          <a:p>
            <a:pPr marL="514350" indent="-514350">
              <a:buFont typeface="+mj-lt"/>
              <a:buAutoNum type="arabicPeriod"/>
            </a:pPr>
            <a:r>
              <a:rPr lang="en-US" dirty="0" smtClean="0">
                <a:latin typeface="Calibri" charset="0"/>
                <a:ea typeface="MS PGothic" charset="0"/>
              </a:rPr>
              <a:t>Follow-Up Surveys</a:t>
            </a:r>
          </a:p>
          <a:p>
            <a:pPr marL="914400" lvl="1" indent="-514350">
              <a:buFont typeface="Arial" panose="020B0604020202020204" pitchFamily="34" charset="0"/>
              <a:buChar char="•"/>
            </a:pPr>
            <a:r>
              <a:rPr lang="en-US" dirty="0" smtClean="0">
                <a:latin typeface="Calibri" charset="0"/>
                <a:ea typeface="MS PGothic" charset="0"/>
              </a:rPr>
              <a:t>30-40 minutes for interview participants</a:t>
            </a:r>
          </a:p>
          <a:p>
            <a:pPr marL="514350" indent="-514350">
              <a:buFont typeface="+mj-lt"/>
              <a:buAutoNum type="arabicPeriod"/>
            </a:pPr>
            <a:r>
              <a:rPr lang="en-US" dirty="0" smtClean="0">
                <a:latin typeface="Calibri" charset="0"/>
                <a:ea typeface="MS PGothic" charset="0"/>
              </a:rPr>
              <a:t>Short-</a:t>
            </a:r>
            <a:r>
              <a:rPr lang="en-US" dirty="0">
                <a:latin typeface="Calibri" charset="0"/>
                <a:ea typeface="MS PGothic" charset="0"/>
              </a:rPr>
              <a:t>F</a:t>
            </a:r>
            <a:r>
              <a:rPr lang="en-US" dirty="0" smtClean="0">
                <a:latin typeface="Calibri" charset="0"/>
                <a:ea typeface="MS PGothic" charset="0"/>
              </a:rPr>
              <a:t>orm Surveys</a:t>
            </a:r>
          </a:p>
          <a:p>
            <a:pPr marL="914400" lvl="1" indent="-514350">
              <a:buFont typeface="Arial" panose="020B0604020202020204" pitchFamily="34" charset="0"/>
              <a:buChar char="•"/>
            </a:pPr>
            <a:r>
              <a:rPr lang="en-US" dirty="0" smtClean="0">
                <a:latin typeface="Calibri" charset="0"/>
                <a:ea typeface="MS PGothic" charset="0"/>
              </a:rPr>
              <a:t>10-15 minute survey for all HL members</a:t>
            </a:r>
          </a:p>
          <a:p>
            <a:pPr marL="514350" indent="-514350">
              <a:buFont typeface="+mj-lt"/>
              <a:buAutoNum type="arabicPeriod"/>
            </a:pPr>
            <a:r>
              <a:rPr lang="en-US" dirty="0" smtClean="0">
                <a:latin typeface="Calibri" charset="0"/>
                <a:ea typeface="MS PGothic" charset="0"/>
              </a:rPr>
              <a:t>Document Analysis</a:t>
            </a:r>
          </a:p>
          <a:p>
            <a:pPr marL="914400" lvl="1" indent="-514350">
              <a:buFont typeface="Arial" panose="020B0604020202020204" pitchFamily="34" charset="0"/>
              <a:buChar char="•"/>
            </a:pPr>
            <a:r>
              <a:rPr lang="en-US" dirty="0" smtClean="0">
                <a:latin typeface="Calibri" charset="0"/>
                <a:ea typeface="MS PGothic" charset="0"/>
              </a:rPr>
              <a:t>Public documents and those shared by the HL</a:t>
            </a:r>
          </a:p>
        </p:txBody>
      </p:sp>
    </p:spTree>
    <p:extLst>
      <p:ext uri="{BB962C8B-B14F-4D97-AF65-F5344CB8AC3E}">
        <p14:creationId xmlns:p14="http://schemas.microsoft.com/office/powerpoint/2010/main" val="353254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52400"/>
            <a:ext cx="8229600" cy="685800"/>
          </a:xfrm>
        </p:spPr>
        <p:txBody>
          <a:bodyPr rtlCol="0">
            <a:normAutofit fontScale="90000"/>
          </a:bodyPr>
          <a:lstStyle/>
          <a:p>
            <a:pPr algn="l" eaLnBrk="1" fontAlgn="auto" hangingPunct="1">
              <a:spcAft>
                <a:spcPts val="0"/>
              </a:spcAft>
              <a:defRPr/>
            </a:pPr>
            <a:r>
              <a:rPr lang="en-US" b="1" dirty="0">
                <a:ea typeface="+mj-ea"/>
                <a:cs typeface="+mj-cs"/>
              </a:rPr>
              <a:t>2</a:t>
            </a:r>
            <a:r>
              <a:rPr lang="en-US" b="1" dirty="0" smtClean="0">
                <a:ea typeface="+mj-ea"/>
                <a:cs typeface="+mj-cs"/>
              </a:rPr>
              <a:t>. Quantitative Evaluation</a:t>
            </a:r>
            <a:endParaRPr lang="en-US"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23</a:t>
            </a:fld>
            <a:endParaRPr lang="en-US" sz="1100"/>
          </a:p>
        </p:txBody>
      </p:sp>
      <p:sp>
        <p:nvSpPr>
          <p:cNvPr id="67588" name="Content Placeholder 2"/>
          <p:cNvSpPr>
            <a:spLocks noGrp="1"/>
          </p:cNvSpPr>
          <p:nvPr>
            <p:ph idx="1"/>
          </p:nvPr>
        </p:nvSpPr>
        <p:spPr>
          <a:xfrm>
            <a:off x="457200" y="1640211"/>
            <a:ext cx="8229600" cy="3967163"/>
          </a:xfrm>
        </p:spPr>
        <p:txBody>
          <a:bodyPr/>
          <a:lstStyle/>
          <a:p>
            <a:pPr marL="0" indent="0">
              <a:spcAft>
                <a:spcPts val="600"/>
              </a:spcAft>
              <a:buNone/>
            </a:pPr>
            <a:r>
              <a:rPr lang="en-US" b="1" dirty="0" smtClean="0">
                <a:latin typeface="Calibri" charset="0"/>
                <a:ea typeface="MS PGothic" charset="0"/>
              </a:rPr>
              <a:t>Comparative effectiveness evaluation</a:t>
            </a:r>
          </a:p>
          <a:p>
            <a:pPr>
              <a:spcAft>
                <a:spcPts val="600"/>
              </a:spcAft>
            </a:pPr>
            <a:r>
              <a:rPr lang="en-US" dirty="0">
                <a:latin typeface="Calibri" charset="0"/>
                <a:ea typeface="MS PGothic" charset="0"/>
              </a:rPr>
              <a:t>Patient-level (outcome) evaluation with comparator cohorts using ICES data</a:t>
            </a:r>
            <a:endParaRPr lang="en-US" dirty="0" smtClean="0">
              <a:latin typeface="Calibri" charset="0"/>
              <a:ea typeface="MS PGothic" charset="0"/>
            </a:endParaRPr>
          </a:p>
          <a:p>
            <a:r>
              <a:rPr lang="en-US" dirty="0" smtClean="0">
                <a:latin typeface="Calibri" charset="0"/>
                <a:ea typeface="MS PGothic" charset="0"/>
              </a:rPr>
              <a:t>Measuring the effect of Health Links (HLs) on: </a:t>
            </a:r>
          </a:p>
          <a:p>
            <a:pPr marL="1068388" indent="-442913"/>
            <a:r>
              <a:rPr lang="en-US" sz="2400" dirty="0" smtClean="0">
                <a:latin typeface="Calibri" charset="0"/>
                <a:ea typeface="MS PGothic" charset="0"/>
              </a:rPr>
              <a:t>Acute care hospitalizations</a:t>
            </a:r>
          </a:p>
          <a:p>
            <a:pPr marL="1068388" indent="-442913"/>
            <a:r>
              <a:rPr lang="en-US" sz="2400" dirty="0" smtClean="0">
                <a:latin typeface="Calibri" charset="0"/>
                <a:ea typeface="MS PGothic" charset="0"/>
              </a:rPr>
              <a:t>Emergency department visits</a:t>
            </a:r>
          </a:p>
          <a:p>
            <a:pPr marL="1068388" indent="-442913"/>
            <a:r>
              <a:rPr lang="en-US" sz="2400" dirty="0" smtClean="0">
                <a:latin typeface="Calibri" charset="0"/>
                <a:ea typeface="MS PGothic" charset="0"/>
              </a:rPr>
              <a:t>Other health service utilization (e.g. home &amp; primary care)</a:t>
            </a:r>
          </a:p>
          <a:p>
            <a:pPr marL="1068388" indent="-442913"/>
            <a:r>
              <a:rPr lang="en-US" sz="2400" dirty="0" smtClean="0">
                <a:latin typeface="Calibri" charset="0"/>
                <a:ea typeface="MS PGothic" charset="0"/>
              </a:rPr>
              <a:t>Total health system cost</a:t>
            </a:r>
          </a:p>
        </p:txBody>
      </p:sp>
    </p:spTree>
    <p:extLst>
      <p:ext uri="{BB962C8B-B14F-4D97-AF65-F5344CB8AC3E}">
        <p14:creationId xmlns:p14="http://schemas.microsoft.com/office/powerpoint/2010/main" val="3670567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1" y="152400"/>
            <a:ext cx="8899581" cy="685800"/>
          </a:xfrm>
        </p:spPr>
        <p:txBody>
          <a:bodyPr rtlCol="0">
            <a:normAutofit fontScale="90000"/>
          </a:bodyPr>
          <a:lstStyle/>
          <a:p>
            <a:pPr algn="l" eaLnBrk="1" fontAlgn="auto" hangingPunct="1">
              <a:spcAft>
                <a:spcPts val="0"/>
              </a:spcAft>
              <a:defRPr/>
            </a:pPr>
            <a:r>
              <a:rPr lang="en-US" b="1" dirty="0"/>
              <a:t>2</a:t>
            </a:r>
            <a:r>
              <a:rPr lang="en-US" b="1" dirty="0" smtClean="0"/>
              <a:t>. Quantitative Evaluation</a:t>
            </a:r>
            <a:endParaRPr lang="en-US"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24</a:t>
            </a:fld>
            <a:endParaRPr lang="en-US" sz="1100"/>
          </a:p>
        </p:txBody>
      </p:sp>
      <p:sp>
        <p:nvSpPr>
          <p:cNvPr id="67588" name="Content Placeholder 2"/>
          <p:cNvSpPr>
            <a:spLocks noGrp="1"/>
          </p:cNvSpPr>
          <p:nvPr>
            <p:ph idx="1"/>
          </p:nvPr>
        </p:nvSpPr>
        <p:spPr>
          <a:xfrm>
            <a:off x="457200" y="1676233"/>
            <a:ext cx="8323598" cy="4525963"/>
          </a:xfrm>
        </p:spPr>
        <p:txBody>
          <a:bodyPr/>
          <a:lstStyle/>
          <a:p>
            <a:pPr marL="514350" indent="-514350">
              <a:buFont typeface="+mj-lt"/>
              <a:buAutoNum type="arabicPeriod"/>
            </a:pPr>
            <a:r>
              <a:rPr lang="en-US" dirty="0" smtClean="0">
                <a:latin typeface="Calibri" charset="0"/>
                <a:ea typeface="MS PGothic" charset="0"/>
              </a:rPr>
              <a:t>Identify </a:t>
            </a:r>
            <a:r>
              <a:rPr lang="en-US" dirty="0">
                <a:latin typeface="Calibri" charset="0"/>
                <a:ea typeface="MS PGothic" charset="0"/>
              </a:rPr>
              <a:t>HL </a:t>
            </a:r>
            <a:r>
              <a:rPr lang="en-US" dirty="0" smtClean="0">
                <a:latin typeface="Calibri" charset="0"/>
                <a:ea typeface="MS PGothic" charset="0"/>
              </a:rPr>
              <a:t>patients in a patient registry (provided by the Central CCAC)</a:t>
            </a:r>
            <a:endParaRPr lang="en-US" dirty="0">
              <a:latin typeface="Calibri" charset="0"/>
              <a:ea typeface="MS PGothic" charset="0"/>
            </a:endParaRPr>
          </a:p>
          <a:p>
            <a:pPr lvl="1">
              <a:buFont typeface="Arial"/>
              <a:buChar char="•"/>
            </a:pPr>
            <a:r>
              <a:rPr lang="en-US" sz="2400" dirty="0" smtClean="0"/>
              <a:t>Patient Identification (OHIP #/version code, birthdate, sex)</a:t>
            </a:r>
          </a:p>
          <a:p>
            <a:pPr lvl="1">
              <a:buFont typeface="Arial"/>
              <a:buChar char="•"/>
            </a:pPr>
            <a:r>
              <a:rPr lang="en-US" sz="2400" dirty="0" smtClean="0"/>
              <a:t>HL </a:t>
            </a:r>
            <a:r>
              <a:rPr lang="en-US" sz="2400" dirty="0"/>
              <a:t>(NYCHL, SSNYRHL, SWYRHL)</a:t>
            </a:r>
            <a:endParaRPr lang="en-CA" sz="2400" dirty="0"/>
          </a:p>
          <a:p>
            <a:pPr lvl="1">
              <a:buFont typeface="Arial"/>
              <a:buChar char="•"/>
            </a:pPr>
            <a:r>
              <a:rPr lang="en-US" sz="2400" dirty="0"/>
              <a:t>HLs Dates (</a:t>
            </a:r>
            <a:r>
              <a:rPr lang="en-US" sz="2400" dirty="0" smtClean="0"/>
              <a:t>referral, CCP, transitioned/death</a:t>
            </a:r>
            <a:r>
              <a:rPr lang="en-US" sz="2400" dirty="0"/>
              <a:t>)</a:t>
            </a:r>
            <a:endParaRPr lang="en-CA" sz="2400" dirty="0"/>
          </a:p>
          <a:p>
            <a:pPr lvl="1">
              <a:buFont typeface="Arial"/>
              <a:buChar char="•"/>
            </a:pPr>
            <a:r>
              <a:rPr lang="en-US" sz="2400" dirty="0"/>
              <a:t>HLs referral source (family physician/outpatient care referral, hospital referral – ED, hospital referral – inpatient, EMS referral, community service referral</a:t>
            </a:r>
            <a:r>
              <a:rPr lang="en-US" sz="2400" dirty="0" smtClean="0"/>
              <a:t>)</a:t>
            </a:r>
          </a:p>
          <a:p>
            <a:pPr lvl="1">
              <a:buFont typeface="Arial"/>
              <a:buChar char="•"/>
            </a:pPr>
            <a:r>
              <a:rPr lang="en-US" sz="2400" dirty="0" smtClean="0"/>
              <a:t>Participant Status (active, declined, transitioned, dead)</a:t>
            </a:r>
            <a:endParaRPr lang="en-CA" sz="2400" dirty="0"/>
          </a:p>
        </p:txBody>
      </p:sp>
    </p:spTree>
    <p:extLst>
      <p:ext uri="{BB962C8B-B14F-4D97-AF65-F5344CB8AC3E}">
        <p14:creationId xmlns:p14="http://schemas.microsoft.com/office/powerpoint/2010/main" val="156593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1" y="152400"/>
            <a:ext cx="8899581" cy="685800"/>
          </a:xfrm>
        </p:spPr>
        <p:txBody>
          <a:bodyPr rtlCol="0">
            <a:normAutofit fontScale="90000"/>
          </a:bodyPr>
          <a:lstStyle/>
          <a:p>
            <a:pPr algn="l" eaLnBrk="1" fontAlgn="auto" hangingPunct="1">
              <a:spcAft>
                <a:spcPts val="0"/>
              </a:spcAft>
              <a:defRPr/>
            </a:pPr>
            <a:r>
              <a:rPr lang="en-US" b="1" dirty="0"/>
              <a:t>2</a:t>
            </a:r>
            <a:r>
              <a:rPr lang="en-US" b="1" dirty="0" smtClean="0"/>
              <a:t>. Quantitative Evaluation</a:t>
            </a:r>
            <a:endParaRPr lang="en-US"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25</a:t>
            </a:fld>
            <a:endParaRPr lang="en-US" sz="1100"/>
          </a:p>
        </p:txBody>
      </p:sp>
      <p:sp>
        <p:nvSpPr>
          <p:cNvPr id="67588" name="Content Placeholder 2"/>
          <p:cNvSpPr>
            <a:spLocks noGrp="1"/>
          </p:cNvSpPr>
          <p:nvPr>
            <p:ph idx="1"/>
          </p:nvPr>
        </p:nvSpPr>
        <p:spPr>
          <a:xfrm>
            <a:off x="379362" y="1804916"/>
            <a:ext cx="8323598" cy="4525963"/>
          </a:xfrm>
        </p:spPr>
        <p:txBody>
          <a:bodyPr/>
          <a:lstStyle/>
          <a:p>
            <a:pPr marL="514350" indent="-514350">
              <a:buFont typeface="+mj-lt"/>
              <a:buAutoNum type="arabicPeriod" startAt="2"/>
            </a:pPr>
            <a:r>
              <a:rPr lang="en-US" dirty="0" smtClean="0">
                <a:latin typeface="Calibri" charset="0"/>
                <a:ea typeface="MS PGothic" charset="0"/>
              </a:rPr>
              <a:t>Link </a:t>
            </a:r>
            <a:r>
              <a:rPr lang="en-US" dirty="0">
                <a:latin typeface="Calibri" charset="0"/>
                <a:ea typeface="MS PGothic" charset="0"/>
              </a:rPr>
              <a:t>with </a:t>
            </a:r>
            <a:r>
              <a:rPr lang="en-US" dirty="0" smtClean="0">
                <a:latin typeface="Calibri" charset="0"/>
                <a:ea typeface="MS PGothic" charset="0"/>
              </a:rPr>
              <a:t>health </a:t>
            </a:r>
            <a:r>
              <a:rPr lang="en-US" dirty="0">
                <a:latin typeface="Calibri" charset="0"/>
                <a:ea typeface="MS PGothic" charset="0"/>
              </a:rPr>
              <a:t>administrative data at the Institute </a:t>
            </a:r>
            <a:r>
              <a:rPr lang="en-US" dirty="0" smtClean="0">
                <a:latin typeface="Calibri" charset="0"/>
                <a:ea typeface="MS PGothic" charset="0"/>
              </a:rPr>
              <a:t>for </a:t>
            </a:r>
            <a:r>
              <a:rPr lang="en-US" dirty="0">
                <a:latin typeface="Calibri" charset="0"/>
                <a:ea typeface="MS PGothic" charset="0"/>
              </a:rPr>
              <a:t>Clinical Evaluation Sciences (ICES</a:t>
            </a:r>
            <a:r>
              <a:rPr lang="en-US" dirty="0" smtClean="0">
                <a:latin typeface="Calibri" charset="0"/>
                <a:ea typeface="MS PGothic" charset="0"/>
              </a:rPr>
              <a:t>)</a:t>
            </a:r>
          </a:p>
          <a:p>
            <a:pPr marL="1314450" lvl="2" indent="-514350"/>
            <a:r>
              <a:rPr lang="en-US" dirty="0"/>
              <a:t>CIHI DAD </a:t>
            </a:r>
            <a:r>
              <a:rPr lang="en-US" dirty="0" smtClean="0"/>
              <a:t>(inpatient </a:t>
            </a:r>
            <a:r>
              <a:rPr lang="en-US" dirty="0"/>
              <a:t>hospital </a:t>
            </a:r>
            <a:r>
              <a:rPr lang="en-US" dirty="0" smtClean="0"/>
              <a:t>records);</a:t>
            </a:r>
          </a:p>
          <a:p>
            <a:pPr marL="1314450" lvl="2" indent="-514350"/>
            <a:r>
              <a:rPr lang="en-US" dirty="0" smtClean="0"/>
              <a:t>NACRS (ambulatory </a:t>
            </a:r>
            <a:r>
              <a:rPr lang="en-US" dirty="0" err="1"/>
              <a:t>centre</a:t>
            </a:r>
            <a:r>
              <a:rPr lang="en-US" dirty="0"/>
              <a:t> </a:t>
            </a:r>
            <a:r>
              <a:rPr lang="en-US" dirty="0" smtClean="0"/>
              <a:t>records);</a:t>
            </a:r>
          </a:p>
          <a:p>
            <a:pPr marL="1314450" lvl="2" indent="-514350"/>
            <a:r>
              <a:rPr lang="en-US" dirty="0" smtClean="0"/>
              <a:t>HCD (home </a:t>
            </a:r>
            <a:r>
              <a:rPr lang="en-US" dirty="0"/>
              <a:t>care </a:t>
            </a:r>
            <a:r>
              <a:rPr lang="en-US" dirty="0" smtClean="0"/>
              <a:t>visits);</a:t>
            </a:r>
          </a:p>
          <a:p>
            <a:pPr marL="1314450" lvl="2" indent="-514350"/>
            <a:r>
              <a:rPr lang="en-US" dirty="0" smtClean="0"/>
              <a:t>OHIP (physician claims); and</a:t>
            </a:r>
          </a:p>
          <a:p>
            <a:pPr marL="1314450" lvl="2" indent="-514350"/>
            <a:r>
              <a:rPr lang="en-US" dirty="0" smtClean="0"/>
              <a:t>RAI-HC (RAI </a:t>
            </a:r>
            <a:r>
              <a:rPr lang="en-US" dirty="0"/>
              <a:t>assessments for home care recipients)</a:t>
            </a:r>
            <a:endParaRPr lang="en-US" dirty="0">
              <a:latin typeface="Calibri" charset="0"/>
              <a:ea typeface="MS PGothic" charset="0"/>
            </a:endParaRPr>
          </a:p>
        </p:txBody>
      </p:sp>
    </p:spTree>
    <p:extLst>
      <p:ext uri="{BB962C8B-B14F-4D97-AF65-F5344CB8AC3E}">
        <p14:creationId xmlns:p14="http://schemas.microsoft.com/office/powerpoint/2010/main" val="3087254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52400"/>
            <a:ext cx="8229600" cy="685800"/>
          </a:xfrm>
        </p:spPr>
        <p:txBody>
          <a:bodyPr rtlCol="0">
            <a:normAutofit fontScale="90000"/>
          </a:bodyPr>
          <a:lstStyle/>
          <a:p>
            <a:pPr algn="l" eaLnBrk="1" fontAlgn="auto" hangingPunct="1">
              <a:spcAft>
                <a:spcPts val="0"/>
              </a:spcAft>
              <a:defRPr/>
            </a:pPr>
            <a:r>
              <a:rPr lang="en-US" b="1" dirty="0">
                <a:ea typeface="+mj-ea"/>
                <a:cs typeface="+mj-cs"/>
              </a:rPr>
              <a:t>2</a:t>
            </a:r>
            <a:r>
              <a:rPr lang="en-US" b="1" dirty="0" smtClean="0">
                <a:ea typeface="+mj-ea"/>
                <a:cs typeface="+mj-cs"/>
              </a:rPr>
              <a:t>. Quantitative Evaluation</a:t>
            </a:r>
            <a:endParaRPr lang="en-US" b="1" dirty="0">
              <a:ea typeface="+mj-ea"/>
              <a:cs typeface="+mj-cs"/>
            </a:endParaRP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26</a:t>
            </a:fld>
            <a:endParaRPr lang="en-US" sz="1100"/>
          </a:p>
        </p:txBody>
      </p:sp>
      <p:sp>
        <p:nvSpPr>
          <p:cNvPr id="67588" name="Content Placeholder 2"/>
          <p:cNvSpPr>
            <a:spLocks noGrp="1"/>
          </p:cNvSpPr>
          <p:nvPr>
            <p:ph idx="1"/>
          </p:nvPr>
        </p:nvSpPr>
        <p:spPr>
          <a:xfrm>
            <a:off x="457200" y="1767211"/>
            <a:ext cx="8229600" cy="3967163"/>
          </a:xfrm>
        </p:spPr>
        <p:txBody>
          <a:bodyPr/>
          <a:lstStyle/>
          <a:p>
            <a:pPr marL="514350" indent="-514350">
              <a:buFont typeface="+mj-lt"/>
              <a:buAutoNum type="arabicPeriod" startAt="3"/>
            </a:pPr>
            <a:r>
              <a:rPr lang="en-US" dirty="0" smtClean="0">
                <a:latin typeface="Calibri" charset="0"/>
                <a:ea typeface="MS PGothic" charset="0"/>
              </a:rPr>
              <a:t>Identify comparator (control) patients from non-HL patients using ICES databases</a:t>
            </a:r>
          </a:p>
          <a:p>
            <a:pPr marL="1314450" lvl="2" indent="-514350"/>
            <a:r>
              <a:rPr lang="en-US" dirty="0" smtClean="0">
                <a:latin typeface="Calibri" charset="0"/>
                <a:ea typeface="MS PGothic" charset="0"/>
              </a:rPr>
              <a:t>Match intervention/registry with comparator patients using enrolment criteria, birth date, sex, regular physician practice type, index date, propensity score (including age, sex, comorbidity, and prior </a:t>
            </a:r>
            <a:r>
              <a:rPr lang="en-US" dirty="0">
                <a:latin typeface="Calibri" charset="0"/>
                <a:ea typeface="MS PGothic" charset="0"/>
              </a:rPr>
              <a:t>health care </a:t>
            </a:r>
            <a:r>
              <a:rPr lang="en-US" dirty="0" smtClean="0">
                <a:latin typeface="Calibri" charset="0"/>
                <a:ea typeface="MS PGothic" charset="0"/>
              </a:rPr>
              <a:t>utilization,…)</a:t>
            </a:r>
          </a:p>
        </p:txBody>
      </p:sp>
    </p:spTree>
    <p:extLst>
      <p:ext uri="{BB962C8B-B14F-4D97-AF65-F5344CB8AC3E}">
        <p14:creationId xmlns:p14="http://schemas.microsoft.com/office/powerpoint/2010/main" val="3059856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27</a:t>
            </a:fld>
            <a:endParaRPr lang="en-US" sz="1100"/>
          </a:p>
        </p:txBody>
      </p:sp>
      <p:sp>
        <p:nvSpPr>
          <p:cNvPr id="67588" name="Content Placeholder 2"/>
          <p:cNvSpPr>
            <a:spLocks noGrp="1"/>
          </p:cNvSpPr>
          <p:nvPr>
            <p:ph idx="1"/>
          </p:nvPr>
        </p:nvSpPr>
        <p:spPr>
          <a:xfrm>
            <a:off x="373256" y="1490796"/>
            <a:ext cx="8229600" cy="3967163"/>
          </a:xfrm>
        </p:spPr>
        <p:txBody>
          <a:bodyPr/>
          <a:lstStyle/>
          <a:p>
            <a:pPr marL="0" indent="0">
              <a:buNone/>
            </a:pPr>
            <a:r>
              <a:rPr lang="en-US" dirty="0" smtClean="0">
                <a:latin typeface="Calibri" charset="0"/>
                <a:ea typeface="MS PGothic" charset="0"/>
              </a:rPr>
              <a:t>4.	Analysis comparing changes in the</a:t>
            </a:r>
            <a:br>
              <a:rPr lang="en-US" dirty="0" smtClean="0">
                <a:latin typeface="Calibri" charset="0"/>
                <a:ea typeface="MS PGothic" charset="0"/>
              </a:rPr>
            </a:br>
            <a:r>
              <a:rPr lang="en-US" dirty="0" smtClean="0">
                <a:latin typeface="Calibri" charset="0"/>
                <a:ea typeface="MS PGothic" charset="0"/>
              </a:rPr>
              <a:t>	outcomes </a:t>
            </a:r>
            <a:r>
              <a:rPr lang="en-US" dirty="0">
                <a:latin typeface="Calibri" charset="0"/>
                <a:ea typeface="MS PGothic" charset="0"/>
              </a:rPr>
              <a:t>in the HL group </a:t>
            </a:r>
            <a:r>
              <a:rPr lang="en-US" dirty="0" smtClean="0">
                <a:latin typeface="Calibri" charset="0"/>
                <a:ea typeface="MS PGothic" charset="0"/>
              </a:rPr>
              <a:t>to those in </a:t>
            </a:r>
            <a:r>
              <a:rPr lang="en-US" dirty="0">
                <a:latin typeface="Calibri" charset="0"/>
                <a:ea typeface="MS PGothic" charset="0"/>
              </a:rPr>
              <a:t>the </a:t>
            </a:r>
            <a:r>
              <a:rPr lang="en-US" dirty="0" smtClean="0">
                <a:latin typeface="Calibri" charset="0"/>
                <a:ea typeface="MS PGothic" charset="0"/>
              </a:rPr>
              <a:t/>
            </a:r>
            <a:br>
              <a:rPr lang="en-US" dirty="0" smtClean="0">
                <a:latin typeface="Calibri" charset="0"/>
                <a:ea typeface="MS PGothic" charset="0"/>
              </a:rPr>
            </a:br>
            <a:r>
              <a:rPr lang="en-US" dirty="0" smtClean="0">
                <a:latin typeface="Calibri" charset="0"/>
                <a:ea typeface="MS PGothic" charset="0"/>
              </a:rPr>
              <a:t>	matched </a:t>
            </a:r>
            <a:r>
              <a:rPr lang="en-US" dirty="0">
                <a:latin typeface="Calibri" charset="0"/>
                <a:ea typeface="MS PGothic" charset="0"/>
              </a:rPr>
              <a:t>comparator </a:t>
            </a:r>
            <a:r>
              <a:rPr lang="en-US" dirty="0" smtClean="0">
                <a:latin typeface="Calibri" charset="0"/>
                <a:ea typeface="MS PGothic" charset="0"/>
              </a:rPr>
              <a:t>group: Incremental </a:t>
            </a:r>
            <a:br>
              <a:rPr lang="en-US" dirty="0" smtClean="0">
                <a:latin typeface="Calibri" charset="0"/>
                <a:ea typeface="MS PGothic" charset="0"/>
              </a:rPr>
            </a:br>
            <a:r>
              <a:rPr lang="en-US" dirty="0" smtClean="0">
                <a:latin typeface="Calibri" charset="0"/>
                <a:ea typeface="MS PGothic" charset="0"/>
              </a:rPr>
              <a:t>	Effect of HL</a:t>
            </a:r>
          </a:p>
          <a:p>
            <a:pPr marL="514350" indent="-514350">
              <a:buFont typeface="+mj-lt"/>
              <a:buAutoNum type="arabicPeriod" startAt="4"/>
            </a:pPr>
            <a:endParaRPr lang="en-US" dirty="0">
              <a:latin typeface="Calibri" charset="0"/>
              <a:ea typeface="MS PGothic" charset="0"/>
            </a:endParaRPr>
          </a:p>
          <a:p>
            <a:pPr marL="514350" indent="-514350">
              <a:buFont typeface="+mj-lt"/>
              <a:buAutoNum type="arabicPeriod" startAt="4"/>
            </a:pPr>
            <a:endParaRPr lang="en-US" dirty="0" smtClean="0">
              <a:latin typeface="Calibri" charset="0"/>
              <a:ea typeface="MS PGothic" charset="0"/>
            </a:endParaRPr>
          </a:p>
          <a:p>
            <a:pPr marL="914400" lvl="1" indent="-514350"/>
            <a:endParaRPr lang="en-US" dirty="0" smtClean="0">
              <a:latin typeface="Calibri" charset="0"/>
              <a:ea typeface="MS PGothic" charset="0"/>
            </a:endParaRPr>
          </a:p>
          <a:p>
            <a:pPr marL="914400" lvl="1" indent="-514350"/>
            <a:endParaRPr lang="en-US" dirty="0">
              <a:latin typeface="Calibri" charset="0"/>
              <a:ea typeface="MS PGothic" charset="0"/>
            </a:endParaRPr>
          </a:p>
          <a:p>
            <a:pPr marL="914400" lvl="1" indent="-514350"/>
            <a:endParaRPr lang="en-US" dirty="0" smtClean="0">
              <a:latin typeface="Calibri" charset="0"/>
              <a:ea typeface="MS PGothic" charset="0"/>
            </a:endParaRPr>
          </a:p>
          <a:p>
            <a:pPr marL="914400" lvl="1" indent="-514350"/>
            <a:endParaRPr lang="en-US" dirty="0">
              <a:latin typeface="Calibri" charset="0"/>
              <a:ea typeface="MS PGothic"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58318606"/>
              </p:ext>
            </p:extLst>
          </p:nvPr>
        </p:nvGraphicFramePr>
        <p:xfrm>
          <a:off x="591768" y="3584344"/>
          <a:ext cx="8046575" cy="2286000"/>
        </p:xfrm>
        <a:graphic>
          <a:graphicData uri="http://schemas.openxmlformats.org/drawingml/2006/table">
            <a:tbl>
              <a:tblPr firstRow="1" bandRow="1">
                <a:tableStyleId>{5C22544A-7EE6-4342-B048-85BDC9FD1C3A}</a:tableStyleId>
              </a:tblPr>
              <a:tblGrid>
                <a:gridCol w="3470795"/>
                <a:gridCol w="1995604"/>
                <a:gridCol w="2580176"/>
              </a:tblGrid>
              <a:tr h="370840">
                <a:tc>
                  <a:txBody>
                    <a:bodyPr/>
                    <a:lstStyle/>
                    <a:p>
                      <a:endParaRPr lang="en-US" sz="2400" dirty="0"/>
                    </a:p>
                  </a:txBody>
                  <a:tcPr/>
                </a:tc>
                <a:tc>
                  <a:txBody>
                    <a:bodyPr/>
                    <a:lstStyle/>
                    <a:p>
                      <a:pPr algn="ctr"/>
                      <a:r>
                        <a:rPr lang="en-US" sz="2400" dirty="0" smtClean="0"/>
                        <a:t>HL Participant</a:t>
                      </a:r>
                      <a:endParaRPr lang="en-US" sz="2400" dirty="0"/>
                    </a:p>
                  </a:txBody>
                  <a:tcPr/>
                </a:tc>
                <a:tc>
                  <a:txBody>
                    <a:bodyPr/>
                    <a:lstStyle/>
                    <a:p>
                      <a:pPr algn="ctr"/>
                      <a:r>
                        <a:rPr lang="en-US" sz="2400" dirty="0" smtClean="0"/>
                        <a:t>Not-HL Participant</a:t>
                      </a:r>
                      <a:endParaRPr lang="en-US" sz="2400" dirty="0"/>
                    </a:p>
                  </a:txBody>
                  <a:tcPr/>
                </a:tc>
              </a:tr>
              <a:tr h="370840">
                <a:tc>
                  <a:txBody>
                    <a:bodyPr/>
                    <a:lstStyle/>
                    <a:p>
                      <a:r>
                        <a:rPr lang="en-US" sz="2400" dirty="0" smtClean="0"/>
                        <a:t>Post-enrolment Period</a:t>
                      </a:r>
                      <a:endParaRPr lang="en-US" sz="2400" dirty="0"/>
                    </a:p>
                  </a:txBody>
                  <a:tcPr/>
                </a:tc>
                <a:tc>
                  <a:txBody>
                    <a:bodyPr/>
                    <a:lstStyle/>
                    <a:p>
                      <a:pPr algn="ctr"/>
                      <a:r>
                        <a:rPr lang="en-US" sz="2400" dirty="0" smtClean="0"/>
                        <a:t>A</a:t>
                      </a:r>
                      <a:endParaRPr lang="en-US" sz="2400" dirty="0"/>
                    </a:p>
                  </a:txBody>
                  <a:tcPr/>
                </a:tc>
                <a:tc>
                  <a:txBody>
                    <a:bodyPr/>
                    <a:lstStyle/>
                    <a:p>
                      <a:pPr algn="ctr"/>
                      <a:r>
                        <a:rPr lang="en-US" sz="2400" dirty="0" smtClean="0"/>
                        <a:t>B</a:t>
                      </a:r>
                      <a:endParaRPr lang="en-US" sz="2400" dirty="0"/>
                    </a:p>
                  </a:txBody>
                  <a:tcPr/>
                </a:tc>
              </a:tr>
              <a:tr h="370840">
                <a:tc>
                  <a:txBody>
                    <a:bodyPr/>
                    <a:lstStyle/>
                    <a:p>
                      <a:r>
                        <a:rPr lang="en-US" sz="2400" dirty="0" smtClean="0"/>
                        <a:t>Pre-enrolment</a:t>
                      </a:r>
                      <a:r>
                        <a:rPr lang="en-US" sz="2400" baseline="0" dirty="0" smtClean="0"/>
                        <a:t> </a:t>
                      </a:r>
                      <a:r>
                        <a:rPr lang="en-US" sz="2400" dirty="0" smtClean="0"/>
                        <a:t>Period </a:t>
                      </a:r>
                      <a:endParaRPr lang="en-US" sz="2400" dirty="0"/>
                    </a:p>
                  </a:txBody>
                  <a:tcPr/>
                </a:tc>
                <a:tc>
                  <a:txBody>
                    <a:bodyPr/>
                    <a:lstStyle/>
                    <a:p>
                      <a:pPr algn="ctr"/>
                      <a:r>
                        <a:rPr lang="en-US" sz="2400" dirty="0" smtClean="0"/>
                        <a:t>C</a:t>
                      </a:r>
                      <a:endParaRPr lang="en-US" sz="2400" dirty="0"/>
                    </a:p>
                  </a:txBody>
                  <a:tcPr/>
                </a:tc>
                <a:tc>
                  <a:txBody>
                    <a:bodyPr/>
                    <a:lstStyle/>
                    <a:p>
                      <a:pPr algn="ctr"/>
                      <a:r>
                        <a:rPr lang="en-US" sz="2400" dirty="0" smtClean="0"/>
                        <a:t>D</a:t>
                      </a:r>
                      <a:endParaRPr lang="en-US" sz="2400" dirty="0"/>
                    </a:p>
                  </a:txBody>
                  <a:tcPr/>
                </a:tc>
              </a:tr>
              <a:tr h="370840">
                <a:tc>
                  <a:txBody>
                    <a:bodyPr/>
                    <a:lstStyle/>
                    <a:p>
                      <a:r>
                        <a:rPr lang="en-US" sz="2400" baseline="0" dirty="0" smtClean="0"/>
                        <a:t>Pre-Post Difference</a:t>
                      </a:r>
                      <a:endParaRPr lang="en-US" sz="2400" dirty="0"/>
                    </a:p>
                  </a:txBody>
                  <a:tcPr/>
                </a:tc>
                <a:tc>
                  <a:txBody>
                    <a:bodyPr/>
                    <a:lstStyle/>
                    <a:p>
                      <a:pPr algn="ctr"/>
                      <a:r>
                        <a:rPr lang="en-US" sz="2400" dirty="0" smtClean="0"/>
                        <a:t>A-C</a:t>
                      </a:r>
                      <a:endParaRPr lang="en-US" sz="2400" dirty="0"/>
                    </a:p>
                  </a:txBody>
                  <a:tcPr/>
                </a:tc>
                <a:tc>
                  <a:txBody>
                    <a:bodyPr/>
                    <a:lstStyle/>
                    <a:p>
                      <a:pPr algn="ctr"/>
                      <a:r>
                        <a:rPr lang="en-US" sz="2400" dirty="0" smtClean="0"/>
                        <a:t>B-D</a:t>
                      </a:r>
                      <a:endParaRPr lang="en-US" sz="2400" dirty="0"/>
                    </a:p>
                  </a:txBody>
                  <a:tcPr/>
                </a:tc>
              </a:tr>
              <a:tr h="370840">
                <a:tc>
                  <a:txBody>
                    <a:bodyPr/>
                    <a:lstStyle/>
                    <a:p>
                      <a:r>
                        <a:rPr lang="en-US" sz="2400" dirty="0" smtClean="0"/>
                        <a:t>Incremental Effect</a:t>
                      </a:r>
                      <a:r>
                        <a:rPr lang="en-US" sz="2400" baseline="0" dirty="0" smtClean="0"/>
                        <a:t> of HL</a:t>
                      </a:r>
                      <a:endParaRPr lang="en-US" sz="2400" dirty="0"/>
                    </a:p>
                  </a:txBody>
                  <a:tcPr/>
                </a:tc>
                <a:tc gridSpan="2">
                  <a:txBody>
                    <a:bodyPr/>
                    <a:lstStyle/>
                    <a:p>
                      <a:pPr algn="ctr"/>
                      <a:r>
                        <a:rPr lang="en-US" sz="2400" dirty="0" smtClean="0"/>
                        <a:t>(A-C)</a:t>
                      </a:r>
                      <a:r>
                        <a:rPr lang="en-US" sz="2400" baseline="0" dirty="0" smtClean="0"/>
                        <a:t> – (B-D)</a:t>
                      </a:r>
                      <a:endParaRPr lang="en-US" sz="2400" dirty="0"/>
                    </a:p>
                  </a:txBody>
                  <a:tcPr/>
                </a:tc>
                <a:tc hMerge="1">
                  <a:txBody>
                    <a:bodyPr/>
                    <a:lstStyle/>
                    <a:p>
                      <a:endParaRPr lang="en-US" dirty="0"/>
                    </a:p>
                  </a:txBody>
                  <a:tcPr/>
                </a:tc>
              </a:tr>
            </a:tbl>
          </a:graphicData>
        </a:graphic>
      </p:graphicFrame>
      <p:sp>
        <p:nvSpPr>
          <p:cNvPr id="7" name="Title 1"/>
          <p:cNvSpPr txBox="1">
            <a:spLocks/>
          </p:cNvSpPr>
          <p:nvPr/>
        </p:nvSpPr>
        <p:spPr bwMode="auto">
          <a:xfrm>
            <a:off x="228600" y="152400"/>
            <a:ext cx="7010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5702B"/>
                </a:solidFill>
                <a:latin typeface="+mj-lt"/>
                <a:ea typeface="+mj-ea"/>
                <a:cs typeface="+mj-cs"/>
              </a:defRPr>
            </a:lvl1pPr>
            <a:lvl2pPr algn="ctr" rtl="0" fontAlgn="base">
              <a:spcBef>
                <a:spcPct val="0"/>
              </a:spcBef>
              <a:spcAft>
                <a:spcPct val="0"/>
              </a:spcAft>
              <a:defRPr sz="4400">
                <a:solidFill>
                  <a:srgbClr val="75702B"/>
                </a:solidFill>
                <a:latin typeface="Calibri" panose="020F0502020204030204" pitchFamily="34" charset="0"/>
              </a:defRPr>
            </a:lvl2pPr>
            <a:lvl3pPr algn="ctr" rtl="0" fontAlgn="base">
              <a:spcBef>
                <a:spcPct val="0"/>
              </a:spcBef>
              <a:spcAft>
                <a:spcPct val="0"/>
              </a:spcAft>
              <a:defRPr sz="4400">
                <a:solidFill>
                  <a:srgbClr val="75702B"/>
                </a:solidFill>
                <a:latin typeface="Calibri" panose="020F0502020204030204" pitchFamily="34" charset="0"/>
              </a:defRPr>
            </a:lvl3pPr>
            <a:lvl4pPr algn="ctr" rtl="0" fontAlgn="base">
              <a:spcBef>
                <a:spcPct val="0"/>
              </a:spcBef>
              <a:spcAft>
                <a:spcPct val="0"/>
              </a:spcAft>
              <a:defRPr sz="4400">
                <a:solidFill>
                  <a:srgbClr val="75702B"/>
                </a:solidFill>
                <a:latin typeface="Calibri" panose="020F0502020204030204" pitchFamily="34" charset="0"/>
              </a:defRPr>
            </a:lvl4pPr>
            <a:lvl5pPr algn="ctr" rtl="0" fontAlgn="base">
              <a:spcBef>
                <a:spcPct val="0"/>
              </a:spcBef>
              <a:spcAft>
                <a:spcPct val="0"/>
              </a:spcAft>
              <a:defRPr sz="4400">
                <a:solidFill>
                  <a:srgbClr val="75702B"/>
                </a:solidFill>
                <a:latin typeface="Calibri" panose="020F0502020204030204" pitchFamily="34" charset="0"/>
              </a:defRPr>
            </a:lvl5pPr>
            <a:lvl6pPr marL="457200" algn="ctr" rtl="0" fontAlgn="base">
              <a:spcBef>
                <a:spcPct val="0"/>
              </a:spcBef>
              <a:spcAft>
                <a:spcPct val="0"/>
              </a:spcAft>
              <a:defRPr sz="4400">
                <a:solidFill>
                  <a:srgbClr val="75702B"/>
                </a:solidFill>
                <a:latin typeface="Calibri" panose="020F0502020204030204" pitchFamily="34" charset="0"/>
              </a:defRPr>
            </a:lvl6pPr>
            <a:lvl7pPr marL="914400" algn="ctr" rtl="0" fontAlgn="base">
              <a:spcBef>
                <a:spcPct val="0"/>
              </a:spcBef>
              <a:spcAft>
                <a:spcPct val="0"/>
              </a:spcAft>
              <a:defRPr sz="4400">
                <a:solidFill>
                  <a:srgbClr val="75702B"/>
                </a:solidFill>
                <a:latin typeface="Calibri" panose="020F0502020204030204" pitchFamily="34" charset="0"/>
              </a:defRPr>
            </a:lvl7pPr>
            <a:lvl8pPr marL="1371600" algn="ctr" rtl="0" fontAlgn="base">
              <a:spcBef>
                <a:spcPct val="0"/>
              </a:spcBef>
              <a:spcAft>
                <a:spcPct val="0"/>
              </a:spcAft>
              <a:defRPr sz="4400">
                <a:solidFill>
                  <a:srgbClr val="75702B"/>
                </a:solidFill>
                <a:latin typeface="Calibri" panose="020F0502020204030204" pitchFamily="34" charset="0"/>
              </a:defRPr>
            </a:lvl8pPr>
            <a:lvl9pPr marL="1828800" algn="ctr" rtl="0" fontAlgn="base">
              <a:spcBef>
                <a:spcPct val="0"/>
              </a:spcBef>
              <a:spcAft>
                <a:spcPct val="0"/>
              </a:spcAft>
              <a:defRPr sz="4400">
                <a:solidFill>
                  <a:srgbClr val="75702B"/>
                </a:solidFill>
                <a:latin typeface="Calibri" panose="020F0502020204030204" pitchFamily="34" charset="0"/>
              </a:defRPr>
            </a:lvl9pPr>
          </a:lstStyle>
          <a:p>
            <a:pPr algn="l"/>
            <a:r>
              <a:rPr lang="en-US" sz="3600" b="1" dirty="0"/>
              <a:t>2</a:t>
            </a:r>
            <a:r>
              <a:rPr lang="en-US" sz="3600" b="1" dirty="0" smtClean="0"/>
              <a:t>. Quantitative Evaluation</a:t>
            </a:r>
            <a:endParaRPr lang="en-US" sz="3600" b="1" dirty="0">
              <a:latin typeface="Calibri" charset="0"/>
            </a:endParaRPr>
          </a:p>
        </p:txBody>
      </p:sp>
    </p:spTree>
    <p:extLst>
      <p:ext uri="{BB962C8B-B14F-4D97-AF65-F5344CB8AC3E}">
        <p14:creationId xmlns:p14="http://schemas.microsoft.com/office/powerpoint/2010/main" val="1840848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3F6075"/>
                </a:solidFill>
                <a:latin typeface="Calibri" charset="0"/>
                <a:ea typeface="MS PGothic" charset="0"/>
                <a:cs typeface="MS PGothic" charset="0"/>
              </a:defRPr>
            </a:lvl1pPr>
            <a:lvl2pPr>
              <a:defRPr sz="2800">
                <a:solidFill>
                  <a:srgbClr val="3F6075"/>
                </a:solidFill>
                <a:latin typeface="Calibri" charset="0"/>
                <a:ea typeface="MS PGothic" charset="0"/>
                <a:cs typeface="MS PGothic" charset="0"/>
              </a:defRPr>
            </a:lvl2pPr>
            <a:lvl3pPr>
              <a:defRPr sz="2400">
                <a:solidFill>
                  <a:srgbClr val="3F6075"/>
                </a:solidFill>
                <a:latin typeface="Calibri" charset="0"/>
                <a:ea typeface="MS PGothic" charset="0"/>
                <a:cs typeface="MS PGothic" charset="0"/>
              </a:defRPr>
            </a:lvl3pPr>
            <a:lvl4pPr>
              <a:defRPr sz="2000">
                <a:solidFill>
                  <a:srgbClr val="3F6075"/>
                </a:solidFill>
                <a:latin typeface="Calibri" charset="0"/>
                <a:ea typeface="MS PGothic" charset="0"/>
                <a:cs typeface="MS PGothic" charset="0"/>
              </a:defRPr>
            </a:lvl4pPr>
            <a:lvl5pPr>
              <a:defRPr sz="2000">
                <a:solidFill>
                  <a:srgbClr val="3F6075"/>
                </a:solidFill>
                <a:latin typeface="Calibri" charset="0"/>
                <a:ea typeface="MS PGothic" charset="0"/>
                <a:cs typeface="MS PGothic" charset="0"/>
              </a:defRPr>
            </a:lvl5pPr>
            <a:lvl6pPr eaLnBrk="0" fontAlgn="base" hangingPunct="0">
              <a:spcAft>
                <a:spcPct val="0"/>
              </a:spcAft>
              <a:buFont typeface="Arial" charset="0"/>
              <a:buChar char="»"/>
              <a:defRPr sz="2000">
                <a:solidFill>
                  <a:srgbClr val="3F6075"/>
                </a:solidFill>
                <a:latin typeface="Calibri" charset="0"/>
                <a:ea typeface="MS PGothic" charset="0"/>
                <a:cs typeface="MS PGothic" charset="0"/>
              </a:defRPr>
            </a:lvl6pPr>
            <a:lvl7pPr eaLnBrk="0" fontAlgn="base" hangingPunct="0">
              <a:spcAft>
                <a:spcPct val="0"/>
              </a:spcAft>
              <a:buFont typeface="Arial" charset="0"/>
              <a:buChar char="»"/>
              <a:defRPr sz="2000">
                <a:solidFill>
                  <a:srgbClr val="3F6075"/>
                </a:solidFill>
                <a:latin typeface="Calibri" charset="0"/>
                <a:ea typeface="MS PGothic" charset="0"/>
                <a:cs typeface="MS PGothic" charset="0"/>
              </a:defRPr>
            </a:lvl7pPr>
            <a:lvl8pPr eaLnBrk="0" fontAlgn="base" hangingPunct="0">
              <a:spcAft>
                <a:spcPct val="0"/>
              </a:spcAft>
              <a:buFont typeface="Arial" charset="0"/>
              <a:buChar char="»"/>
              <a:defRPr sz="2000">
                <a:solidFill>
                  <a:srgbClr val="3F6075"/>
                </a:solidFill>
                <a:latin typeface="Calibri" charset="0"/>
                <a:ea typeface="MS PGothic" charset="0"/>
                <a:cs typeface="MS PGothic" charset="0"/>
              </a:defRPr>
            </a:lvl8pPr>
            <a:lvl9pPr eaLnBrk="0" fontAlgn="base" hangingPunct="0">
              <a:spcAft>
                <a:spcPct val="0"/>
              </a:spcAft>
              <a:buFont typeface="Arial" charset="0"/>
              <a:buChar char="»"/>
              <a:defRPr sz="2000">
                <a:solidFill>
                  <a:srgbClr val="3F6075"/>
                </a:solidFill>
                <a:latin typeface="Calibri" charset="0"/>
                <a:ea typeface="MS PGothic" charset="0"/>
                <a:cs typeface="MS PGothic" charset="0"/>
              </a:defRPr>
            </a:lvl9pPr>
          </a:lstStyle>
          <a:p>
            <a:fld id="{21F89CF1-5E6F-724D-B7C7-5AB964884824}" type="slidenum">
              <a:rPr lang="en-US" sz="1100"/>
              <a:pPr/>
              <a:t>28</a:t>
            </a:fld>
            <a:endParaRPr lang="en-US" sz="1100"/>
          </a:p>
        </p:txBody>
      </p:sp>
      <p:sp>
        <p:nvSpPr>
          <p:cNvPr id="67588" name="Content Placeholder 2"/>
          <p:cNvSpPr>
            <a:spLocks noGrp="1"/>
          </p:cNvSpPr>
          <p:nvPr>
            <p:ph idx="1"/>
          </p:nvPr>
        </p:nvSpPr>
        <p:spPr>
          <a:xfrm>
            <a:off x="373256" y="1490796"/>
            <a:ext cx="8229600" cy="3967163"/>
          </a:xfrm>
        </p:spPr>
        <p:txBody>
          <a:bodyPr/>
          <a:lstStyle/>
          <a:p>
            <a:pPr marL="0" indent="0">
              <a:buNone/>
            </a:pPr>
            <a:endParaRPr lang="en-US" dirty="0">
              <a:latin typeface="Calibri" charset="0"/>
              <a:ea typeface="MS PGothic" charset="0"/>
            </a:endParaRPr>
          </a:p>
          <a:p>
            <a:pPr marL="514350" indent="-514350">
              <a:buFont typeface="+mj-lt"/>
              <a:buAutoNum type="arabicPeriod" startAt="4"/>
            </a:pPr>
            <a:endParaRPr lang="en-US" dirty="0" smtClean="0">
              <a:latin typeface="Calibri" charset="0"/>
              <a:ea typeface="MS PGothic" charset="0"/>
            </a:endParaRPr>
          </a:p>
          <a:p>
            <a:pPr marL="914400" lvl="1" indent="-514350"/>
            <a:endParaRPr lang="en-US" dirty="0" smtClean="0">
              <a:latin typeface="Calibri" charset="0"/>
              <a:ea typeface="MS PGothic" charset="0"/>
            </a:endParaRPr>
          </a:p>
          <a:p>
            <a:pPr marL="914400" lvl="1" indent="-514350"/>
            <a:endParaRPr lang="en-US" dirty="0">
              <a:latin typeface="Calibri" charset="0"/>
              <a:ea typeface="MS PGothic" charset="0"/>
            </a:endParaRPr>
          </a:p>
          <a:p>
            <a:pPr marL="914400" lvl="1" indent="-514350"/>
            <a:endParaRPr lang="en-US" dirty="0" smtClean="0">
              <a:latin typeface="Calibri" charset="0"/>
              <a:ea typeface="MS PGothic" charset="0"/>
            </a:endParaRPr>
          </a:p>
          <a:p>
            <a:pPr marL="914400" lvl="1" indent="-514350"/>
            <a:endParaRPr lang="en-US" dirty="0">
              <a:latin typeface="Calibri" charset="0"/>
              <a:ea typeface="MS PGothic" charset="0"/>
            </a:endParaRPr>
          </a:p>
        </p:txBody>
      </p:sp>
      <p:sp>
        <p:nvSpPr>
          <p:cNvPr id="7" name="Title 1"/>
          <p:cNvSpPr txBox="1">
            <a:spLocks/>
          </p:cNvSpPr>
          <p:nvPr/>
        </p:nvSpPr>
        <p:spPr bwMode="auto">
          <a:xfrm>
            <a:off x="228600" y="152400"/>
            <a:ext cx="77089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5702B"/>
                </a:solidFill>
                <a:latin typeface="+mj-lt"/>
                <a:ea typeface="+mj-ea"/>
                <a:cs typeface="+mj-cs"/>
              </a:defRPr>
            </a:lvl1pPr>
            <a:lvl2pPr algn="ctr" rtl="0" fontAlgn="base">
              <a:spcBef>
                <a:spcPct val="0"/>
              </a:spcBef>
              <a:spcAft>
                <a:spcPct val="0"/>
              </a:spcAft>
              <a:defRPr sz="4400">
                <a:solidFill>
                  <a:srgbClr val="75702B"/>
                </a:solidFill>
                <a:latin typeface="Calibri" panose="020F0502020204030204" pitchFamily="34" charset="0"/>
              </a:defRPr>
            </a:lvl2pPr>
            <a:lvl3pPr algn="ctr" rtl="0" fontAlgn="base">
              <a:spcBef>
                <a:spcPct val="0"/>
              </a:spcBef>
              <a:spcAft>
                <a:spcPct val="0"/>
              </a:spcAft>
              <a:defRPr sz="4400">
                <a:solidFill>
                  <a:srgbClr val="75702B"/>
                </a:solidFill>
                <a:latin typeface="Calibri" panose="020F0502020204030204" pitchFamily="34" charset="0"/>
              </a:defRPr>
            </a:lvl3pPr>
            <a:lvl4pPr algn="ctr" rtl="0" fontAlgn="base">
              <a:spcBef>
                <a:spcPct val="0"/>
              </a:spcBef>
              <a:spcAft>
                <a:spcPct val="0"/>
              </a:spcAft>
              <a:defRPr sz="4400">
                <a:solidFill>
                  <a:srgbClr val="75702B"/>
                </a:solidFill>
                <a:latin typeface="Calibri" panose="020F0502020204030204" pitchFamily="34" charset="0"/>
              </a:defRPr>
            </a:lvl4pPr>
            <a:lvl5pPr algn="ctr" rtl="0" fontAlgn="base">
              <a:spcBef>
                <a:spcPct val="0"/>
              </a:spcBef>
              <a:spcAft>
                <a:spcPct val="0"/>
              </a:spcAft>
              <a:defRPr sz="4400">
                <a:solidFill>
                  <a:srgbClr val="75702B"/>
                </a:solidFill>
                <a:latin typeface="Calibri" panose="020F0502020204030204" pitchFamily="34" charset="0"/>
              </a:defRPr>
            </a:lvl5pPr>
            <a:lvl6pPr marL="457200" algn="ctr" rtl="0" fontAlgn="base">
              <a:spcBef>
                <a:spcPct val="0"/>
              </a:spcBef>
              <a:spcAft>
                <a:spcPct val="0"/>
              </a:spcAft>
              <a:defRPr sz="4400">
                <a:solidFill>
                  <a:srgbClr val="75702B"/>
                </a:solidFill>
                <a:latin typeface="Calibri" panose="020F0502020204030204" pitchFamily="34" charset="0"/>
              </a:defRPr>
            </a:lvl6pPr>
            <a:lvl7pPr marL="914400" algn="ctr" rtl="0" fontAlgn="base">
              <a:spcBef>
                <a:spcPct val="0"/>
              </a:spcBef>
              <a:spcAft>
                <a:spcPct val="0"/>
              </a:spcAft>
              <a:defRPr sz="4400">
                <a:solidFill>
                  <a:srgbClr val="75702B"/>
                </a:solidFill>
                <a:latin typeface="Calibri" panose="020F0502020204030204" pitchFamily="34" charset="0"/>
              </a:defRPr>
            </a:lvl7pPr>
            <a:lvl8pPr marL="1371600" algn="ctr" rtl="0" fontAlgn="base">
              <a:spcBef>
                <a:spcPct val="0"/>
              </a:spcBef>
              <a:spcAft>
                <a:spcPct val="0"/>
              </a:spcAft>
              <a:defRPr sz="4400">
                <a:solidFill>
                  <a:srgbClr val="75702B"/>
                </a:solidFill>
                <a:latin typeface="Calibri" panose="020F0502020204030204" pitchFamily="34" charset="0"/>
              </a:defRPr>
            </a:lvl8pPr>
            <a:lvl9pPr marL="1828800" algn="ctr" rtl="0" fontAlgn="base">
              <a:spcBef>
                <a:spcPct val="0"/>
              </a:spcBef>
              <a:spcAft>
                <a:spcPct val="0"/>
              </a:spcAft>
              <a:defRPr sz="4400">
                <a:solidFill>
                  <a:srgbClr val="75702B"/>
                </a:solidFill>
                <a:latin typeface="Calibri" panose="020F0502020204030204" pitchFamily="34" charset="0"/>
              </a:defRPr>
            </a:lvl9pPr>
          </a:lstStyle>
          <a:p>
            <a:pPr algn="l"/>
            <a:r>
              <a:rPr lang="en-US" sz="3600" b="1" dirty="0" smtClean="0"/>
              <a:t>Provincial Evaluation of Health Links</a:t>
            </a:r>
            <a:endParaRPr lang="en-US" sz="3600" b="1" dirty="0">
              <a:latin typeface="Calibri" charset="0"/>
            </a:endParaRPr>
          </a:p>
        </p:txBody>
      </p:sp>
      <p:sp>
        <p:nvSpPr>
          <p:cNvPr id="6" name="Content Placeholder 2"/>
          <p:cNvSpPr txBox="1">
            <a:spLocks/>
          </p:cNvSpPr>
          <p:nvPr/>
        </p:nvSpPr>
        <p:spPr bwMode="auto">
          <a:xfrm>
            <a:off x="457200" y="1449711"/>
            <a:ext cx="8229600" cy="396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rgbClr val="3F6075"/>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rgbClr val="3F6075"/>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rgbClr val="3F6075"/>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rgbClr val="3F6075"/>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rgbClr val="3F6075"/>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Calibri" charset="0"/>
                <a:ea typeface="MS PGothic" charset="0"/>
              </a:rPr>
              <a:t>Provincial evaluation follows plan for Central HL evaluation: </a:t>
            </a:r>
          </a:p>
          <a:p>
            <a:pPr marL="514350" indent="-514350">
              <a:buFont typeface="+mj-lt"/>
              <a:buAutoNum type="arabicPeriod"/>
            </a:pPr>
            <a:r>
              <a:rPr lang="en-US" dirty="0" smtClean="0">
                <a:latin typeface="Calibri" charset="0"/>
                <a:ea typeface="MS PGothic" charset="0"/>
              </a:rPr>
              <a:t>Case studies</a:t>
            </a:r>
          </a:p>
          <a:p>
            <a:pPr marL="514350" indent="-514350">
              <a:buFont typeface="+mj-lt"/>
              <a:buAutoNum type="arabicPeriod"/>
            </a:pPr>
            <a:r>
              <a:rPr lang="en-US" dirty="0" smtClean="0">
                <a:latin typeface="Calibri" charset="0"/>
                <a:ea typeface="MS PGothic" charset="0"/>
              </a:rPr>
              <a:t>Empirical evaluation (all HLs)</a:t>
            </a:r>
          </a:p>
          <a:p>
            <a:pPr marL="0" indent="0">
              <a:buNone/>
            </a:pPr>
            <a:r>
              <a:rPr lang="en-US" dirty="0" smtClean="0">
                <a:latin typeface="Calibri" charset="0"/>
                <a:ea typeface="MS PGothic" charset="0"/>
              </a:rPr>
              <a:t>and adds</a:t>
            </a:r>
            <a:endParaRPr lang="en-US" dirty="0">
              <a:latin typeface="Calibri" charset="0"/>
              <a:ea typeface="MS PGothic" charset="0"/>
            </a:endParaRPr>
          </a:p>
          <a:p>
            <a:pPr marL="1168400" indent="-444500">
              <a:buFont typeface="+mj-lt"/>
              <a:buAutoNum type="arabicPeriod" startAt="3"/>
            </a:pPr>
            <a:r>
              <a:rPr lang="en-US" dirty="0" smtClean="0">
                <a:latin typeface="Calibri" charset="0"/>
                <a:ea typeface="MS PGothic" charset="0"/>
              </a:rPr>
              <a:t>Patient experience survey &amp; interviews</a:t>
            </a:r>
          </a:p>
          <a:p>
            <a:pPr marL="1168400" indent="-444500">
              <a:buFont typeface="+mj-lt"/>
              <a:buAutoNum type="arabicPeriod" startAt="3"/>
            </a:pPr>
            <a:r>
              <a:rPr lang="en-US" dirty="0" smtClean="0">
                <a:latin typeface="Calibri" charset="0"/>
                <a:ea typeface="MS PGothic" charset="0"/>
              </a:rPr>
              <a:t>Caregiver experience survey</a:t>
            </a:r>
          </a:p>
          <a:p>
            <a:pPr marL="1168400" indent="-444500">
              <a:buFont typeface="+mj-lt"/>
              <a:buAutoNum type="arabicPeriod" startAt="3"/>
            </a:pPr>
            <a:r>
              <a:rPr lang="en-US" dirty="0" smtClean="0">
                <a:latin typeface="Calibri" charset="0"/>
                <a:ea typeface="MS PGothic" charset="0"/>
              </a:rPr>
              <a:t>Stakeholder dialogues</a:t>
            </a:r>
          </a:p>
        </p:txBody>
      </p:sp>
    </p:spTree>
    <p:extLst>
      <p:ext uri="{BB962C8B-B14F-4D97-AF65-F5344CB8AC3E}">
        <p14:creationId xmlns:p14="http://schemas.microsoft.com/office/powerpoint/2010/main" val="3042349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010400" cy="685800"/>
          </a:xfrm>
        </p:spPr>
        <p:txBody>
          <a:bodyPr/>
          <a:lstStyle/>
          <a:p>
            <a:pPr eaLnBrk="1" hangingPunct="1"/>
            <a:r>
              <a:rPr lang="en-US" sz="3600" b="1" dirty="0" smtClean="0">
                <a:latin typeface="Calibri" charset="0"/>
              </a:rPr>
              <a:t>What </a:t>
            </a:r>
            <a:r>
              <a:rPr lang="en-US" sz="3600" b="1" dirty="0">
                <a:latin typeface="Calibri" charset="0"/>
              </a:rPr>
              <a:t>can we learn from others?</a:t>
            </a:r>
          </a:p>
        </p:txBody>
      </p:sp>
      <p:sp>
        <p:nvSpPr>
          <p:cNvPr id="4" name="Slide Number Placeholder 3"/>
          <p:cNvSpPr>
            <a:spLocks noGrp="1"/>
          </p:cNvSpPr>
          <p:nvPr>
            <p:ph type="sldNum" sz="quarter" idx="12"/>
          </p:nvPr>
        </p:nvSpPr>
        <p:spPr/>
        <p:txBody>
          <a:bodyPr/>
          <a:lstStyle/>
          <a:p>
            <a:pPr>
              <a:defRPr/>
            </a:pPr>
            <a:fld id="{39759427-D84C-AA49-AFE1-1BAA4E631E4B}" type="slidenum">
              <a:rPr lang="en-US" smtClean="0"/>
              <a:pPr>
                <a:defRPr/>
              </a:pPr>
              <a:t>29</a:t>
            </a:fld>
            <a:endParaRPr lang="en-US"/>
          </a:p>
        </p:txBody>
      </p:sp>
      <p:pic>
        <p:nvPicPr>
          <p:cNvPr id="8" name="Picture 7" descr="Pages from Caring_for_People_Multiple_Chronic_Condition_Management_June_20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98600"/>
            <a:ext cx="3002973" cy="3886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Pages from providing-integrated-care-for-older-people-with-complex-needs-kingsfund-jan1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032000"/>
            <a:ext cx="3015420" cy="4267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Pages from 2014-WhitePaper-Wodchi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641600"/>
            <a:ext cx="3007591" cy="38921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4906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04800" y="152400"/>
            <a:ext cx="6705600" cy="685800"/>
          </a:xfrm>
        </p:spPr>
        <p:txBody>
          <a:bodyPr/>
          <a:lstStyle/>
          <a:p>
            <a:pPr algn="l"/>
            <a:r>
              <a:rPr lang="en-US" sz="4000" b="1" dirty="0" smtClean="0">
                <a:latin typeface="Calibri" charset="0"/>
                <a:ea typeface="ＭＳ Ｐゴシック" charset="0"/>
              </a:rPr>
              <a:t>Objectives</a:t>
            </a:r>
            <a:endParaRPr lang="en-US" sz="4000" b="1" dirty="0">
              <a:latin typeface="Calibri" charset="0"/>
              <a:ea typeface="ＭＳ Ｐゴシック" charset="0"/>
            </a:endParaRP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A7F2C4-7BA3-F84D-9549-8F1F4BF4CE3F}" type="slidenum">
              <a:rPr lang="en-US" sz="1100">
                <a:solidFill>
                  <a:srgbClr val="3F6075"/>
                </a:solidFill>
                <a:latin typeface="Calibri" charset="0"/>
              </a:rPr>
              <a:pPr eaLnBrk="1" hangingPunct="1"/>
              <a:t>3</a:t>
            </a:fld>
            <a:endParaRPr lang="en-US" sz="1100">
              <a:solidFill>
                <a:srgbClr val="3F6075"/>
              </a:solidFill>
              <a:latin typeface="Calibri" charset="0"/>
            </a:endParaRPr>
          </a:p>
        </p:txBody>
      </p:sp>
      <p:sp>
        <p:nvSpPr>
          <p:cNvPr id="3" name="Rectangle 2"/>
          <p:cNvSpPr/>
          <p:nvPr/>
        </p:nvSpPr>
        <p:spPr>
          <a:xfrm>
            <a:off x="685800" y="1219200"/>
            <a:ext cx="7696200" cy="584776"/>
          </a:xfrm>
          <a:prstGeom prst="rect">
            <a:avLst/>
          </a:prstGeom>
        </p:spPr>
        <p:txBody>
          <a:bodyPr wrap="square">
            <a:spAutoFit/>
          </a:bodyPr>
          <a:lstStyle/>
          <a:p>
            <a:endParaRPr lang="en-US" sz="3200" dirty="0">
              <a:solidFill>
                <a:schemeClr val="bg1"/>
              </a:solidFill>
              <a:latin typeface="+mn-lt"/>
            </a:endParaRPr>
          </a:p>
        </p:txBody>
      </p:sp>
      <p:sp>
        <p:nvSpPr>
          <p:cNvPr id="2" name="Rectangle 1"/>
          <p:cNvSpPr/>
          <p:nvPr/>
        </p:nvSpPr>
        <p:spPr>
          <a:xfrm>
            <a:off x="685800" y="1443841"/>
            <a:ext cx="8060246" cy="4616648"/>
          </a:xfrm>
          <a:prstGeom prst="rect">
            <a:avLst/>
          </a:prstGeom>
        </p:spPr>
        <p:txBody>
          <a:bodyPr wrap="square">
            <a:spAutoFit/>
          </a:bodyPr>
          <a:lstStyle/>
          <a:p>
            <a:pPr marL="457200" indent="-457200">
              <a:buAutoNum type="arabicPeriod"/>
            </a:pPr>
            <a:r>
              <a:rPr lang="en-US" sz="2800" dirty="0" smtClean="0">
                <a:solidFill>
                  <a:srgbClr val="1F497D"/>
                </a:solidFill>
              </a:rPr>
              <a:t>Learn </a:t>
            </a:r>
            <a:r>
              <a:rPr lang="en-US" sz="2800" dirty="0">
                <a:solidFill>
                  <a:srgbClr val="1F497D"/>
                </a:solidFill>
              </a:rPr>
              <a:t>about the successes and challenges of Health Links in </a:t>
            </a:r>
            <a:r>
              <a:rPr lang="en-US" sz="2800" dirty="0" smtClean="0">
                <a:solidFill>
                  <a:srgbClr val="1F497D"/>
                </a:solidFill>
              </a:rPr>
              <a:t>Ontario</a:t>
            </a:r>
          </a:p>
          <a:p>
            <a:pPr marL="457200" indent="-457200">
              <a:buAutoNum type="arabicPeriod"/>
            </a:pPr>
            <a:endParaRPr lang="en-US" sz="1400" dirty="0">
              <a:solidFill>
                <a:srgbClr val="1F497D"/>
              </a:solidFill>
            </a:endParaRPr>
          </a:p>
          <a:p>
            <a:pPr marL="457200" indent="-457200">
              <a:buAutoNum type="arabicPeriod"/>
            </a:pPr>
            <a:r>
              <a:rPr lang="en-US" sz="2800" dirty="0" smtClean="0">
                <a:solidFill>
                  <a:srgbClr val="1F497D"/>
                </a:solidFill>
              </a:rPr>
              <a:t>Learn </a:t>
            </a:r>
            <a:r>
              <a:rPr lang="en-US" sz="2800" dirty="0">
                <a:solidFill>
                  <a:srgbClr val="1F497D"/>
                </a:solidFill>
              </a:rPr>
              <a:t>how the Health System Performance Research Network (HSPRN) is undertaking evaluation for Health Links in the Central LHIN </a:t>
            </a:r>
          </a:p>
          <a:p>
            <a:pPr marL="457200" indent="-457200">
              <a:buAutoNum type="arabicPeriod"/>
            </a:pPr>
            <a:endParaRPr lang="en-US" sz="1400" dirty="0" smtClean="0">
              <a:solidFill>
                <a:srgbClr val="1F497D"/>
              </a:solidFill>
            </a:endParaRPr>
          </a:p>
          <a:p>
            <a:pPr marL="457200" indent="-457200">
              <a:buAutoNum type="arabicPeriod"/>
            </a:pPr>
            <a:r>
              <a:rPr lang="en-US" sz="2800" dirty="0" smtClean="0">
                <a:solidFill>
                  <a:srgbClr val="1F497D"/>
                </a:solidFill>
              </a:rPr>
              <a:t>Learn </a:t>
            </a:r>
            <a:r>
              <a:rPr lang="en-US" sz="2800" dirty="0">
                <a:solidFill>
                  <a:srgbClr val="1F497D"/>
                </a:solidFill>
              </a:rPr>
              <a:t>about the provincial evaluation of health </a:t>
            </a:r>
            <a:r>
              <a:rPr lang="en-US" sz="2800" dirty="0" smtClean="0">
                <a:solidFill>
                  <a:srgbClr val="1F497D"/>
                </a:solidFill>
              </a:rPr>
              <a:t>links</a:t>
            </a:r>
          </a:p>
          <a:p>
            <a:pPr marL="457200" indent="-457200">
              <a:buAutoNum type="arabicPeriod"/>
            </a:pPr>
            <a:endParaRPr lang="en-US" sz="1400" dirty="0">
              <a:solidFill>
                <a:srgbClr val="1F497D"/>
              </a:solidFill>
            </a:endParaRPr>
          </a:p>
          <a:p>
            <a:pPr marL="457200" indent="-457200">
              <a:buAutoNum type="arabicPeriod"/>
            </a:pPr>
            <a:r>
              <a:rPr lang="en-US" sz="2800" dirty="0" smtClean="0">
                <a:solidFill>
                  <a:srgbClr val="1F497D"/>
                </a:solidFill>
              </a:rPr>
              <a:t>Learn </a:t>
            </a:r>
            <a:r>
              <a:rPr lang="en-US" sz="2800" dirty="0">
                <a:solidFill>
                  <a:srgbClr val="1F497D"/>
                </a:solidFill>
              </a:rPr>
              <a:t>what we know about success factors of integrated care from international experience. </a:t>
            </a:r>
          </a:p>
        </p:txBody>
      </p:sp>
    </p:spTree>
    <p:extLst>
      <p:ext uri="{BB962C8B-B14F-4D97-AF65-F5344CB8AC3E}">
        <p14:creationId xmlns:p14="http://schemas.microsoft.com/office/powerpoint/2010/main" val="3612247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r>
              <a:rPr lang="en-US" dirty="0" smtClean="0"/>
              <a:t>Existing programs have demonstrated </a:t>
            </a:r>
            <a:r>
              <a:rPr lang="en-US" dirty="0"/>
              <a:t>micro-level integration centered on coordinated services for individuals but </a:t>
            </a:r>
            <a:r>
              <a:rPr lang="en-US" dirty="0" smtClean="0"/>
              <a:t>to different </a:t>
            </a:r>
            <a:r>
              <a:rPr lang="en-US" dirty="0"/>
              <a:t>degrees </a:t>
            </a:r>
          </a:p>
          <a:p>
            <a:pPr lvl="1"/>
            <a:r>
              <a:rPr lang="en-US" dirty="0"/>
              <a:t>Primarily service integration, with varying degrees of professional and functional integration</a:t>
            </a:r>
          </a:p>
          <a:p>
            <a:pPr lvl="1"/>
            <a:r>
              <a:rPr lang="en-US" dirty="0" smtClean="0"/>
              <a:t>Few have achieved organizational integration; this takes more time</a:t>
            </a:r>
            <a:endParaRPr lang="en-US" dirty="0"/>
          </a:p>
          <a:p>
            <a:pPr lvl="1"/>
            <a:r>
              <a:rPr lang="en-US" dirty="0"/>
              <a:t>System integration has not been achieved in any country</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30</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What </a:t>
            </a:r>
            <a:r>
              <a:rPr lang="en-US" sz="3600" b="1" dirty="0">
                <a:solidFill>
                  <a:srgbClr val="75702B"/>
                </a:solidFill>
                <a:latin typeface="Calibri" charset="0"/>
              </a:rPr>
              <a:t>can we learn from others?</a:t>
            </a:r>
          </a:p>
        </p:txBody>
      </p:sp>
    </p:spTree>
    <p:extLst>
      <p:ext uri="{BB962C8B-B14F-4D97-AF65-F5344CB8AC3E}">
        <p14:creationId xmlns:p14="http://schemas.microsoft.com/office/powerpoint/2010/main" val="2454660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r>
              <a:rPr lang="en-US" sz="2800" dirty="0" smtClean="0"/>
              <a:t>No </a:t>
            </a:r>
            <a:r>
              <a:rPr lang="en-US" sz="2800" dirty="0"/>
              <a:t>single ‘best approach’. </a:t>
            </a:r>
            <a:r>
              <a:rPr lang="en-US" sz="2800" dirty="0" smtClean="0"/>
              <a:t>Positive </a:t>
            </a:r>
            <a:r>
              <a:rPr lang="en-US" sz="2800" dirty="0"/>
              <a:t>outcomes </a:t>
            </a:r>
            <a:r>
              <a:rPr lang="en-US" sz="2800" dirty="0" smtClean="0"/>
              <a:t>achieved through a </a:t>
            </a:r>
            <a:r>
              <a:rPr lang="en-US" sz="2800" dirty="0"/>
              <a:t>wide variety of approaches</a:t>
            </a:r>
            <a:r>
              <a:rPr lang="en-US" sz="2800" dirty="0" smtClean="0"/>
              <a:t>.</a:t>
            </a:r>
            <a:br>
              <a:rPr lang="en-US" sz="2800" dirty="0" smtClean="0"/>
            </a:br>
            <a:endParaRPr lang="en-US" sz="800" dirty="0"/>
          </a:p>
          <a:p>
            <a:r>
              <a:rPr lang="en-GB" sz="2800" dirty="0" smtClean="0"/>
              <a:t>Integrated care </a:t>
            </a:r>
            <a:r>
              <a:rPr lang="en-GB" sz="2800" dirty="0"/>
              <a:t>is high touch </a:t>
            </a:r>
            <a:r>
              <a:rPr lang="en-GB" sz="2800" dirty="0" smtClean="0"/>
              <a:t>as much as high</a:t>
            </a:r>
            <a:r>
              <a:rPr lang="en-GB" sz="2800" dirty="0"/>
              <a:t>-</a:t>
            </a:r>
            <a:r>
              <a:rPr lang="en-GB" sz="2800" dirty="0" smtClean="0"/>
              <a:t>tech.</a:t>
            </a:r>
            <a:endParaRPr lang="en-GB" sz="2800" dirty="0"/>
          </a:p>
          <a:p>
            <a:endParaRPr lang="en-GB" sz="800" dirty="0"/>
          </a:p>
          <a:p>
            <a:r>
              <a:rPr lang="en-GB" sz="2800" dirty="0" smtClean="0"/>
              <a:t>Patient</a:t>
            </a:r>
            <a:r>
              <a:rPr lang="en-GB" sz="2800" dirty="0"/>
              <a:t> </a:t>
            </a:r>
            <a:r>
              <a:rPr lang="en-GB" sz="2800" dirty="0" smtClean="0"/>
              <a:t>focus enables </a:t>
            </a:r>
            <a:r>
              <a:rPr lang="en-GB" sz="2800" dirty="0"/>
              <a:t>professionals / organizations to work together, but actual engagement of </a:t>
            </a:r>
            <a:r>
              <a:rPr lang="en-GB" sz="2800" dirty="0" smtClean="0"/>
              <a:t>patients &amp; families varies – most could better engage patients.</a:t>
            </a:r>
            <a:endParaRPr lang="en-GB" sz="2800" dirty="0"/>
          </a:p>
          <a:p>
            <a:pPr marL="0" indent="0">
              <a:buNone/>
            </a:pPr>
            <a:endParaRPr lang="en-GB" sz="800" dirty="0"/>
          </a:p>
          <a:p>
            <a:r>
              <a:rPr lang="en-GB" sz="2800" dirty="0"/>
              <a:t>Primary care physicians were often not part of the core team, and care coordination </a:t>
            </a:r>
            <a:r>
              <a:rPr lang="en-GB" sz="2800" dirty="0" smtClean="0"/>
              <a:t>is a </a:t>
            </a:r>
            <a:r>
              <a:rPr lang="en-GB" sz="2800" dirty="0"/>
              <a:t>specialized </a:t>
            </a:r>
            <a:r>
              <a:rPr lang="en-GB" sz="2800" dirty="0" smtClean="0"/>
              <a:t>task – all could better engage primary care providers.</a:t>
            </a:r>
            <a:endParaRPr lang="en-GB" sz="2800" dirty="0"/>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31</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What </a:t>
            </a:r>
            <a:r>
              <a:rPr lang="en-US" sz="3600" b="1" dirty="0">
                <a:solidFill>
                  <a:srgbClr val="75702B"/>
                </a:solidFill>
                <a:latin typeface="Calibri" charset="0"/>
              </a:rPr>
              <a:t>can we learn from others?</a:t>
            </a:r>
          </a:p>
        </p:txBody>
      </p:sp>
    </p:spTree>
    <p:extLst>
      <p:ext uri="{BB962C8B-B14F-4D97-AF65-F5344CB8AC3E}">
        <p14:creationId xmlns:p14="http://schemas.microsoft.com/office/powerpoint/2010/main" val="237684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eaLnBrk="1" hangingPunct="1">
              <a:buFont typeface="Arial" panose="020B0604020202020204" pitchFamily="34" charset="0"/>
              <a:buChar char="•"/>
              <a:defRPr/>
            </a:pPr>
            <a:r>
              <a:rPr lang="en-US" altLang="en-US" b="1" dirty="0" smtClean="0">
                <a:solidFill>
                  <a:srgbClr val="89AAD3"/>
                </a:solidFill>
                <a:ea typeface="+mn-ea"/>
                <a:cs typeface="+mn-cs"/>
              </a:rPr>
              <a:t>Integrating care:</a:t>
            </a:r>
          </a:p>
          <a:p>
            <a:pPr lvl="1" eaLnBrk="1" hangingPunct="1">
              <a:buFont typeface="Arial" panose="020B0604020202020204" pitchFamily="34" charset="0"/>
              <a:buChar char="–"/>
              <a:defRPr/>
            </a:pPr>
            <a:r>
              <a:rPr lang="en-CA" dirty="0" smtClean="0">
                <a:ea typeface="+mn-ea"/>
              </a:rPr>
              <a:t>Is a bottom-up initiative that coordinates care at the local level for shared patients.</a:t>
            </a:r>
          </a:p>
          <a:p>
            <a:pPr lvl="1" eaLnBrk="1" hangingPunct="1">
              <a:buFont typeface="Arial" panose="020B0604020202020204" pitchFamily="34" charset="0"/>
              <a:buChar char="–"/>
              <a:defRPr/>
            </a:pPr>
            <a:r>
              <a:rPr lang="en-CA" b="1" u="sng" dirty="0" smtClean="0">
                <a:ea typeface="+mn-ea"/>
              </a:rPr>
              <a:t>Is enabled by system-level priorities, funding and technological supports that enable and remove barriers to sharing information and care.</a:t>
            </a:r>
          </a:p>
          <a:p>
            <a:pPr lvl="1" eaLnBrk="1" hangingPunct="1">
              <a:buFont typeface="Arial" panose="020B0604020202020204" pitchFamily="34" charset="0"/>
              <a:buChar char="–"/>
              <a:defRPr/>
            </a:pPr>
            <a:r>
              <a:rPr lang="en-CA" dirty="0" smtClean="0">
                <a:ea typeface="+mn-ea"/>
              </a:rPr>
              <a:t>Takes time, and is an ongoing process, expanding the horizons of </a:t>
            </a:r>
            <a:r>
              <a:rPr lang="en-CA" i="1" dirty="0" smtClean="0">
                <a:ea typeface="+mn-ea"/>
              </a:rPr>
              <a:t>what</a:t>
            </a:r>
            <a:r>
              <a:rPr lang="en-CA" dirty="0" smtClean="0">
                <a:ea typeface="+mn-ea"/>
              </a:rPr>
              <a:t> kinds of care is integrated and expanding the focus from individual to population health.</a:t>
            </a: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32</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What </a:t>
            </a:r>
            <a:r>
              <a:rPr lang="en-US" sz="3600" b="1" dirty="0">
                <a:solidFill>
                  <a:srgbClr val="75702B"/>
                </a:solidFill>
                <a:latin typeface="Calibri" charset="0"/>
              </a:rPr>
              <a:t>can we learn from others?</a:t>
            </a:r>
          </a:p>
        </p:txBody>
      </p:sp>
    </p:spTree>
    <p:extLst>
      <p:ext uri="{BB962C8B-B14F-4D97-AF65-F5344CB8AC3E}">
        <p14:creationId xmlns:p14="http://schemas.microsoft.com/office/powerpoint/2010/main" val="1493926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534400" cy="4525963"/>
          </a:xfrm>
        </p:spPr>
        <p:txBody>
          <a:bodyPr/>
          <a:lstStyle/>
          <a:p>
            <a:pPr marL="514350" indent="-514350">
              <a:buFont typeface="+mj-lt"/>
              <a:buAutoNum type="arabicPeriod"/>
            </a:pPr>
            <a:r>
              <a:rPr lang="en-US" sz="2800" dirty="0"/>
              <a:t>Focus on clinical integration rather than organizational or structural integration </a:t>
            </a:r>
            <a:endParaRPr lang="en-US" sz="2800" dirty="0" smtClean="0"/>
          </a:p>
          <a:p>
            <a:pPr marL="514350" indent="-514350">
              <a:buFont typeface="+mj-lt"/>
              <a:buAutoNum type="arabicPeriod"/>
            </a:pPr>
            <a:endParaRPr lang="en-US" sz="800" dirty="0"/>
          </a:p>
          <a:p>
            <a:pPr marL="514350" indent="-514350">
              <a:buFont typeface="+mj-lt"/>
              <a:buAutoNum type="arabicPeriod"/>
            </a:pPr>
            <a:r>
              <a:rPr lang="en-US" sz="2800" dirty="0"/>
              <a:t>Success appears to be related to good communication and relationships </a:t>
            </a:r>
            <a:r>
              <a:rPr lang="en-US" sz="2800" dirty="0" smtClean="0"/>
              <a:t>among those </a:t>
            </a:r>
            <a:r>
              <a:rPr lang="en-US" sz="2800" dirty="0"/>
              <a:t>receiving care and the professionals and managers involved in delivering </a:t>
            </a:r>
            <a:r>
              <a:rPr lang="en-US" sz="2800" dirty="0" smtClean="0"/>
              <a:t>care</a:t>
            </a:r>
          </a:p>
          <a:p>
            <a:pPr marL="514350" indent="-514350">
              <a:buFont typeface="+mj-lt"/>
              <a:buAutoNum type="arabicPeriod"/>
            </a:pPr>
            <a:endParaRPr lang="en-US" sz="800" dirty="0"/>
          </a:p>
          <a:p>
            <a:pPr marL="514350" lvl="0" indent="-514350">
              <a:buFont typeface="+mj-lt"/>
              <a:buAutoNum type="arabicPeriod"/>
            </a:pPr>
            <a:r>
              <a:rPr lang="en-US" sz="2800" dirty="0"/>
              <a:t>Effective models employ multidisciplinary teams with well-defined roles </a:t>
            </a:r>
            <a:r>
              <a:rPr lang="en-US" sz="2800" dirty="0" smtClean="0"/>
              <a:t>and joint </a:t>
            </a:r>
            <a:r>
              <a:rPr lang="en-US" sz="2800" dirty="0"/>
              <a:t>responsibility for care</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33</a:t>
            </a:fld>
            <a:endParaRPr lang="en-US" sz="1100">
              <a:solidFill>
                <a:schemeClr val="bg1"/>
              </a:solidFill>
              <a:latin typeface="Calibri" charset="0"/>
            </a:endParaRPr>
          </a:p>
        </p:txBody>
      </p:sp>
      <p:sp>
        <p:nvSpPr>
          <p:cNvPr id="37891" name="Title 1"/>
          <p:cNvSpPr>
            <a:spLocks/>
          </p:cNvSpPr>
          <p:nvPr/>
        </p:nvSpPr>
        <p:spPr bwMode="auto">
          <a:xfrm>
            <a:off x="228600" y="152400"/>
            <a:ext cx="7010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Provider suggestions</a:t>
            </a:r>
            <a:endParaRPr lang="en-US" sz="3600" b="1" dirty="0">
              <a:solidFill>
                <a:srgbClr val="75702B"/>
              </a:solidFill>
              <a:latin typeface="Calibri" charset="0"/>
            </a:endParaRPr>
          </a:p>
        </p:txBody>
      </p:sp>
    </p:spTree>
    <p:extLst>
      <p:ext uri="{BB962C8B-B14F-4D97-AF65-F5344CB8AC3E}">
        <p14:creationId xmlns:p14="http://schemas.microsoft.com/office/powerpoint/2010/main" val="333184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534400" cy="4525963"/>
          </a:xfrm>
        </p:spPr>
        <p:txBody>
          <a:bodyPr/>
          <a:lstStyle/>
          <a:p>
            <a:pPr marL="514350" indent="-514350">
              <a:buFont typeface="+mj-lt"/>
              <a:buAutoNum type="arabicPeriod" startAt="4"/>
            </a:pPr>
            <a:r>
              <a:rPr lang="en-US" sz="2800" dirty="0"/>
              <a:t>Recognize the importance of addressing </a:t>
            </a:r>
            <a:r>
              <a:rPr lang="en-US" sz="2800" dirty="0" smtClean="0"/>
              <a:t>the agenda </a:t>
            </a:r>
            <a:r>
              <a:rPr lang="en-US" sz="2800" dirty="0"/>
              <a:t>of integrated care for </a:t>
            </a:r>
            <a:r>
              <a:rPr lang="en-US" sz="2800" dirty="0" smtClean="0"/>
              <a:t>complex populations</a:t>
            </a:r>
            <a:endParaRPr lang="en-US" sz="2800" dirty="0"/>
          </a:p>
          <a:p>
            <a:pPr marL="514350" indent="-514350">
              <a:buFont typeface="+mj-lt"/>
              <a:buAutoNum type="arabicPeriod" startAt="4"/>
            </a:pPr>
            <a:r>
              <a:rPr lang="en-US" sz="2800" dirty="0"/>
              <a:t>Provide stimulus through funding or other means to support the development of local initiatives to improve care </a:t>
            </a:r>
            <a:endParaRPr lang="en-US" sz="2800" dirty="0" smtClean="0"/>
          </a:p>
          <a:p>
            <a:pPr marL="514350" indent="-514350">
              <a:buFont typeface="+mj-lt"/>
              <a:buAutoNum type="arabicPeriod" startAt="4"/>
            </a:pPr>
            <a:r>
              <a:rPr lang="en-US" sz="2800" dirty="0" smtClean="0"/>
              <a:t>Avoid </a:t>
            </a:r>
            <a:r>
              <a:rPr lang="en-US" sz="2800" dirty="0"/>
              <a:t>a top-down policy that requires structural or organizational mergers</a:t>
            </a:r>
          </a:p>
          <a:p>
            <a:pPr marL="514350" indent="-514350">
              <a:buFont typeface="+mj-lt"/>
              <a:buAutoNum type="arabicPeriod" startAt="4"/>
            </a:pPr>
            <a:r>
              <a:rPr lang="en-US" sz="2800" dirty="0"/>
              <a:t>Remove barriers that make it more difficult for </a:t>
            </a:r>
            <a:r>
              <a:rPr lang="en-US" sz="2800" dirty="0" smtClean="0"/>
              <a:t>providers to </a:t>
            </a:r>
            <a:r>
              <a:rPr lang="en-US" sz="2800" dirty="0"/>
              <a:t>integrate care, such as differences in financing and </a:t>
            </a:r>
            <a:r>
              <a:rPr lang="en-US" sz="2800" dirty="0" smtClean="0"/>
              <a:t>eligibility of patients for needed care</a:t>
            </a:r>
            <a:endParaRPr lang="en-US" sz="2800" dirty="0"/>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34</a:t>
            </a:fld>
            <a:endParaRPr lang="en-US" sz="1100">
              <a:solidFill>
                <a:schemeClr val="bg1"/>
              </a:solidFill>
              <a:latin typeface="Calibri" charset="0"/>
            </a:endParaRPr>
          </a:p>
        </p:txBody>
      </p:sp>
      <p:sp>
        <p:nvSpPr>
          <p:cNvPr id="37891" name="Title 1"/>
          <p:cNvSpPr>
            <a:spLocks/>
          </p:cNvSpPr>
          <p:nvPr/>
        </p:nvSpPr>
        <p:spPr bwMode="auto">
          <a:xfrm>
            <a:off x="228600" y="152400"/>
            <a:ext cx="7010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Policy suggestions</a:t>
            </a:r>
            <a:endParaRPr lang="en-US" sz="3600" b="1" dirty="0">
              <a:solidFill>
                <a:srgbClr val="75702B"/>
              </a:solidFill>
              <a:latin typeface="Calibri" charset="0"/>
            </a:endParaRPr>
          </a:p>
        </p:txBody>
      </p:sp>
    </p:spTree>
    <p:extLst>
      <p:ext uri="{BB962C8B-B14F-4D97-AF65-F5344CB8AC3E}">
        <p14:creationId xmlns:p14="http://schemas.microsoft.com/office/powerpoint/2010/main" val="567338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58200" cy="685800"/>
          </a:xfrm>
        </p:spPr>
        <p:txBody>
          <a:bodyPr rtlCol="0">
            <a:normAutofit fontScale="90000"/>
          </a:bodyPr>
          <a:lstStyle/>
          <a:p>
            <a:pPr algn="l" eaLnBrk="1" fontAlgn="auto" hangingPunct="1">
              <a:spcAft>
                <a:spcPts val="0"/>
              </a:spcAft>
              <a:defRPr/>
            </a:pPr>
            <a:r>
              <a:rPr lang="en-US" b="1" dirty="0" smtClean="0">
                <a:latin typeface="Calibri"/>
                <a:ea typeface="+mj-ea"/>
                <a:cs typeface="Calibri"/>
              </a:rPr>
              <a:t>Key system characteristics for success</a:t>
            </a:r>
            <a:endParaRPr lang="en-US" b="1" dirty="0">
              <a:latin typeface="Calibri"/>
              <a:ea typeface="+mj-ea"/>
              <a:cs typeface="Calibri"/>
            </a:endParaRPr>
          </a:p>
        </p:txBody>
      </p:sp>
      <p:sp>
        <p:nvSpPr>
          <p:cNvPr id="4096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1499A23-77B6-C340-AD66-C878BA6E9692}" type="slidenum">
              <a:rPr lang="en-US" sz="1100">
                <a:solidFill>
                  <a:srgbClr val="3F6075"/>
                </a:solidFill>
                <a:latin typeface="Calibri" charset="0"/>
              </a:rPr>
              <a:pPr/>
              <a:t>35</a:t>
            </a:fld>
            <a:endParaRPr lang="en-US" sz="1100">
              <a:solidFill>
                <a:srgbClr val="3F6075"/>
              </a:solidFill>
              <a:latin typeface="Calibri" charset="0"/>
            </a:endParaRPr>
          </a:p>
        </p:txBody>
      </p:sp>
      <p:sp>
        <p:nvSpPr>
          <p:cNvPr id="40963" name="TextBox 8"/>
          <p:cNvSpPr txBox="1">
            <a:spLocks noChangeArrowheads="1"/>
          </p:cNvSpPr>
          <p:nvPr/>
        </p:nvSpPr>
        <p:spPr bwMode="auto">
          <a:xfrm>
            <a:off x="533400" y="1473200"/>
            <a:ext cx="8153400" cy="430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571500" lvl="1" indent="-342900" eaLnBrk="1" hangingPunct="1">
              <a:buFont typeface="Arial"/>
              <a:buChar char="•"/>
              <a:defRPr/>
            </a:pPr>
            <a:r>
              <a:rPr lang="en-US" sz="2800" dirty="0" smtClean="0">
                <a:solidFill>
                  <a:srgbClr val="1F497D"/>
                </a:solidFill>
                <a:latin typeface="+mn-lt"/>
                <a:ea typeface="ＭＳ Ｐゴシック" charset="0"/>
              </a:rPr>
              <a:t>Physician engagement.</a:t>
            </a:r>
          </a:p>
          <a:p>
            <a:pPr marL="228600" lvl="1" indent="0" eaLnBrk="1" hangingPunct="1">
              <a:defRPr/>
            </a:pPr>
            <a:endParaRPr lang="en-US" sz="1400" dirty="0" smtClean="0">
              <a:solidFill>
                <a:srgbClr val="1F497D"/>
              </a:solidFill>
              <a:latin typeface="+mn-lt"/>
              <a:ea typeface="ＭＳ Ｐゴシック" charset="0"/>
            </a:endParaRPr>
          </a:p>
          <a:p>
            <a:pPr marL="571500" lvl="1" indent="-342900" eaLnBrk="1" hangingPunct="1">
              <a:buFont typeface="Arial"/>
              <a:buChar char="•"/>
              <a:defRPr/>
            </a:pPr>
            <a:r>
              <a:rPr lang="en-US" sz="2800" dirty="0" smtClean="0">
                <a:solidFill>
                  <a:srgbClr val="1F497D"/>
                </a:solidFill>
                <a:latin typeface="+mn-lt"/>
                <a:ea typeface="ＭＳ Ｐゴシック" charset="0"/>
              </a:rPr>
              <a:t>Shared health information platforms.</a:t>
            </a:r>
          </a:p>
          <a:p>
            <a:pPr marL="571500" lvl="1" indent="-342900" eaLnBrk="1" hangingPunct="1">
              <a:buFont typeface="Arial"/>
              <a:buChar char="•"/>
              <a:defRPr/>
            </a:pPr>
            <a:endParaRPr lang="en-US" sz="1400" dirty="0">
              <a:solidFill>
                <a:srgbClr val="1F497D"/>
              </a:solidFill>
              <a:latin typeface="+mn-lt"/>
              <a:ea typeface="ＭＳ Ｐゴシック" charset="0"/>
            </a:endParaRPr>
          </a:p>
          <a:p>
            <a:pPr marL="571500" lvl="1" indent="-342900" eaLnBrk="1" hangingPunct="1">
              <a:buFont typeface="Arial"/>
              <a:buChar char="•"/>
              <a:defRPr/>
            </a:pPr>
            <a:r>
              <a:rPr lang="en-US" sz="2800" dirty="0">
                <a:solidFill>
                  <a:srgbClr val="1F497D"/>
                </a:solidFill>
                <a:latin typeface="+mn-lt"/>
                <a:ea typeface="ＭＳ Ｐゴシック" charset="0"/>
              </a:rPr>
              <a:t>Population based management. </a:t>
            </a:r>
          </a:p>
          <a:p>
            <a:pPr marL="571500" lvl="1" indent="-342900" eaLnBrk="1" hangingPunct="1">
              <a:buFont typeface="Arial"/>
              <a:buChar char="•"/>
              <a:defRPr/>
            </a:pPr>
            <a:endParaRPr lang="en-US" sz="1400" dirty="0">
              <a:solidFill>
                <a:srgbClr val="1F497D"/>
              </a:solidFill>
              <a:latin typeface="+mn-lt"/>
              <a:ea typeface="ＭＳ Ｐゴシック" charset="0"/>
            </a:endParaRPr>
          </a:p>
          <a:p>
            <a:pPr marL="571500" lvl="1" indent="-342900">
              <a:buFont typeface="Arial"/>
              <a:buChar char="•"/>
              <a:defRPr/>
            </a:pPr>
            <a:r>
              <a:rPr lang="en-US" sz="2800" dirty="0">
                <a:solidFill>
                  <a:srgbClr val="1F497D"/>
                </a:solidFill>
                <a:latin typeface="+mn-lt"/>
                <a:ea typeface="ＭＳ Ｐゴシック" charset="0"/>
              </a:rPr>
              <a:t>Public health initiatives and support for self-activation for healthy eating and active living.</a:t>
            </a:r>
          </a:p>
          <a:p>
            <a:pPr marL="571500" lvl="1" indent="-342900" eaLnBrk="1" hangingPunct="1">
              <a:buFont typeface="Arial"/>
              <a:buChar char="•"/>
              <a:defRPr/>
            </a:pPr>
            <a:endParaRPr lang="en-US" sz="1400" dirty="0" smtClean="0">
              <a:solidFill>
                <a:srgbClr val="1F497D"/>
              </a:solidFill>
              <a:latin typeface="+mn-lt"/>
              <a:ea typeface="ＭＳ Ｐゴシック" charset="0"/>
            </a:endParaRPr>
          </a:p>
          <a:p>
            <a:pPr marL="571500" lvl="1" indent="-342900" eaLnBrk="1" hangingPunct="1">
              <a:buFont typeface="Arial"/>
              <a:buChar char="•"/>
              <a:defRPr/>
            </a:pPr>
            <a:r>
              <a:rPr lang="en-US" sz="2800" dirty="0" smtClean="0">
                <a:solidFill>
                  <a:srgbClr val="1F497D"/>
                </a:solidFill>
                <a:latin typeface="+mn-lt"/>
                <a:ea typeface="ＭＳ Ｐゴシック" charset="0"/>
              </a:rPr>
              <a:t>Person-oriented performance measurement.</a:t>
            </a:r>
          </a:p>
          <a:p>
            <a:pPr marL="228600" lvl="1" indent="0" eaLnBrk="1" hangingPunct="1">
              <a:defRPr/>
            </a:pPr>
            <a:endParaRPr lang="en-US" sz="800" dirty="0">
              <a:solidFill>
                <a:srgbClr val="1F497D"/>
              </a:solidFill>
              <a:latin typeface="+mn-lt"/>
              <a:ea typeface="ＭＳ Ｐゴシック" charset="0"/>
            </a:endParaRPr>
          </a:p>
          <a:p>
            <a:pPr marL="571500" lvl="1" indent="-342900" eaLnBrk="1" hangingPunct="1">
              <a:buFont typeface="Arial"/>
              <a:buChar char="•"/>
              <a:defRPr/>
            </a:pPr>
            <a:endParaRPr lang="en-US" sz="1400" dirty="0">
              <a:solidFill>
                <a:srgbClr val="1F497D"/>
              </a:solidFill>
              <a:latin typeface="+mn-lt"/>
              <a:ea typeface="ＭＳ Ｐゴシック" charset="0"/>
            </a:endParaRPr>
          </a:p>
          <a:p>
            <a:pPr marL="685800" lvl="1" indent="-457200" eaLnBrk="1" hangingPunct="1">
              <a:buFont typeface="Wingdings" charset="2"/>
              <a:buChar char="v"/>
              <a:defRPr/>
            </a:pPr>
            <a:r>
              <a:rPr lang="en-US" sz="2800" dirty="0" smtClean="0">
                <a:solidFill>
                  <a:srgbClr val="1F497D"/>
                </a:solidFill>
                <a:latin typeface="+mn-lt"/>
                <a:ea typeface="ＭＳ Ｐゴシック" charset="0"/>
              </a:rPr>
              <a:t>Stable housing / income support.</a:t>
            </a:r>
            <a:endParaRPr lang="en-US" sz="2800" dirty="0">
              <a:solidFill>
                <a:srgbClr val="1F497D"/>
              </a:solidFill>
              <a:latin typeface="+mn-lt"/>
              <a:ea typeface="ＭＳ Ｐゴシック" charset="0"/>
            </a:endParaRPr>
          </a:p>
        </p:txBody>
      </p:sp>
    </p:spTree>
    <p:extLst>
      <p:ext uri="{BB962C8B-B14F-4D97-AF65-F5344CB8AC3E}">
        <p14:creationId xmlns:p14="http://schemas.microsoft.com/office/powerpoint/2010/main" val="321424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04800" y="152400"/>
            <a:ext cx="6705600" cy="685800"/>
          </a:xfrm>
        </p:spPr>
        <p:txBody>
          <a:bodyPr/>
          <a:lstStyle/>
          <a:p>
            <a:pPr algn="l"/>
            <a:r>
              <a:rPr lang="en-US" sz="4000" b="1" dirty="0" smtClean="0">
                <a:latin typeface="Calibri" charset="0"/>
              </a:rPr>
              <a:t>…Stay tuned</a:t>
            </a:r>
            <a:endParaRPr lang="en-US" sz="4000" b="1" dirty="0">
              <a:latin typeface="Calibri" charset="0"/>
              <a:ea typeface="ＭＳ Ｐゴシック" charset="0"/>
            </a:endParaRP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A7F2C4-7BA3-F84D-9549-8F1F4BF4CE3F}" type="slidenum">
              <a:rPr lang="en-US" sz="1100">
                <a:solidFill>
                  <a:srgbClr val="3F6075"/>
                </a:solidFill>
                <a:latin typeface="Calibri" charset="0"/>
              </a:rPr>
              <a:pPr eaLnBrk="1" hangingPunct="1"/>
              <a:t>36</a:t>
            </a:fld>
            <a:endParaRPr lang="en-US" sz="1100">
              <a:solidFill>
                <a:srgbClr val="3F6075"/>
              </a:solidFill>
              <a:latin typeface="Calibri" charset="0"/>
            </a:endParaRPr>
          </a:p>
        </p:txBody>
      </p:sp>
      <p:pic>
        <p:nvPicPr>
          <p:cNvPr id="2" name="Picture 1"/>
          <p:cNvPicPr>
            <a:picLocks noChangeAspect="1"/>
          </p:cNvPicPr>
          <p:nvPr/>
        </p:nvPicPr>
        <p:blipFill>
          <a:blip r:embed="rId2"/>
          <a:stretch>
            <a:fillRect/>
          </a:stretch>
        </p:blipFill>
        <p:spPr>
          <a:xfrm>
            <a:off x="533400" y="1524000"/>
            <a:ext cx="5705727" cy="4648200"/>
          </a:xfrm>
          <a:prstGeom prst="rect">
            <a:avLst/>
          </a:prstGeom>
        </p:spPr>
      </p:pic>
      <p:sp>
        <p:nvSpPr>
          <p:cNvPr id="3" name="TextBox 2"/>
          <p:cNvSpPr txBox="1"/>
          <p:nvPr/>
        </p:nvSpPr>
        <p:spPr>
          <a:xfrm>
            <a:off x="6477000" y="1752600"/>
            <a:ext cx="2278476" cy="2031325"/>
          </a:xfrm>
          <a:prstGeom prst="rect">
            <a:avLst/>
          </a:prstGeom>
          <a:solidFill>
            <a:schemeClr val="bg1"/>
          </a:solidFill>
        </p:spPr>
        <p:txBody>
          <a:bodyPr wrap="none" rtlCol="0">
            <a:spAutoFit/>
          </a:bodyPr>
          <a:lstStyle/>
          <a:p>
            <a:r>
              <a:rPr lang="en-US" dirty="0" smtClean="0"/>
              <a:t>Follow Updates at: </a:t>
            </a:r>
          </a:p>
          <a:p>
            <a:r>
              <a:rPr lang="en-US" dirty="0" smtClean="0">
                <a:hlinkClick r:id="rId3"/>
              </a:rPr>
              <a:t>http://hsprn.ca</a:t>
            </a:r>
            <a:r>
              <a:rPr lang="en-US" dirty="0" smtClean="0"/>
              <a:t> </a:t>
            </a:r>
          </a:p>
          <a:p>
            <a:r>
              <a:rPr lang="en-US" dirty="0" smtClean="0">
                <a:latin typeface="Wingdings"/>
                <a:ea typeface="Wingdings"/>
                <a:cs typeface="Wingdings"/>
                <a:sym typeface="Wingdings"/>
              </a:rPr>
              <a:t></a:t>
            </a:r>
            <a:r>
              <a:rPr lang="en-US" dirty="0" smtClean="0">
                <a:sym typeface="Wingdings"/>
              </a:rPr>
              <a:t>Our Work</a:t>
            </a:r>
          </a:p>
          <a:p>
            <a:r>
              <a:rPr lang="en-US" dirty="0" smtClean="0">
                <a:latin typeface="Wingdings"/>
                <a:ea typeface="Wingdings"/>
                <a:cs typeface="Wingdings"/>
                <a:sym typeface="Wingdings"/>
              </a:rPr>
              <a:t> </a:t>
            </a:r>
            <a:r>
              <a:rPr lang="en-US" dirty="0">
                <a:sym typeface="Wingdings"/>
              </a:rPr>
              <a:t>Evidence </a:t>
            </a:r>
            <a:r>
              <a:rPr lang="en-US" dirty="0" smtClean="0">
                <a:sym typeface="Wingdings"/>
              </a:rPr>
              <a:t>Briefs</a:t>
            </a:r>
          </a:p>
          <a:p>
            <a:endParaRPr lang="en-US" dirty="0" smtClean="0">
              <a:latin typeface="Wingdings"/>
              <a:ea typeface="Wingdings"/>
              <a:cs typeface="Wingdings"/>
              <a:sym typeface="Wingdings"/>
            </a:endParaRPr>
          </a:p>
          <a:p>
            <a:r>
              <a:rPr lang="en-US" dirty="0">
                <a:sym typeface="Wingdings"/>
              </a:rPr>
              <a:t>And </a:t>
            </a:r>
            <a:r>
              <a:rPr lang="en-US" dirty="0" smtClean="0">
                <a:sym typeface="Wingdings"/>
              </a:rPr>
              <a:t>of course:</a:t>
            </a:r>
            <a:endParaRPr lang="en-US" dirty="0">
              <a:sym typeface="Wingdings"/>
            </a:endParaRPr>
          </a:p>
          <a:p>
            <a:r>
              <a:rPr lang="en-US" dirty="0" smtClean="0">
                <a:hlinkClick r:id="rId4"/>
              </a:rPr>
              <a:t>@</a:t>
            </a:r>
            <a:r>
              <a:rPr lang="en-US" dirty="0">
                <a:hlinkClick r:id="rId4"/>
              </a:rPr>
              <a:t>infohsprn</a:t>
            </a:r>
            <a:endParaRPr lang="en-US" dirty="0" smtClean="0">
              <a:latin typeface="Wingdings"/>
              <a:ea typeface="Wingdings"/>
              <a:cs typeface="Wingdings"/>
              <a:sym typeface="Wingdings"/>
            </a:endParaRPr>
          </a:p>
        </p:txBody>
      </p:sp>
    </p:spTree>
    <p:extLst>
      <p:ext uri="{BB962C8B-B14F-4D97-AF65-F5344CB8AC3E}">
        <p14:creationId xmlns:p14="http://schemas.microsoft.com/office/powerpoint/2010/main" val="1689289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A6F373B-0B71-0B49-B799-734D745AADF5}" type="slidenum">
              <a:rPr lang="en-US" smtClean="0"/>
              <a:t>37</a:t>
            </a:fld>
            <a:endParaRPr lang="en-US"/>
          </a:p>
        </p:txBody>
      </p:sp>
    </p:spTree>
    <p:extLst>
      <p:ext uri="{BB962C8B-B14F-4D97-AF65-F5344CB8AC3E}">
        <p14:creationId xmlns:p14="http://schemas.microsoft.com/office/powerpoint/2010/main" val="82095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848659D-F05F-D84A-865D-2C443A4D6141}" type="slidenum">
              <a:rPr lang="en-US" smtClean="0"/>
              <a:pPr/>
              <a:t>38</a:t>
            </a:fld>
            <a:endParaRPr lang="en-US" dirty="0"/>
          </a:p>
        </p:txBody>
      </p:sp>
    </p:spTree>
    <p:extLst>
      <p:ext uri="{BB962C8B-B14F-4D97-AF65-F5344CB8AC3E}">
        <p14:creationId xmlns:p14="http://schemas.microsoft.com/office/powerpoint/2010/main" val="3378396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39</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Selected Indicators</a:t>
            </a:r>
            <a:endParaRPr lang="en-US" sz="3600" b="1" dirty="0">
              <a:solidFill>
                <a:srgbClr val="75702B"/>
              </a:solidFill>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80909504"/>
              </p:ext>
            </p:extLst>
          </p:nvPr>
        </p:nvGraphicFramePr>
        <p:xfrm>
          <a:off x="1066800" y="1752600"/>
          <a:ext cx="6934201" cy="2734055"/>
        </p:xfrm>
        <a:graphic>
          <a:graphicData uri="http://schemas.openxmlformats.org/drawingml/2006/table">
            <a:tbl>
              <a:tblPr firstRow="1" bandRow="1">
                <a:tableStyleId>{5C22544A-7EE6-4342-B048-85BDC9FD1C3A}</a:tableStyleId>
              </a:tblPr>
              <a:tblGrid>
                <a:gridCol w="433388"/>
                <a:gridCol w="4189413"/>
                <a:gridCol w="2311400"/>
              </a:tblGrid>
              <a:tr h="370840">
                <a:tc>
                  <a:txBody>
                    <a:bodyPr/>
                    <a:lstStyle/>
                    <a:p>
                      <a:endParaRPr lang="en-US" dirty="0"/>
                    </a:p>
                  </a:txBody>
                  <a:tcPr/>
                </a:tc>
                <a:tc>
                  <a:txBody>
                    <a:bodyPr/>
                    <a:lstStyle/>
                    <a:p>
                      <a:r>
                        <a:rPr lang="en-US" dirty="0" smtClean="0"/>
                        <a:t>LOWER GROWTH IN HEALTHCARE COSTS</a:t>
                      </a:r>
                    </a:p>
                    <a:p>
                      <a:r>
                        <a:rPr lang="en-US" dirty="0" smtClean="0"/>
                        <a:t>Indicator/Metric</a:t>
                      </a:r>
                      <a:endParaRPr lang="en-US" dirty="0"/>
                    </a:p>
                  </a:txBody>
                  <a:tcPr/>
                </a:tc>
                <a:tc>
                  <a:txBody>
                    <a:bodyPr/>
                    <a:lstStyle/>
                    <a:p>
                      <a:endParaRPr lang="en-US" dirty="0" smtClean="0"/>
                    </a:p>
                    <a:p>
                      <a:r>
                        <a:rPr lang="en-US" dirty="0" smtClean="0"/>
                        <a:t>Source</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1</a:t>
                      </a:r>
                      <a:endParaRPr lang="en-US" dirty="0"/>
                    </a:p>
                  </a:txBody>
                  <a:tcPr>
                    <a:solidFill>
                      <a:srgbClr val="FFFF00"/>
                    </a:solidFill>
                  </a:tcPr>
                </a:tc>
                <a:tc>
                  <a:txBody>
                    <a:bodyPr/>
                    <a:lstStyle/>
                    <a:p>
                      <a:pPr>
                        <a:lnSpc>
                          <a:spcPct val="115000"/>
                        </a:lnSpc>
                        <a:spcAft>
                          <a:spcPts val="0"/>
                        </a:spcAft>
                      </a:pPr>
                      <a:r>
                        <a:rPr lang="en-CA" sz="1400" dirty="0">
                          <a:effectLst/>
                          <a:latin typeface="Calibri"/>
                          <a:ea typeface="Batang"/>
                          <a:cs typeface="Calibri"/>
                        </a:rPr>
                        <a:t>Total annual government costs (age-sex standardized)</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r>
                        <a:rPr lang="en-US" dirty="0" smtClean="0"/>
                        <a:t>2</a:t>
                      </a:r>
                      <a:endParaRPr lang="en-US" dirty="0"/>
                    </a:p>
                  </a:txBody>
                  <a:tcPr/>
                </a:tc>
                <a:tc>
                  <a:txBody>
                    <a:bodyPr/>
                    <a:lstStyle/>
                    <a:p>
                      <a:pPr>
                        <a:lnSpc>
                          <a:spcPct val="115000"/>
                        </a:lnSpc>
                        <a:spcAft>
                          <a:spcPts val="0"/>
                        </a:spcAft>
                      </a:pPr>
                      <a:r>
                        <a:rPr lang="en-CA" sz="1400" dirty="0">
                          <a:effectLst/>
                          <a:latin typeface="Calibri"/>
                          <a:ea typeface="Batang"/>
                          <a:cs typeface="Calibri"/>
                        </a:rPr>
                        <a:t>Average per capita monthly costs </a:t>
                      </a:r>
                      <a:endParaRPr lang="en-CA" sz="1800" dirty="0">
                        <a:effectLst/>
                        <a:latin typeface="Calibri"/>
                        <a:ea typeface="Calibri"/>
                        <a:cs typeface="Times New Roman"/>
                      </a:endParaRPr>
                    </a:p>
                    <a:p>
                      <a:pPr>
                        <a:lnSpc>
                          <a:spcPct val="115000"/>
                        </a:lnSpc>
                        <a:spcAft>
                          <a:spcPts val="0"/>
                        </a:spcAft>
                      </a:pPr>
                      <a:r>
                        <a:rPr lang="en-CA" sz="1400" dirty="0">
                          <a:effectLst/>
                          <a:latin typeface="Calibri"/>
                          <a:ea typeface="Batang"/>
                          <a:cs typeface="Calibri"/>
                        </a:rPr>
                        <a:t>(age-sex standardized)</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tc>
              </a:tr>
              <a:tr h="370840">
                <a:tc>
                  <a:txBody>
                    <a:bodyPr/>
                    <a:lstStyle/>
                    <a:p>
                      <a:r>
                        <a:rPr lang="en-US" dirty="0" smtClean="0"/>
                        <a:t>3</a:t>
                      </a:r>
                      <a:endParaRPr lang="en-US" dirty="0"/>
                    </a:p>
                  </a:txBody>
                  <a:tcPr/>
                </a:tc>
                <a:tc>
                  <a:txBody>
                    <a:bodyPr/>
                    <a:lstStyle/>
                    <a:p>
                      <a:pPr>
                        <a:lnSpc>
                          <a:spcPct val="115000"/>
                        </a:lnSpc>
                        <a:spcAft>
                          <a:spcPts val="0"/>
                        </a:spcAft>
                      </a:pPr>
                      <a:r>
                        <a:rPr lang="en-CA" sz="1400" dirty="0">
                          <a:effectLst/>
                          <a:latin typeface="Calibri"/>
                          <a:ea typeface="Batang"/>
                          <a:cs typeface="Calibri"/>
                        </a:rPr>
                        <a:t>Control growth in cost (age-sex standardized)</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MOHLTC (evaluation based metrics)</a:t>
                      </a:r>
                      <a:endParaRPr lang="en-CA" sz="1800" dirty="0">
                        <a:effectLst/>
                        <a:latin typeface="Calibri"/>
                        <a:ea typeface="Calibri"/>
                        <a:cs typeface="Times New Roman"/>
                      </a:endParaRPr>
                    </a:p>
                  </a:txBody>
                  <a:tcPr marL="68580" marR="68580" marT="0" marB="0"/>
                </a:tc>
              </a:tr>
              <a:tr h="370840">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44406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152400"/>
            <a:ext cx="6934200" cy="685800"/>
          </a:xfrm>
        </p:spPr>
        <p:txBody>
          <a:bodyPr/>
          <a:lstStyle/>
          <a:p>
            <a:pPr algn="l"/>
            <a:r>
              <a:rPr lang="en-US" sz="3600" b="1" dirty="0" smtClean="0">
                <a:latin typeface="Calibri" charset="0"/>
                <a:ea typeface="ＭＳ Ｐゴシック" charset="0"/>
              </a:rPr>
              <a:t>HSPRN Involvement in Health Links</a:t>
            </a:r>
            <a:endParaRPr lang="en-US" sz="3600" b="1" dirty="0">
              <a:latin typeface="Calibri" charset="0"/>
              <a:ea typeface="ＭＳ Ｐゴシック" charset="0"/>
            </a:endParaRP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A7F2C4-7BA3-F84D-9549-8F1F4BF4CE3F}" type="slidenum">
              <a:rPr lang="en-US" sz="1100">
                <a:solidFill>
                  <a:srgbClr val="3F6075"/>
                </a:solidFill>
                <a:latin typeface="Calibri" charset="0"/>
              </a:rPr>
              <a:pPr eaLnBrk="1" hangingPunct="1"/>
              <a:t>4</a:t>
            </a:fld>
            <a:endParaRPr lang="en-US" sz="1100">
              <a:solidFill>
                <a:srgbClr val="3F6075"/>
              </a:solidFill>
              <a:latin typeface="Calibri" charset="0"/>
            </a:endParaRPr>
          </a:p>
        </p:txBody>
      </p:sp>
      <p:sp>
        <p:nvSpPr>
          <p:cNvPr id="3" name="Rectangle 2"/>
          <p:cNvSpPr/>
          <p:nvPr/>
        </p:nvSpPr>
        <p:spPr>
          <a:xfrm>
            <a:off x="685800" y="1530888"/>
            <a:ext cx="7848600" cy="3970318"/>
          </a:xfrm>
          <a:prstGeom prst="rect">
            <a:avLst/>
          </a:prstGeom>
        </p:spPr>
        <p:txBody>
          <a:bodyPr wrap="square">
            <a:spAutoFit/>
          </a:bodyPr>
          <a:lstStyle/>
          <a:p>
            <a:pPr marL="992188" indent="-992188"/>
            <a:r>
              <a:rPr lang="en-US" sz="2800" dirty="0" smtClean="0">
                <a:solidFill>
                  <a:srgbClr val="1F497D"/>
                </a:solidFill>
                <a:cs typeface="Calibri Light"/>
              </a:rPr>
              <a:t>2013: What ‘value’ do Health Links add to the health system?</a:t>
            </a:r>
            <a:br>
              <a:rPr lang="en-US" sz="2800" dirty="0" smtClean="0">
                <a:solidFill>
                  <a:srgbClr val="1F497D"/>
                </a:solidFill>
                <a:cs typeface="Calibri Light"/>
              </a:rPr>
            </a:br>
            <a:endParaRPr lang="en-US" sz="2800" dirty="0" smtClean="0">
              <a:solidFill>
                <a:srgbClr val="1F497D"/>
              </a:solidFill>
              <a:cs typeface="Calibri Light"/>
            </a:endParaRPr>
          </a:p>
          <a:p>
            <a:pPr marL="992188" indent="-992188"/>
            <a:r>
              <a:rPr lang="en-US" sz="2800" dirty="0" smtClean="0">
                <a:solidFill>
                  <a:srgbClr val="1F497D"/>
                </a:solidFill>
                <a:cs typeface="Calibri Light"/>
              </a:rPr>
              <a:t>2015: Evaluating Health Links in the Central LHIN </a:t>
            </a:r>
          </a:p>
          <a:p>
            <a:pPr marL="992188" indent="-992188"/>
            <a:endParaRPr lang="en-US" sz="2800" dirty="0" smtClean="0">
              <a:solidFill>
                <a:srgbClr val="1F497D"/>
              </a:solidFill>
              <a:cs typeface="Calibri Light"/>
            </a:endParaRPr>
          </a:p>
          <a:p>
            <a:pPr marL="992188" indent="-992188"/>
            <a:r>
              <a:rPr lang="en-US" sz="2800" dirty="0" smtClean="0">
                <a:solidFill>
                  <a:srgbClr val="1F497D"/>
                </a:solidFill>
                <a:cs typeface="Calibri Light"/>
              </a:rPr>
              <a:t>2016: Palliative Indicators for Health Links</a:t>
            </a:r>
          </a:p>
          <a:p>
            <a:pPr marL="992188" indent="-992188"/>
            <a:endParaRPr lang="en-US" sz="2800" dirty="0" smtClean="0">
              <a:solidFill>
                <a:srgbClr val="1F497D"/>
              </a:solidFill>
              <a:cs typeface="Calibri Light"/>
            </a:endParaRPr>
          </a:p>
          <a:p>
            <a:pPr marL="890588" indent="-890588"/>
            <a:r>
              <a:rPr lang="en-US" sz="2800" dirty="0" smtClean="0">
                <a:solidFill>
                  <a:srgbClr val="1F497D"/>
                </a:solidFill>
                <a:cs typeface="Calibri Light"/>
              </a:rPr>
              <a:t>2016: Lead for Provincial Central Evaluation of Health Links      </a:t>
            </a:r>
            <a:endParaRPr lang="en-US" sz="2800" dirty="0">
              <a:solidFill>
                <a:srgbClr val="1F497D"/>
              </a:solidFill>
              <a:cs typeface="Calibri Light"/>
            </a:endParaRPr>
          </a:p>
        </p:txBody>
      </p:sp>
    </p:spTree>
    <p:extLst>
      <p:ext uri="{BB962C8B-B14F-4D97-AF65-F5344CB8AC3E}">
        <p14:creationId xmlns:p14="http://schemas.microsoft.com/office/powerpoint/2010/main" val="3697329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40</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Selected Indicators</a:t>
            </a:r>
            <a:endParaRPr lang="en-US" sz="3600" b="1" dirty="0">
              <a:solidFill>
                <a:srgbClr val="75702B"/>
              </a:solidFill>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63129463"/>
              </p:ext>
            </p:extLst>
          </p:nvPr>
        </p:nvGraphicFramePr>
        <p:xfrm>
          <a:off x="1066800" y="1447800"/>
          <a:ext cx="7391400" cy="4217415"/>
        </p:xfrm>
        <a:graphic>
          <a:graphicData uri="http://schemas.openxmlformats.org/drawingml/2006/table">
            <a:tbl>
              <a:tblPr firstRow="1" bandRow="1">
                <a:tableStyleId>{5C22544A-7EE6-4342-B048-85BDC9FD1C3A}</a:tableStyleId>
              </a:tblPr>
              <a:tblGrid>
                <a:gridCol w="461963"/>
                <a:gridCol w="4465637"/>
                <a:gridCol w="2463800"/>
              </a:tblGrid>
              <a:tr h="370840">
                <a:tc>
                  <a:txBody>
                    <a:bodyPr/>
                    <a:lstStyle/>
                    <a:p>
                      <a:endParaRPr lang="en-US" dirty="0"/>
                    </a:p>
                  </a:txBody>
                  <a:tcPr/>
                </a:tc>
                <a:tc>
                  <a:txBody>
                    <a:bodyPr/>
                    <a:lstStyle/>
                    <a:p>
                      <a:r>
                        <a:rPr lang="en-US" dirty="0" smtClean="0"/>
                        <a:t>BETTER CARE FOR INDIVIDUALS</a:t>
                      </a:r>
                    </a:p>
                    <a:p>
                      <a:r>
                        <a:rPr lang="en-US" dirty="0" smtClean="0"/>
                        <a:t>Indicator/Metric</a:t>
                      </a:r>
                      <a:endParaRPr lang="en-US" dirty="0"/>
                    </a:p>
                  </a:txBody>
                  <a:tcPr/>
                </a:tc>
                <a:tc>
                  <a:txBody>
                    <a:bodyPr/>
                    <a:lstStyle/>
                    <a:p>
                      <a:endParaRPr lang="en-US" dirty="0" smtClean="0"/>
                    </a:p>
                    <a:p>
                      <a:r>
                        <a:rPr lang="en-US" dirty="0" smtClean="0"/>
                        <a:t>Source</a:t>
                      </a:r>
                      <a:endParaRPr lang="en-US" dirty="0"/>
                    </a:p>
                  </a:txBody>
                  <a:tcPr/>
                </a:tc>
              </a:tr>
              <a:tr h="370840">
                <a:tc>
                  <a:txBody>
                    <a:bodyPr/>
                    <a:lstStyle/>
                    <a:p>
                      <a:pPr>
                        <a:lnSpc>
                          <a:spcPct val="115000"/>
                        </a:lnSpc>
                        <a:spcAft>
                          <a:spcPts val="0"/>
                        </a:spcAft>
                      </a:pPr>
                      <a:r>
                        <a:rPr lang="en-CA" sz="1400" dirty="0">
                          <a:effectLst/>
                          <a:latin typeface="Calibri"/>
                          <a:ea typeface="Batang"/>
                          <a:cs typeface="Calibri"/>
                        </a:rPr>
                        <a:t>4.</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Emergency Department Visits (age-sex standardized):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c>
                  <a:txBody>
                    <a:bodyPr/>
                    <a:lstStyle/>
                    <a:p>
                      <a:pPr marL="742950" lvl="1" indent="-285750">
                        <a:lnSpc>
                          <a:spcPct val="115000"/>
                        </a:lnSpc>
                        <a:spcAft>
                          <a:spcPts val="0"/>
                        </a:spcAft>
                        <a:buFont typeface="Courier New"/>
                        <a:buChar char="o"/>
                      </a:pPr>
                      <a:r>
                        <a:rPr lang="en-CA" sz="1400" dirty="0">
                          <a:effectLst/>
                          <a:latin typeface="Calibri"/>
                          <a:ea typeface="Batang"/>
                          <a:cs typeface="Calibri"/>
                        </a:rPr>
                        <a:t>All ED visits</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c>
                  <a:txBody>
                    <a:bodyPr/>
                    <a:lstStyle/>
                    <a:p>
                      <a:pPr marL="742950" lvl="1" indent="-285750">
                        <a:lnSpc>
                          <a:spcPct val="115000"/>
                        </a:lnSpc>
                        <a:spcAft>
                          <a:spcPts val="0"/>
                        </a:spcAft>
                        <a:buFont typeface="Courier New"/>
                        <a:buChar char="o"/>
                      </a:pPr>
                      <a:r>
                        <a:rPr lang="en-CA" sz="1400">
                          <a:effectLst/>
                          <a:latin typeface="Calibri"/>
                          <a:ea typeface="Batang"/>
                          <a:cs typeface="Calibri"/>
                        </a:rPr>
                        <a:t>Urgent ED visits</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c>
                  <a:txBody>
                    <a:bodyPr/>
                    <a:lstStyle/>
                    <a:p>
                      <a:pPr marL="742950" lvl="1" indent="-285750">
                        <a:lnSpc>
                          <a:spcPct val="115000"/>
                        </a:lnSpc>
                        <a:spcAft>
                          <a:spcPts val="0"/>
                        </a:spcAft>
                        <a:buFont typeface="Courier New"/>
                        <a:buChar char="o"/>
                      </a:pPr>
                      <a:r>
                        <a:rPr lang="en-CA" sz="1400">
                          <a:effectLst/>
                          <a:latin typeface="Calibri"/>
                          <a:ea typeface="Batang"/>
                          <a:cs typeface="Calibri"/>
                        </a:rPr>
                        <a:t>Low acuity ED visits</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dirty="0">
                          <a:effectLst/>
                          <a:latin typeface="Calibri"/>
                          <a:ea typeface="Batang"/>
                          <a:cs typeface="Calibri"/>
                        </a:rPr>
                        <a:t>5.</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Avoidable ED visits for patients with conditions best managed elsewhere (age-sex standardized)</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MOHLTC (results based metrics)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pPr>
                        <a:lnSpc>
                          <a:spcPct val="115000"/>
                        </a:lnSpc>
                        <a:spcAft>
                          <a:spcPts val="0"/>
                        </a:spcAft>
                      </a:pPr>
                      <a:r>
                        <a:rPr lang="en-CA" sz="1400" dirty="0">
                          <a:effectLst/>
                          <a:latin typeface="Calibri"/>
                          <a:ea typeface="Batang"/>
                          <a:cs typeface="Calibri"/>
                        </a:rPr>
                        <a:t>6.</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Acute hospitalizations (age-sex standardized)</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pPr>
                        <a:lnSpc>
                          <a:spcPct val="115000"/>
                        </a:lnSpc>
                        <a:spcAft>
                          <a:spcPts val="0"/>
                        </a:spcAft>
                      </a:pPr>
                      <a:r>
                        <a:rPr lang="en-CA" sz="1400">
                          <a:effectLst/>
                          <a:latin typeface="Calibri"/>
                          <a:ea typeface="Batang"/>
                          <a:cs typeface="Calibri"/>
                        </a:rPr>
                        <a:t>7.</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Acute hospitalization length of stay/days </a:t>
                      </a:r>
                      <a:endParaRPr lang="en-CA" sz="1800">
                        <a:effectLst/>
                        <a:latin typeface="Calibri"/>
                        <a:ea typeface="Calibri"/>
                        <a:cs typeface="Times New Roman"/>
                      </a:endParaRPr>
                    </a:p>
                    <a:p>
                      <a:pPr>
                        <a:lnSpc>
                          <a:spcPct val="115000"/>
                        </a:lnSpc>
                        <a:spcAft>
                          <a:spcPts val="0"/>
                        </a:spcAft>
                      </a:pPr>
                      <a:r>
                        <a:rPr lang="en-CA" sz="1400">
                          <a:effectLst/>
                          <a:latin typeface="Calibri"/>
                          <a:ea typeface="Batang"/>
                          <a:cs typeface="Calibri"/>
                        </a:rPr>
                        <a:t>(age-sex standardized)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8.</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Unnecessary acute hospitalizations (age-sex standardized)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MOHLTC (results based metrics)</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9.</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Mental health &amp; addictions admissions to acute care</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Interviews</a:t>
                      </a:r>
                      <a:endParaRPr lang="en-CA"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54824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41</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Selected Indicators</a:t>
            </a:r>
            <a:endParaRPr lang="en-US" sz="3600" b="1" dirty="0">
              <a:solidFill>
                <a:srgbClr val="75702B"/>
              </a:solidFill>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52638983"/>
              </p:ext>
            </p:extLst>
          </p:nvPr>
        </p:nvGraphicFramePr>
        <p:xfrm>
          <a:off x="1066800" y="1447800"/>
          <a:ext cx="7391400" cy="4947919"/>
        </p:xfrm>
        <a:graphic>
          <a:graphicData uri="http://schemas.openxmlformats.org/drawingml/2006/table">
            <a:tbl>
              <a:tblPr firstRow="1" bandRow="1">
                <a:tableStyleId>{5C22544A-7EE6-4342-B048-85BDC9FD1C3A}</a:tableStyleId>
              </a:tblPr>
              <a:tblGrid>
                <a:gridCol w="461963"/>
                <a:gridCol w="4465637"/>
                <a:gridCol w="2463800"/>
              </a:tblGrid>
              <a:tr h="370840">
                <a:tc>
                  <a:txBody>
                    <a:bodyPr/>
                    <a:lstStyle/>
                    <a:p>
                      <a:endParaRPr lang="en-US" dirty="0"/>
                    </a:p>
                  </a:txBody>
                  <a:tcPr/>
                </a:tc>
                <a:tc>
                  <a:txBody>
                    <a:bodyPr/>
                    <a:lstStyle/>
                    <a:p>
                      <a:r>
                        <a:rPr lang="en-US" dirty="0" smtClean="0"/>
                        <a:t>BETTER CARE FOR INDIVIDUALS</a:t>
                      </a:r>
                    </a:p>
                    <a:p>
                      <a:r>
                        <a:rPr lang="en-US" dirty="0" smtClean="0"/>
                        <a:t>Indicator/Metric</a:t>
                      </a:r>
                      <a:endParaRPr lang="en-US" dirty="0"/>
                    </a:p>
                  </a:txBody>
                  <a:tcPr/>
                </a:tc>
                <a:tc>
                  <a:txBody>
                    <a:bodyPr/>
                    <a:lstStyle/>
                    <a:p>
                      <a:endParaRPr lang="en-US" dirty="0" smtClean="0"/>
                    </a:p>
                    <a:p>
                      <a:r>
                        <a:rPr lang="en-US" dirty="0" smtClean="0"/>
                        <a:t>Source</a:t>
                      </a:r>
                      <a:endParaRPr lang="en-US" dirty="0"/>
                    </a:p>
                  </a:txBody>
                  <a:tcPr/>
                </a:tc>
              </a:tr>
              <a:tr h="370840">
                <a:tc>
                  <a:txBody>
                    <a:bodyPr/>
                    <a:lstStyle/>
                    <a:p>
                      <a:pPr>
                        <a:lnSpc>
                          <a:spcPct val="115000"/>
                        </a:lnSpc>
                        <a:spcAft>
                          <a:spcPts val="0"/>
                        </a:spcAft>
                      </a:pPr>
                      <a:r>
                        <a:rPr lang="en-CA" sz="1400" dirty="0">
                          <a:effectLst/>
                          <a:latin typeface="Calibri"/>
                          <a:ea typeface="Batang"/>
                          <a:cs typeface="Calibri"/>
                        </a:rPr>
                        <a:t>10.</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LTC admissions (age-sex standardized)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Report (value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11.</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Total ALC days (age-sex standardized)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MOHLTC (evaluation based metrics)</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dirty="0">
                          <a:effectLst/>
                          <a:latin typeface="Calibri"/>
                          <a:ea typeface="Batang"/>
                          <a:cs typeface="Calibri"/>
                        </a:rPr>
                        <a:t>12.</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30-day all-cause readmissions</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MOHLTC (evaluation based metrics)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pPr>
                        <a:lnSpc>
                          <a:spcPct val="115000"/>
                        </a:lnSpc>
                        <a:spcAft>
                          <a:spcPts val="0"/>
                        </a:spcAft>
                      </a:pPr>
                      <a:r>
                        <a:rPr lang="en-CA" sz="1400" dirty="0">
                          <a:effectLst/>
                          <a:latin typeface="Calibri"/>
                          <a:ea typeface="Batang"/>
                          <a:cs typeface="Calibri"/>
                        </a:rPr>
                        <a:t>13.</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Primary care follow-up within 7 days of acute care discharge (for all individuals)</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MOHLTC (evaluation based metrics)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Primary care follow-up within 7 days of acute care discharge (for those rostered to a primary care MD)</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 </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14.</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Medication reconciliation</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Report (quality </a:t>
                      </a:r>
                      <a:r>
                        <a:rPr lang="en-CA" sz="1400" dirty="0" smtClean="0">
                          <a:effectLst/>
                          <a:latin typeface="Calibri"/>
                          <a:ea typeface="Batang"/>
                          <a:cs typeface="Calibri"/>
                        </a:rPr>
                        <a:t>indicators)</a:t>
                      </a:r>
                      <a:endParaRPr lang="en-CA" sz="1800" dirty="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dirty="0">
                          <a:effectLst/>
                          <a:latin typeface="Calibri"/>
                          <a:ea typeface="Batang"/>
                          <a:cs typeface="Calibri"/>
                        </a:rPr>
                        <a:t>15.</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Proportion of individuals </a:t>
                      </a:r>
                      <a:r>
                        <a:rPr lang="en-CA" sz="1400" dirty="0" err="1">
                          <a:effectLst/>
                          <a:latin typeface="Calibri"/>
                          <a:ea typeface="Batang"/>
                          <a:cs typeface="Calibri"/>
                        </a:rPr>
                        <a:t>rostered</a:t>
                      </a:r>
                      <a:r>
                        <a:rPr lang="en-CA" sz="1400" dirty="0">
                          <a:effectLst/>
                          <a:latin typeface="Calibri"/>
                          <a:ea typeface="Batang"/>
                          <a:cs typeface="Calibri"/>
                        </a:rPr>
                        <a:t> to primary care physician</a:t>
                      </a:r>
                      <a:endParaRPr lang="en-CA" sz="1800" dirty="0">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en-CA" sz="1400" dirty="0">
                          <a:effectLst/>
                          <a:latin typeface="Calibri"/>
                          <a:ea typeface="Batang"/>
                          <a:cs typeface="Calibri"/>
                        </a:rPr>
                        <a:t>MOHLTC (operational metrics)</a:t>
                      </a:r>
                      <a:endParaRPr lang="en-CA" sz="1800" dirty="0">
                        <a:effectLst/>
                        <a:latin typeface="Calibri"/>
                        <a:ea typeface="Calibri"/>
                        <a:cs typeface="Times New Roman"/>
                      </a:endParaRPr>
                    </a:p>
                    <a:p>
                      <a:pPr>
                        <a:lnSpc>
                          <a:spcPct val="115000"/>
                        </a:lnSpc>
                        <a:spcAft>
                          <a:spcPts val="0"/>
                        </a:spcAft>
                      </a:pPr>
                      <a:r>
                        <a:rPr lang="en-CA" sz="1400" dirty="0">
                          <a:effectLst/>
                          <a:latin typeface="Calibri"/>
                          <a:ea typeface="Batang"/>
                          <a:cs typeface="Calibri"/>
                        </a:rPr>
                        <a:t>Interviews</a:t>
                      </a:r>
                      <a:endParaRPr lang="en-CA" sz="1800" dirty="0">
                        <a:effectLst/>
                        <a:latin typeface="Calibri"/>
                        <a:ea typeface="Calibri"/>
                        <a:cs typeface="Times New Roman"/>
                      </a:endParaRPr>
                    </a:p>
                  </a:txBody>
                  <a:tcPr marL="68580" marR="68580" marT="0" marB="0">
                    <a:solidFill>
                      <a:srgbClr val="FFFF00"/>
                    </a:solidFill>
                  </a:tcPr>
                </a:tc>
              </a:tr>
              <a:tr h="370840">
                <a:tc>
                  <a:txBody>
                    <a:bodyPr/>
                    <a:lstStyle/>
                    <a:p>
                      <a:pPr>
                        <a:lnSpc>
                          <a:spcPct val="115000"/>
                        </a:lnSpc>
                        <a:spcAft>
                          <a:spcPts val="0"/>
                        </a:spcAft>
                      </a:pPr>
                      <a:r>
                        <a:rPr lang="en-CA" sz="1400">
                          <a:effectLst/>
                          <a:latin typeface="Calibri"/>
                          <a:ea typeface="Batang"/>
                          <a:cs typeface="Calibri"/>
                        </a:rPr>
                        <a:t>16.</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Time from referral to first home care visit</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MOHLTC (results based metrics)</a:t>
                      </a:r>
                      <a:endParaRPr lang="en-CA" sz="1800" dirty="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17.</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Diabetes care indicators</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ACO Report (Quality indicators )</a:t>
                      </a:r>
                      <a:endParaRPr lang="en-CA" sz="18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CA" sz="1400">
                          <a:effectLst/>
                          <a:latin typeface="Calibri"/>
                          <a:ea typeface="Batang"/>
                          <a:cs typeface="Calibri"/>
                        </a:rPr>
                        <a:t>18.</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a:effectLst/>
                          <a:latin typeface="Calibri"/>
                          <a:ea typeface="Batang"/>
                          <a:cs typeface="Calibri"/>
                        </a:rPr>
                        <a:t>Health related quality of life (Home care and LTC clients)</a:t>
                      </a: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r>
                        <a:rPr lang="en-CA" sz="1400" dirty="0">
                          <a:effectLst/>
                          <a:latin typeface="Calibri"/>
                          <a:ea typeface="Batang"/>
                          <a:cs typeface="Calibri"/>
                        </a:rPr>
                        <a:t>ACO </a:t>
                      </a:r>
                      <a:r>
                        <a:rPr lang="en-CA" sz="1400" dirty="0" smtClean="0">
                          <a:effectLst/>
                          <a:latin typeface="Calibri"/>
                          <a:ea typeface="Batang"/>
                          <a:cs typeface="Calibri"/>
                        </a:rPr>
                        <a:t>Report</a:t>
                      </a:r>
                      <a:r>
                        <a:rPr lang="en-CA" sz="1400" baseline="0" dirty="0" smtClean="0">
                          <a:effectLst/>
                          <a:latin typeface="Calibri"/>
                          <a:ea typeface="Batang"/>
                          <a:cs typeface="Calibri"/>
                        </a:rPr>
                        <a:t> </a:t>
                      </a:r>
                      <a:r>
                        <a:rPr lang="en-CA" sz="1400" dirty="0" smtClean="0">
                          <a:effectLst/>
                          <a:latin typeface="Calibri"/>
                          <a:ea typeface="Batang"/>
                          <a:cs typeface="Calibri"/>
                        </a:rPr>
                        <a:t>(</a:t>
                      </a:r>
                      <a:r>
                        <a:rPr lang="en-CA" sz="1400" dirty="0">
                          <a:effectLst/>
                          <a:latin typeface="Calibri"/>
                          <a:ea typeface="Batang"/>
                          <a:cs typeface="Calibri"/>
                        </a:rPr>
                        <a:t>better care)</a:t>
                      </a:r>
                      <a:endParaRPr lang="en-CA"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692629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42</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Selected Indicators</a:t>
            </a:r>
            <a:endParaRPr lang="en-US" sz="3600" b="1" dirty="0">
              <a:solidFill>
                <a:srgbClr val="75702B"/>
              </a:solidFill>
              <a:latin typeface="Calibri"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10504712"/>
              </p:ext>
            </p:extLst>
          </p:nvPr>
        </p:nvGraphicFramePr>
        <p:xfrm>
          <a:off x="1066800" y="1752600"/>
          <a:ext cx="6934201" cy="2494280"/>
        </p:xfrm>
        <a:graphic>
          <a:graphicData uri="http://schemas.openxmlformats.org/drawingml/2006/table">
            <a:tbl>
              <a:tblPr firstRow="1" bandRow="1">
                <a:tableStyleId>{5C22544A-7EE6-4342-B048-85BDC9FD1C3A}</a:tableStyleId>
              </a:tblPr>
              <a:tblGrid>
                <a:gridCol w="433388"/>
                <a:gridCol w="4189413"/>
                <a:gridCol w="2311400"/>
              </a:tblGrid>
              <a:tr h="370840">
                <a:tc>
                  <a:txBody>
                    <a:bodyPr/>
                    <a:lstStyle/>
                    <a:p>
                      <a:endParaRPr lang="en-US" dirty="0"/>
                    </a:p>
                  </a:txBody>
                  <a:tcPr/>
                </a:tc>
                <a:tc>
                  <a:txBody>
                    <a:bodyPr/>
                    <a:lstStyle/>
                    <a:p>
                      <a:r>
                        <a:rPr lang="en-US" dirty="0" smtClean="0"/>
                        <a:t>BETTER HEALTH</a:t>
                      </a:r>
                      <a:r>
                        <a:rPr lang="en-US" baseline="0" dirty="0" smtClean="0"/>
                        <a:t> </a:t>
                      </a:r>
                      <a:r>
                        <a:rPr lang="en-US" dirty="0" smtClean="0"/>
                        <a:t>FOR POPULATIONS</a:t>
                      </a:r>
                    </a:p>
                    <a:p>
                      <a:r>
                        <a:rPr lang="en-US" dirty="0" smtClean="0"/>
                        <a:t>Indicator/Metric</a:t>
                      </a:r>
                      <a:endParaRPr lang="en-US" dirty="0"/>
                    </a:p>
                  </a:txBody>
                  <a:tcPr/>
                </a:tc>
                <a:tc>
                  <a:txBody>
                    <a:bodyPr/>
                    <a:lstStyle/>
                    <a:p>
                      <a:endParaRPr lang="en-US" dirty="0" smtClean="0"/>
                    </a:p>
                    <a:p>
                      <a:r>
                        <a:rPr lang="en-US" dirty="0" smtClean="0"/>
                        <a:t>Source</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pPr>
                        <a:lnSpc>
                          <a:spcPct val="115000"/>
                        </a:lnSpc>
                        <a:spcAft>
                          <a:spcPts val="0"/>
                        </a:spcAft>
                      </a:pPr>
                      <a:r>
                        <a:rPr lang="en-CA" sz="1800" dirty="0" smtClean="0">
                          <a:effectLst/>
                          <a:latin typeface="Calibri"/>
                          <a:ea typeface="Calibri"/>
                          <a:cs typeface="Times New Roman"/>
                        </a:rPr>
                        <a:t>TO</a:t>
                      </a:r>
                      <a:r>
                        <a:rPr lang="en-CA" sz="1800" baseline="0" dirty="0" smtClean="0">
                          <a:effectLst/>
                          <a:latin typeface="Calibri"/>
                          <a:ea typeface="Calibri"/>
                          <a:cs typeface="Times New Roman"/>
                        </a:rPr>
                        <a:t> BE DETERMINED</a:t>
                      </a: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endParaRPr lang="en-CA" sz="1800" dirty="0">
                        <a:effectLst/>
                        <a:latin typeface="Calibri"/>
                        <a:ea typeface="Calibri"/>
                        <a:cs typeface="Times New Roman"/>
                      </a:endParaRPr>
                    </a:p>
                  </a:txBody>
                  <a:tcPr marL="68580" marR="68580" marT="0" marB="0"/>
                </a:tc>
              </a:tr>
              <a:tr h="370840">
                <a:tc>
                  <a:txBody>
                    <a:bodyPr/>
                    <a:lstStyle/>
                    <a:p>
                      <a:endParaRPr lang="en-US" dirty="0"/>
                    </a:p>
                  </a:txBody>
                  <a:tcPr/>
                </a:tc>
                <a:tc>
                  <a:txBody>
                    <a:bodyPr/>
                    <a:lstStyle/>
                    <a:p>
                      <a:pPr>
                        <a:lnSpc>
                          <a:spcPct val="115000"/>
                        </a:lnSpc>
                        <a:spcAft>
                          <a:spcPts val="0"/>
                        </a:spcAft>
                      </a:pPr>
                      <a:endParaRPr lang="en-CA" sz="1800" dirty="0">
                        <a:effectLst/>
                        <a:latin typeface="Calibri"/>
                        <a:ea typeface="Calibri"/>
                        <a:cs typeface="Times New Roman"/>
                      </a:endParaRPr>
                    </a:p>
                  </a:txBody>
                  <a:tcPr marL="68580" marR="68580" marT="0" marB="0"/>
                </a:tc>
                <a:tc>
                  <a:txBody>
                    <a:bodyPr/>
                    <a:lstStyle/>
                    <a:p>
                      <a:pPr>
                        <a:lnSpc>
                          <a:spcPct val="115000"/>
                        </a:lnSpc>
                        <a:spcAft>
                          <a:spcPts val="0"/>
                        </a:spcAft>
                      </a:pPr>
                      <a:endParaRPr lang="en-CA" sz="1800" dirty="0">
                        <a:effectLst/>
                        <a:latin typeface="Calibri"/>
                        <a:ea typeface="Calibri"/>
                        <a:cs typeface="Times New Roman"/>
                      </a:endParaRPr>
                    </a:p>
                  </a:txBody>
                  <a:tcPr marL="68580" marR="68580" marT="0" marB="0"/>
                </a:tc>
              </a:tr>
              <a:tr h="370840">
                <a:tc>
                  <a:txBody>
                    <a:bodyPr/>
                    <a:lstStyle/>
                    <a:p>
                      <a:endParaRPr lang="en-US" dirty="0"/>
                    </a:p>
                  </a:txBody>
                  <a:tcPr/>
                </a:tc>
                <a:tc>
                  <a:txBody>
                    <a:bodyPr/>
                    <a:lstStyle/>
                    <a:p>
                      <a:pPr>
                        <a:lnSpc>
                          <a:spcPct val="115000"/>
                        </a:lnSpc>
                        <a:spcAft>
                          <a:spcPts val="0"/>
                        </a:spcAft>
                      </a:pPr>
                      <a:endParaRPr lang="en-CA" sz="1800">
                        <a:effectLst/>
                        <a:latin typeface="Calibri"/>
                        <a:ea typeface="Calibri"/>
                        <a:cs typeface="Times New Roman"/>
                      </a:endParaRPr>
                    </a:p>
                  </a:txBody>
                  <a:tcPr marL="68580" marR="68580" marT="0" marB="0"/>
                </a:tc>
                <a:tc>
                  <a:txBody>
                    <a:bodyPr/>
                    <a:lstStyle/>
                    <a:p>
                      <a:pPr>
                        <a:lnSpc>
                          <a:spcPct val="115000"/>
                        </a:lnSpc>
                        <a:spcAft>
                          <a:spcPts val="0"/>
                        </a:spcAft>
                      </a:pPr>
                      <a:endParaRPr lang="en-CA" sz="1800" dirty="0">
                        <a:effectLst/>
                        <a:latin typeface="Calibri"/>
                        <a:ea typeface="Calibri"/>
                        <a:cs typeface="Times New Roman"/>
                      </a:endParaRPr>
                    </a:p>
                  </a:txBody>
                  <a:tcPr marL="68580" marR="68580" marT="0" marB="0"/>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173472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marL="57150" indent="0" eaLnBrk="1" hangingPunct="1">
              <a:buFont typeface="Arial" panose="020B0604020202020204" pitchFamily="34" charset="0"/>
              <a:buNone/>
              <a:defRPr/>
            </a:pPr>
            <a:r>
              <a:rPr lang="en-US" altLang="en-US" dirty="0" smtClean="0"/>
              <a:t>Interviews </a:t>
            </a:r>
            <a:r>
              <a:rPr lang="en-US" altLang="en-US" dirty="0"/>
              <a:t>with 10 Health Links: </a:t>
            </a:r>
          </a:p>
          <a:p>
            <a:pPr lvl="1" eaLnBrk="1" hangingPunct="1">
              <a:defRPr/>
            </a:pPr>
            <a:r>
              <a:rPr lang="en-US" altLang="en-US" dirty="0" smtClean="0">
                <a:ea typeface="+mn-ea"/>
              </a:rPr>
              <a:t>HLs are aiming to improve value </a:t>
            </a:r>
            <a:r>
              <a:rPr lang="en-US" altLang="en-US" dirty="0"/>
              <a:t>in multiple </a:t>
            </a:r>
            <a:r>
              <a:rPr lang="en-US" altLang="en-US" dirty="0" smtClean="0"/>
              <a:t>ways addressing </a:t>
            </a:r>
            <a:r>
              <a:rPr lang="en-US" altLang="en-US" dirty="0"/>
              <a:t>many of the same domains as </a:t>
            </a:r>
            <a:r>
              <a:rPr lang="en-US" altLang="en-US" dirty="0" smtClean="0"/>
              <a:t>ACOs</a:t>
            </a:r>
            <a:r>
              <a:rPr lang="en-US" altLang="en-US" dirty="0" smtClean="0">
                <a:ea typeface="+mn-ea"/>
              </a:rPr>
              <a:t>: </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43</a:t>
            </a:fld>
            <a:endParaRPr lang="en-US" sz="1100">
              <a:solidFill>
                <a:schemeClr val="bg1"/>
              </a:solidFill>
              <a:latin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36863269"/>
              </p:ext>
            </p:extLst>
          </p:nvPr>
        </p:nvGraphicFramePr>
        <p:xfrm>
          <a:off x="609600" y="3256280"/>
          <a:ext cx="8077201" cy="2839720"/>
        </p:xfrm>
        <a:graphic>
          <a:graphicData uri="http://schemas.openxmlformats.org/drawingml/2006/table">
            <a:tbl>
              <a:tblPr firstRow="1" bandRow="1">
                <a:tableStyleId>{5C22544A-7EE6-4342-B048-85BDC9FD1C3A}</a:tableStyleId>
              </a:tblPr>
              <a:tblGrid>
                <a:gridCol w="1524000"/>
                <a:gridCol w="2514600"/>
                <a:gridCol w="4038601"/>
              </a:tblGrid>
              <a:tr h="370840">
                <a:tc>
                  <a:txBody>
                    <a:bodyPr/>
                    <a:lstStyle/>
                    <a:p>
                      <a:r>
                        <a:rPr lang="en-US" dirty="0" smtClean="0"/>
                        <a:t>Aim</a:t>
                      </a:r>
                      <a:endParaRPr lang="en-US" dirty="0"/>
                    </a:p>
                  </a:txBody>
                  <a:tcPr/>
                </a:tc>
                <a:tc>
                  <a:txBody>
                    <a:bodyPr/>
                    <a:lstStyle/>
                    <a:p>
                      <a:r>
                        <a:rPr lang="en-US" dirty="0" smtClean="0"/>
                        <a:t>Domain</a:t>
                      </a:r>
                      <a:endParaRPr lang="en-US" dirty="0"/>
                    </a:p>
                  </a:txBody>
                  <a:tcPr/>
                </a:tc>
                <a:tc>
                  <a:txBody>
                    <a:bodyPr/>
                    <a:lstStyle/>
                    <a:p>
                      <a:r>
                        <a:rPr lang="en-US" dirty="0" smtClean="0"/>
                        <a:t>Health Links’ Definitions</a:t>
                      </a:r>
                      <a:endParaRPr lang="en-US" dirty="0"/>
                    </a:p>
                  </a:txBody>
                  <a:tcPr/>
                </a:tc>
              </a:tr>
              <a:tr h="370840">
                <a:tc rowSpan="3">
                  <a:txBody>
                    <a:bodyPr/>
                    <a:lstStyle/>
                    <a:p>
                      <a:r>
                        <a:rPr lang="en-US" dirty="0" smtClean="0"/>
                        <a:t>Better health for</a:t>
                      </a:r>
                      <a:r>
                        <a:rPr lang="en-US" baseline="0" dirty="0" smtClean="0"/>
                        <a:t> populations</a:t>
                      </a:r>
                      <a:endParaRPr lang="en-US" dirty="0"/>
                    </a:p>
                  </a:txBody>
                  <a:tcPr/>
                </a:tc>
                <a:tc>
                  <a:txBody>
                    <a:bodyPr/>
                    <a:lstStyle/>
                    <a:p>
                      <a:pPr marL="285750" indent="-285750">
                        <a:buFont typeface="Arial"/>
                        <a:buChar char="•"/>
                      </a:pPr>
                      <a:r>
                        <a:rPr lang="en-US" dirty="0" smtClean="0"/>
                        <a:t>Preventative</a:t>
                      </a:r>
                      <a:r>
                        <a:rPr lang="en-US" baseline="0" dirty="0" smtClean="0"/>
                        <a:t> care</a:t>
                      </a:r>
                    </a:p>
                    <a:p>
                      <a:pPr marL="285750" indent="-285750">
                        <a:buFont typeface="Arial"/>
                        <a:buChar char="•"/>
                      </a:pPr>
                      <a:endParaRPr lang="en-US" baseline="0" dirty="0" smtClean="0"/>
                    </a:p>
                  </a:txBody>
                  <a:tcPr/>
                </a:tc>
                <a:tc>
                  <a:txBody>
                    <a:bodyPr/>
                    <a:lstStyle/>
                    <a:p>
                      <a:pPr marL="285750" indent="-285750">
                        <a:buFont typeface="Arial"/>
                        <a:buChar char="•"/>
                      </a:pPr>
                      <a:r>
                        <a:rPr lang="en-US" dirty="0" smtClean="0"/>
                        <a:t>Not described</a:t>
                      </a:r>
                      <a:endParaRPr lang="en-US" baseline="0" dirty="0" smtClean="0"/>
                    </a:p>
                  </a:txBody>
                  <a:tcPr/>
                </a:tc>
              </a:tr>
              <a:tr h="370840">
                <a:tc vMerge="1">
                  <a:txBody>
                    <a:bodyPr/>
                    <a:lstStyle/>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Healthy lifestyles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Focus on social determinants of health</a:t>
                      </a:r>
                    </a:p>
                  </a:txBody>
                  <a:tcPr/>
                </a:tc>
              </a:tr>
              <a:tr h="370840">
                <a:tc vMerge="1">
                  <a:txBody>
                    <a:bodyPr/>
                    <a:lstStyle/>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dirty="0" smtClean="0"/>
                        <a:t>Health</a:t>
                      </a:r>
                      <a:r>
                        <a:rPr lang="en-US" baseline="0" dirty="0" smtClean="0"/>
                        <a:t> outcomes among target populations</a:t>
                      </a:r>
                      <a:endParaRPr lang="en-US" dirty="0" smtClean="0"/>
                    </a:p>
                    <a:p>
                      <a:pPr marL="285750" indent="-285750">
                        <a:buFont typeface="Arial"/>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Not described</a:t>
                      </a:r>
                      <a:endParaRPr lang="en-US" dirty="0" smtClean="0"/>
                    </a:p>
                    <a:p>
                      <a:pPr marL="285750" indent="-285750">
                        <a:buFont typeface="Arial"/>
                        <a:buChar char="•"/>
                      </a:pPr>
                      <a:endParaRPr lang="en-US" dirty="0"/>
                    </a:p>
                  </a:txBody>
                  <a:tcPr/>
                </a:tc>
              </a:tr>
            </a:tbl>
          </a:graphicData>
        </a:graphic>
      </p:graphicFrame>
      <p:sp>
        <p:nvSpPr>
          <p:cNvPr id="6" name="Title 1"/>
          <p:cNvSpPr>
            <a:spLocks/>
          </p:cNvSpPr>
          <p:nvPr/>
        </p:nvSpPr>
        <p:spPr bwMode="auto">
          <a:xfrm>
            <a:off x="228599" y="152400"/>
            <a:ext cx="81239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3600" b="1" dirty="0" smtClean="0">
                <a:solidFill>
                  <a:srgbClr val="75702B"/>
                </a:solidFill>
                <a:latin typeface="Calibri" charset="0"/>
              </a:rPr>
              <a:t>Part 1: Value of Health Links: Findings</a:t>
            </a:r>
            <a:endParaRPr lang="en-US" sz="3600" b="1" dirty="0">
              <a:solidFill>
                <a:srgbClr val="75702B"/>
              </a:solidFill>
              <a:latin typeface="Calibri" charset="0"/>
            </a:endParaRPr>
          </a:p>
        </p:txBody>
      </p:sp>
    </p:spTree>
    <p:extLst>
      <p:ext uri="{BB962C8B-B14F-4D97-AF65-F5344CB8AC3E}">
        <p14:creationId xmlns:p14="http://schemas.microsoft.com/office/powerpoint/2010/main" val="177034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marL="57150" indent="0" eaLnBrk="1" hangingPunct="1">
              <a:buFont typeface="Arial" panose="020B0604020202020204" pitchFamily="34" charset="0"/>
              <a:buNone/>
              <a:defRPr/>
            </a:pPr>
            <a:r>
              <a:rPr lang="en-US" altLang="en-US" dirty="0" smtClean="0"/>
              <a:t>Interviews </a:t>
            </a:r>
            <a:r>
              <a:rPr lang="en-US" altLang="en-US" dirty="0"/>
              <a:t>with 10 Health Links: </a:t>
            </a:r>
          </a:p>
          <a:p>
            <a:pPr lvl="1" eaLnBrk="1" hangingPunct="1">
              <a:defRPr/>
            </a:pPr>
            <a:r>
              <a:rPr lang="en-US" altLang="en-US" dirty="0" smtClean="0">
                <a:ea typeface="+mn-ea"/>
              </a:rPr>
              <a:t>HLs are aiming to improve value in multiple ways </a:t>
            </a:r>
            <a:r>
              <a:rPr lang="en-US" altLang="en-US" dirty="0"/>
              <a:t>addressing many of the same domains as ACOs</a:t>
            </a:r>
            <a:r>
              <a:rPr lang="en-US" altLang="en-US" dirty="0" smtClean="0">
                <a:ea typeface="+mn-ea"/>
              </a:rPr>
              <a:t>:</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44</a:t>
            </a:fld>
            <a:endParaRPr lang="en-US" sz="1100">
              <a:solidFill>
                <a:schemeClr val="bg1"/>
              </a:solidFill>
              <a:latin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18972104"/>
              </p:ext>
            </p:extLst>
          </p:nvPr>
        </p:nvGraphicFramePr>
        <p:xfrm>
          <a:off x="533400" y="3286760"/>
          <a:ext cx="8153401" cy="2199640"/>
        </p:xfrm>
        <a:graphic>
          <a:graphicData uri="http://schemas.openxmlformats.org/drawingml/2006/table">
            <a:tbl>
              <a:tblPr firstRow="1" bandRow="1">
                <a:tableStyleId>{5C22544A-7EE6-4342-B048-85BDC9FD1C3A}</a:tableStyleId>
              </a:tblPr>
              <a:tblGrid>
                <a:gridCol w="1538377"/>
                <a:gridCol w="2538323"/>
                <a:gridCol w="4076701"/>
              </a:tblGrid>
              <a:tr h="370840">
                <a:tc>
                  <a:txBody>
                    <a:bodyPr/>
                    <a:lstStyle/>
                    <a:p>
                      <a:r>
                        <a:rPr lang="en-US" dirty="0" smtClean="0"/>
                        <a:t>Aim</a:t>
                      </a:r>
                      <a:endParaRPr lang="en-US" dirty="0"/>
                    </a:p>
                  </a:txBody>
                  <a:tcPr/>
                </a:tc>
                <a:tc>
                  <a:txBody>
                    <a:bodyPr/>
                    <a:lstStyle/>
                    <a:p>
                      <a:r>
                        <a:rPr lang="en-US" dirty="0" smtClean="0"/>
                        <a:t>Domain</a:t>
                      </a:r>
                      <a:endParaRPr lang="en-US" dirty="0"/>
                    </a:p>
                  </a:txBody>
                  <a:tcPr/>
                </a:tc>
                <a:tc>
                  <a:txBody>
                    <a:bodyPr/>
                    <a:lstStyle/>
                    <a:p>
                      <a:r>
                        <a:rPr lang="en-US" dirty="0" smtClean="0"/>
                        <a:t>Health Links’ Definitions</a:t>
                      </a:r>
                      <a:endParaRPr lang="en-US" dirty="0"/>
                    </a:p>
                  </a:txBody>
                  <a:tcPr/>
                </a:tc>
              </a:tr>
              <a:tr h="370840">
                <a:tc rowSpan="2">
                  <a:txBody>
                    <a:bodyPr/>
                    <a:lstStyle/>
                    <a:p>
                      <a:r>
                        <a:rPr lang="en-US" dirty="0" smtClean="0"/>
                        <a:t>Lower growth in</a:t>
                      </a:r>
                      <a:r>
                        <a:rPr lang="en-US" baseline="0" dirty="0" smtClean="0"/>
                        <a:t> </a:t>
                      </a:r>
                      <a:r>
                        <a:rPr lang="en-US" dirty="0" smtClean="0"/>
                        <a:t>expenditure</a:t>
                      </a:r>
                      <a:endParaRPr lang="en-US" dirty="0"/>
                    </a:p>
                  </a:txBody>
                  <a:tcPr/>
                </a:tc>
                <a:tc>
                  <a:txBody>
                    <a:bodyPr/>
                    <a:lstStyle/>
                    <a:p>
                      <a:pPr marL="285750" indent="-285750">
                        <a:buFont typeface="Arial"/>
                        <a:buChar char="•"/>
                      </a:pPr>
                      <a:r>
                        <a:rPr lang="en-US" dirty="0" smtClean="0"/>
                        <a:t>Cost containment</a:t>
                      </a:r>
                    </a:p>
                  </a:txBody>
                  <a:tcPr/>
                </a:tc>
                <a:tc>
                  <a:txBody>
                    <a:bodyPr/>
                    <a:lstStyle/>
                    <a:p>
                      <a:pPr marL="285750" indent="-285750">
                        <a:buFont typeface="Arial"/>
                        <a:buChar char="•"/>
                      </a:pPr>
                      <a:r>
                        <a:rPr lang="en-US" dirty="0" smtClean="0"/>
                        <a:t>Cost reduction, efficiency,</a:t>
                      </a:r>
                      <a:r>
                        <a:rPr lang="en-US" baseline="0" dirty="0" smtClean="0"/>
                        <a:t> sustainability</a:t>
                      </a:r>
                    </a:p>
                  </a:txBody>
                  <a:tcPr/>
                </a:tc>
              </a:tr>
              <a:tr h="370840">
                <a:tc vMerge="1">
                  <a:txBody>
                    <a:bodyPr/>
                    <a:lstStyle/>
                    <a:p>
                      <a:endParaRPr lang="en-US" dirty="0"/>
                    </a:p>
                  </a:txBody>
                  <a:tcPr/>
                </a:tc>
                <a:tc>
                  <a:txBody>
                    <a:bodyPr/>
                    <a:lstStyle/>
                    <a:p>
                      <a:pPr marL="285750" indent="-285750">
                        <a:buFont typeface="Arial"/>
                        <a:buChar char="•"/>
                      </a:pPr>
                      <a:r>
                        <a:rPr lang="en-US" dirty="0" smtClean="0"/>
                        <a:t>Appropriate</a:t>
                      </a:r>
                      <a:r>
                        <a:rPr lang="en-US" baseline="0" dirty="0" smtClean="0"/>
                        <a:t> utilization of resources</a:t>
                      </a:r>
                      <a:endParaRPr lang="en-US" dirty="0" smtClean="0"/>
                    </a:p>
                    <a:p>
                      <a:pPr marL="285750" indent="-285750">
                        <a:buFont typeface="Arial"/>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Reductions in ED visits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Reductions in hospital admissions</a:t>
                      </a:r>
                    </a:p>
                    <a:p>
                      <a:pPr marL="285750" indent="-285750">
                        <a:buFont typeface="Arial"/>
                        <a:buChar char="•"/>
                      </a:pPr>
                      <a:endParaRPr lang="en-US" dirty="0"/>
                    </a:p>
                  </a:txBody>
                  <a:tcPr/>
                </a:tc>
              </a:tr>
            </a:tbl>
          </a:graphicData>
        </a:graphic>
      </p:graphicFrame>
      <p:sp>
        <p:nvSpPr>
          <p:cNvPr id="6" name="Title 1"/>
          <p:cNvSpPr>
            <a:spLocks/>
          </p:cNvSpPr>
          <p:nvPr/>
        </p:nvSpPr>
        <p:spPr bwMode="auto">
          <a:xfrm>
            <a:off x="228599" y="152400"/>
            <a:ext cx="81239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3600" b="1" dirty="0" smtClean="0">
                <a:solidFill>
                  <a:srgbClr val="75702B"/>
                </a:solidFill>
                <a:latin typeface="Calibri" charset="0"/>
              </a:rPr>
              <a:t>Part 1: Value of Health Links: Findings</a:t>
            </a:r>
            <a:endParaRPr lang="en-US" sz="3600" b="1" dirty="0">
              <a:solidFill>
                <a:srgbClr val="75702B"/>
              </a:solidFill>
              <a:latin typeface="Calibri" charset="0"/>
            </a:endParaRPr>
          </a:p>
        </p:txBody>
      </p:sp>
    </p:spTree>
    <p:extLst>
      <p:ext uri="{BB962C8B-B14F-4D97-AF65-F5344CB8AC3E}">
        <p14:creationId xmlns:p14="http://schemas.microsoft.com/office/powerpoint/2010/main" val="3771922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229600" cy="4525963"/>
          </a:xfrm>
        </p:spPr>
        <p:txBody>
          <a:bodyPr/>
          <a:lstStyle/>
          <a:p>
            <a:pPr marL="0" indent="0" eaLnBrk="1" hangingPunct="1">
              <a:buNone/>
              <a:defRPr/>
            </a:pPr>
            <a:r>
              <a:rPr lang="en-US" altLang="en-US" b="1" dirty="0" smtClean="0">
                <a:solidFill>
                  <a:srgbClr val="89AAD3"/>
                </a:solidFill>
              </a:rPr>
              <a:t>Integrated Care:</a:t>
            </a:r>
            <a:endParaRPr lang="en-US" altLang="en-US" b="1" dirty="0">
              <a:solidFill>
                <a:srgbClr val="89AAD3"/>
              </a:solidFill>
            </a:endParaRPr>
          </a:p>
          <a:p>
            <a:pPr eaLnBrk="1" hangingPunct="1">
              <a:buFont typeface="Arial" panose="020B0604020202020204" pitchFamily="34" charset="0"/>
              <a:buChar char="•"/>
              <a:defRPr/>
            </a:pPr>
            <a:r>
              <a:rPr lang="en-CA" dirty="0" smtClean="0">
                <a:ea typeface="+mn-ea"/>
              </a:rPr>
              <a:t>Effective </a:t>
            </a:r>
            <a:r>
              <a:rPr lang="en-CA" i="1" u="sng" dirty="0" smtClean="0">
                <a:ea typeface="+mn-ea"/>
              </a:rPr>
              <a:t>patient-centered</a:t>
            </a:r>
            <a:r>
              <a:rPr lang="en-CA" i="1" dirty="0" smtClean="0">
                <a:ea typeface="+mn-ea"/>
              </a:rPr>
              <a:t> </a:t>
            </a:r>
            <a:r>
              <a:rPr lang="en-CA" dirty="0" smtClean="0">
                <a:ea typeface="+mn-ea"/>
              </a:rPr>
              <a:t>care focused on patient and caregiver goals, that is </a:t>
            </a:r>
            <a:br>
              <a:rPr lang="en-CA" dirty="0" smtClean="0">
                <a:ea typeface="+mn-ea"/>
              </a:rPr>
            </a:br>
            <a:r>
              <a:rPr lang="en-CA" i="1" u="sng" dirty="0" smtClean="0">
                <a:ea typeface="+mn-ea"/>
              </a:rPr>
              <a:t>well coordinated</a:t>
            </a:r>
            <a:r>
              <a:rPr lang="en-CA" i="1" dirty="0" smtClean="0">
                <a:ea typeface="+mn-ea"/>
              </a:rPr>
              <a:t> </a:t>
            </a:r>
            <a:r>
              <a:rPr lang="en-CA" dirty="0" smtClean="0">
                <a:ea typeface="+mn-ea"/>
              </a:rPr>
              <a:t>across medical and social care providers who share information about and deliver on a common plan.</a:t>
            </a: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45</a:t>
            </a:fld>
            <a:endParaRPr lang="en-US" sz="1100">
              <a:solidFill>
                <a:schemeClr val="bg1"/>
              </a:solidFill>
              <a:latin typeface="Calibri" charset="0"/>
            </a:endParaRPr>
          </a:p>
        </p:txBody>
      </p:sp>
      <p:sp>
        <p:nvSpPr>
          <p:cNvPr id="37891" name="Title 1"/>
          <p:cNvSpPr>
            <a:spLocks/>
          </p:cNvSpPr>
          <p:nvPr/>
        </p:nvSpPr>
        <p:spPr bwMode="auto">
          <a:xfrm>
            <a:off x="228600" y="152400"/>
            <a:ext cx="6781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Value </a:t>
            </a:r>
            <a:r>
              <a:rPr lang="en-US" sz="3600" b="1" dirty="0">
                <a:solidFill>
                  <a:srgbClr val="75702B"/>
                </a:solidFill>
                <a:latin typeface="Calibri" charset="0"/>
              </a:rPr>
              <a:t>of Integrated </a:t>
            </a:r>
            <a:r>
              <a:rPr lang="en-US" sz="3600" b="1" dirty="0" smtClean="0">
                <a:solidFill>
                  <a:srgbClr val="75702B"/>
                </a:solidFill>
                <a:latin typeface="Calibri" charset="0"/>
              </a:rPr>
              <a:t>Care</a:t>
            </a:r>
            <a:endParaRPr lang="en-US" sz="3600" b="1" dirty="0">
              <a:solidFill>
                <a:srgbClr val="75702B"/>
              </a:solidFill>
              <a:latin typeface="Calibri" charset="0"/>
            </a:endParaRPr>
          </a:p>
        </p:txBody>
      </p:sp>
    </p:spTree>
    <p:extLst>
      <p:ext uri="{BB962C8B-B14F-4D97-AF65-F5344CB8AC3E}">
        <p14:creationId xmlns:p14="http://schemas.microsoft.com/office/powerpoint/2010/main" val="98349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524000"/>
            <a:ext cx="8382000" cy="4525963"/>
          </a:xfrm>
        </p:spPr>
        <p:txBody>
          <a:bodyPr/>
          <a:lstStyle/>
          <a:p>
            <a:pPr marL="0" indent="0" eaLnBrk="1" hangingPunct="1">
              <a:buNone/>
              <a:defRPr/>
            </a:pPr>
            <a:r>
              <a:rPr lang="en-US" altLang="en-US" b="1" dirty="0" smtClean="0">
                <a:solidFill>
                  <a:srgbClr val="89AAD3"/>
                </a:solidFill>
              </a:rPr>
              <a:t>Well Coordinated:</a:t>
            </a:r>
            <a:endParaRPr lang="en-US" altLang="en-US" b="1" dirty="0">
              <a:solidFill>
                <a:srgbClr val="89AAD3"/>
              </a:solidFill>
            </a:endParaRPr>
          </a:p>
          <a:p>
            <a:pPr lvl="1" eaLnBrk="1" hangingPunct="1">
              <a:buFont typeface="Arial" panose="020B0604020202020204" pitchFamily="34" charset="0"/>
              <a:buChar char="•"/>
              <a:defRPr/>
            </a:pPr>
            <a:r>
              <a:rPr lang="en-CA" dirty="0" smtClean="0"/>
              <a:t>There is a single care plan accessible by all medical and social care providers that includes: patient social condition, medical conditions and function</a:t>
            </a:r>
          </a:p>
          <a:p>
            <a:pPr lvl="1" eaLnBrk="1" hangingPunct="1">
              <a:buFont typeface="Arial" panose="020B0604020202020204" pitchFamily="34" charset="0"/>
              <a:buChar char="•"/>
              <a:defRPr/>
            </a:pPr>
            <a:r>
              <a:rPr lang="en-CA" dirty="0" smtClean="0"/>
              <a:t>Providers always have all the information that they need about the patients’ known conditions, treatment goals and current treatment</a:t>
            </a:r>
            <a:endParaRPr lang="en-CA" dirty="0" smtClean="0">
              <a:ea typeface="+mn-ea"/>
            </a:endParaRPr>
          </a:p>
          <a:p>
            <a:pPr lvl="1" eaLnBrk="1" hangingPunct="1">
              <a:buFont typeface="Arial" panose="020B0604020202020204" pitchFamily="34" charset="0"/>
              <a:buChar char="•"/>
              <a:defRPr/>
            </a:pPr>
            <a:r>
              <a:rPr lang="en-CA" dirty="0" smtClean="0">
                <a:ea typeface="+mn-ea"/>
              </a:rPr>
              <a:t>Medical AND Social care providers share information about care and understand roles and responsibilities/activities of other providers</a:t>
            </a: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46</a:t>
            </a:fld>
            <a:endParaRPr lang="en-US" sz="1100">
              <a:solidFill>
                <a:schemeClr val="bg1"/>
              </a:solidFill>
              <a:latin typeface="Calibri" charset="0"/>
            </a:endParaRPr>
          </a:p>
        </p:txBody>
      </p:sp>
      <p:sp>
        <p:nvSpPr>
          <p:cNvPr id="37891" name="Title 1"/>
          <p:cNvSpPr>
            <a:spLocks/>
          </p:cNvSpPr>
          <p:nvPr/>
        </p:nvSpPr>
        <p:spPr bwMode="auto">
          <a:xfrm>
            <a:off x="228600" y="152400"/>
            <a:ext cx="6781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Value </a:t>
            </a:r>
            <a:r>
              <a:rPr lang="en-US" sz="3600" b="1" dirty="0">
                <a:solidFill>
                  <a:srgbClr val="75702B"/>
                </a:solidFill>
                <a:latin typeface="Calibri" charset="0"/>
              </a:rPr>
              <a:t>of Integrated </a:t>
            </a:r>
            <a:r>
              <a:rPr lang="en-US" sz="3600" b="1" dirty="0" smtClean="0">
                <a:solidFill>
                  <a:srgbClr val="75702B"/>
                </a:solidFill>
                <a:latin typeface="Calibri" charset="0"/>
              </a:rPr>
              <a:t>Care</a:t>
            </a:r>
            <a:endParaRPr lang="en-US" sz="3600" b="1" dirty="0">
              <a:solidFill>
                <a:srgbClr val="75702B"/>
              </a:solidFill>
              <a:latin typeface="Calibri" charset="0"/>
            </a:endParaRPr>
          </a:p>
        </p:txBody>
      </p:sp>
    </p:spTree>
    <p:extLst>
      <p:ext uri="{BB962C8B-B14F-4D97-AF65-F5344CB8AC3E}">
        <p14:creationId xmlns:p14="http://schemas.microsoft.com/office/powerpoint/2010/main" val="760670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eaLnBrk="1" hangingPunct="1">
              <a:buFont typeface="Arial" panose="020B0604020202020204" pitchFamily="34" charset="0"/>
              <a:buChar char="•"/>
              <a:defRPr/>
            </a:pPr>
            <a:r>
              <a:rPr lang="en-CA" u="sng" dirty="0" smtClean="0">
                <a:ea typeface="+mn-ea"/>
              </a:rPr>
              <a:t>Patients</a:t>
            </a:r>
            <a:r>
              <a:rPr lang="en-CA" dirty="0" smtClean="0">
                <a:ea typeface="+mn-ea"/>
              </a:rPr>
              <a:t> experience high value health care when they and their providers/carers share goals of care and work together progressing toward achieving those goals with a minimum of health and social care interventions (i.e. efficiently).</a:t>
            </a: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47</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Value of Integrated Care</a:t>
            </a:r>
            <a:endParaRPr lang="en-US" sz="3600" b="1" dirty="0">
              <a:solidFill>
                <a:srgbClr val="75702B"/>
              </a:solidFill>
              <a:latin typeface="Calibri" charset="0"/>
            </a:endParaRPr>
          </a:p>
        </p:txBody>
      </p:sp>
    </p:spTree>
    <p:extLst>
      <p:ext uri="{BB962C8B-B14F-4D97-AF65-F5344CB8AC3E}">
        <p14:creationId xmlns:p14="http://schemas.microsoft.com/office/powerpoint/2010/main" val="19437706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eaLnBrk="1" hangingPunct="1">
              <a:buFont typeface="Arial" panose="020B0604020202020204" pitchFamily="34" charset="0"/>
              <a:buChar char="•"/>
              <a:defRPr/>
            </a:pPr>
            <a:r>
              <a:rPr lang="en-CA" u="sng" dirty="0" smtClean="0">
                <a:ea typeface="+mn-ea"/>
              </a:rPr>
              <a:t>Providers</a:t>
            </a:r>
            <a:r>
              <a:rPr lang="en-CA" dirty="0" smtClean="0">
                <a:ea typeface="+mn-ea"/>
              </a:rPr>
              <a:t> experience high value health care when they are able to apply their insights and knowledge to address the needs of their patients leading to improved health of their patients.</a:t>
            </a: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48</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Value </a:t>
            </a:r>
            <a:r>
              <a:rPr lang="en-US" sz="3600" b="1" dirty="0">
                <a:solidFill>
                  <a:srgbClr val="75702B"/>
                </a:solidFill>
                <a:latin typeface="Calibri" charset="0"/>
              </a:rPr>
              <a:t>of Integrated Care</a:t>
            </a:r>
          </a:p>
        </p:txBody>
      </p:sp>
    </p:spTree>
    <p:extLst>
      <p:ext uri="{BB962C8B-B14F-4D97-AF65-F5344CB8AC3E}">
        <p14:creationId xmlns:p14="http://schemas.microsoft.com/office/powerpoint/2010/main" val="881619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eaLnBrk="1" hangingPunct="1">
              <a:buFont typeface="Arial" panose="020B0604020202020204" pitchFamily="34" charset="0"/>
              <a:buChar char="•"/>
              <a:defRPr/>
            </a:pPr>
            <a:r>
              <a:rPr lang="en-CA" u="sng" dirty="0" smtClean="0">
                <a:ea typeface="+mn-ea"/>
              </a:rPr>
              <a:t>The health care system</a:t>
            </a:r>
            <a:r>
              <a:rPr lang="en-CA" dirty="0" smtClean="0">
                <a:ea typeface="+mn-ea"/>
              </a:rPr>
              <a:t> experiences high value health care when available resources are optimally deployed to advance the health of individuals and of the population (patients in better health will use less care).</a:t>
            </a:r>
          </a:p>
          <a:p>
            <a:pPr marL="457200" lvl="1" indent="0" eaLnBrk="1" hangingPunct="1">
              <a:buFont typeface="Arial" panose="020B0604020202020204" pitchFamily="34" charset="0"/>
              <a:buNone/>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49</a:t>
            </a:fld>
            <a:endParaRPr lang="en-US" sz="1100">
              <a:solidFill>
                <a:schemeClr val="bg1"/>
              </a:solidFill>
              <a:latin typeface="Calibri" charset="0"/>
            </a:endParaRPr>
          </a:p>
        </p:txBody>
      </p:sp>
      <p:sp>
        <p:nvSpPr>
          <p:cNvPr id="37891" name="Title 1"/>
          <p:cNvSpPr>
            <a:spLocks/>
          </p:cNvSpPr>
          <p:nvPr/>
        </p:nvSpPr>
        <p:spPr bwMode="auto">
          <a:xfrm>
            <a:off x="228600" y="152400"/>
            <a:ext cx="685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Value </a:t>
            </a:r>
            <a:r>
              <a:rPr lang="en-US" sz="3600" b="1" dirty="0">
                <a:solidFill>
                  <a:srgbClr val="75702B"/>
                </a:solidFill>
                <a:latin typeface="Calibri" charset="0"/>
              </a:rPr>
              <a:t>of Integrated </a:t>
            </a:r>
            <a:r>
              <a:rPr lang="en-US" sz="3600" b="1" dirty="0" smtClean="0">
                <a:solidFill>
                  <a:srgbClr val="75702B"/>
                </a:solidFill>
                <a:latin typeface="Calibri" charset="0"/>
              </a:rPr>
              <a:t>Care</a:t>
            </a:r>
            <a:endParaRPr lang="en-US" sz="3600" b="1" dirty="0">
              <a:solidFill>
                <a:srgbClr val="75702B"/>
              </a:solidFill>
              <a:latin typeface="Calibri" charset="0"/>
            </a:endParaRPr>
          </a:p>
        </p:txBody>
      </p:sp>
    </p:spTree>
    <p:extLst>
      <p:ext uri="{BB962C8B-B14F-4D97-AF65-F5344CB8AC3E}">
        <p14:creationId xmlns:p14="http://schemas.microsoft.com/office/powerpoint/2010/main" val="330962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marL="0" indent="0" eaLnBrk="1" hangingPunct="1">
              <a:buNone/>
              <a:defRPr/>
            </a:pPr>
            <a:r>
              <a:rPr lang="en-CA" sz="2800" dirty="0" smtClean="0">
                <a:ea typeface="+mn-ea"/>
              </a:rPr>
              <a:t>Our approach was undertaken in 3 parts: </a:t>
            </a:r>
          </a:p>
          <a:p>
            <a:pPr marL="914400" lvl="1" indent="-457200" eaLnBrk="1" hangingPunct="1">
              <a:buFont typeface="+mj-lt"/>
              <a:buAutoNum type="arabicPeriod"/>
              <a:defRPr/>
            </a:pPr>
            <a:r>
              <a:rPr lang="en-CA" altLang="en-US" sz="2400" dirty="0" smtClean="0">
                <a:ea typeface="+mn-ea"/>
              </a:rPr>
              <a:t>To review documents and literature to assess how ‘value’ has been recognized and measured in U.S. Accountable Care Organizations (ACOs) and to select indicators that could be applicable to Health Links.</a:t>
            </a:r>
          </a:p>
          <a:p>
            <a:pPr marL="914400" lvl="1" indent="-457200" eaLnBrk="1" hangingPunct="1">
              <a:buFont typeface="+mj-lt"/>
              <a:buAutoNum type="arabicPeriod"/>
              <a:defRPr/>
            </a:pPr>
            <a:r>
              <a:rPr lang="en-CA" altLang="en-US" sz="2400" dirty="0" smtClean="0">
                <a:ea typeface="+mn-ea"/>
              </a:rPr>
              <a:t>To interview HL leaders to identify promising HL strategies and how these strategies are creating value for patients and the Ontario health system.</a:t>
            </a:r>
          </a:p>
          <a:p>
            <a:pPr marL="914400" lvl="1" indent="-457200" eaLnBrk="1" hangingPunct="1">
              <a:buFont typeface="+mj-lt"/>
              <a:buAutoNum type="arabicPeriod"/>
              <a:defRPr/>
            </a:pPr>
            <a:r>
              <a:rPr lang="en-CA" altLang="en-US" sz="2400" dirty="0" smtClean="0">
                <a:ea typeface="+mn-ea"/>
              </a:rPr>
              <a:t>To conduct empirical analysis to assess the performance of HLs on measurable indicators using health administrative data held at the Institute for Clinical Evaluative Sciences. </a:t>
            </a:r>
            <a:endParaRPr lang="en-US" altLang="en-US" sz="2400"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5</a:t>
            </a:fld>
            <a:endParaRPr lang="en-US" sz="1100">
              <a:solidFill>
                <a:schemeClr val="bg1"/>
              </a:solidFill>
              <a:latin typeface="Calibri" charset="0"/>
            </a:endParaRPr>
          </a:p>
        </p:txBody>
      </p:sp>
      <p:sp>
        <p:nvSpPr>
          <p:cNvPr id="37891" name="Title 1"/>
          <p:cNvSpPr>
            <a:spLocks/>
          </p:cNvSpPr>
          <p:nvPr/>
        </p:nvSpPr>
        <p:spPr bwMode="auto">
          <a:xfrm>
            <a:off x="228600" y="152400"/>
            <a:ext cx="733699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b="1" dirty="0" smtClean="0">
                <a:solidFill>
                  <a:srgbClr val="75702B"/>
                </a:solidFill>
                <a:latin typeface="Calibri" charset="0"/>
              </a:rPr>
              <a:t>2013: Assessing </a:t>
            </a:r>
            <a:r>
              <a:rPr lang="en-US" sz="3600" b="1" dirty="0">
                <a:solidFill>
                  <a:srgbClr val="75702B"/>
                </a:solidFill>
                <a:latin typeface="Calibri" charset="0"/>
              </a:rPr>
              <a:t>V</a:t>
            </a:r>
            <a:r>
              <a:rPr lang="en-US" sz="3600" b="1" dirty="0" smtClean="0">
                <a:solidFill>
                  <a:srgbClr val="75702B"/>
                </a:solidFill>
                <a:latin typeface="Calibri" charset="0"/>
              </a:rPr>
              <a:t>alue in Health Links </a:t>
            </a:r>
            <a:endParaRPr lang="en-US" sz="3600" b="1" dirty="0">
              <a:solidFill>
                <a:srgbClr val="75702B"/>
              </a:solidFill>
              <a:latin typeface="Calibri" charset="0"/>
            </a:endParaRPr>
          </a:p>
        </p:txBody>
      </p:sp>
    </p:spTree>
    <p:extLst>
      <p:ext uri="{BB962C8B-B14F-4D97-AF65-F5344CB8AC3E}">
        <p14:creationId xmlns:p14="http://schemas.microsoft.com/office/powerpoint/2010/main" val="928906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04800" y="152400"/>
            <a:ext cx="6705600" cy="685800"/>
          </a:xfrm>
        </p:spPr>
        <p:txBody>
          <a:bodyPr/>
          <a:lstStyle/>
          <a:p>
            <a:pPr algn="l"/>
            <a:r>
              <a:rPr lang="en-US" sz="3600" b="1" dirty="0" smtClean="0">
                <a:latin typeface="Calibri" charset="0"/>
                <a:ea typeface="ＭＳ Ｐゴシック" charset="0"/>
              </a:rPr>
              <a:t>Value of Health Links</a:t>
            </a:r>
            <a:endParaRPr lang="en-US" sz="3600" b="1" dirty="0">
              <a:latin typeface="Calibri" charset="0"/>
              <a:ea typeface="ＭＳ Ｐゴシック" charset="0"/>
            </a:endParaRP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A7F2C4-7BA3-F84D-9549-8F1F4BF4CE3F}" type="slidenum">
              <a:rPr lang="en-US" sz="1100">
                <a:solidFill>
                  <a:srgbClr val="3F6075"/>
                </a:solidFill>
                <a:latin typeface="Calibri" charset="0"/>
              </a:rPr>
              <a:pPr eaLnBrk="1" hangingPunct="1"/>
              <a:t>6</a:t>
            </a:fld>
            <a:endParaRPr lang="en-US" sz="1100">
              <a:solidFill>
                <a:srgbClr val="3F6075"/>
              </a:solidFill>
              <a:latin typeface="Calibri" charset="0"/>
            </a:endParaRPr>
          </a:p>
        </p:txBody>
      </p:sp>
      <p:pic>
        <p:nvPicPr>
          <p:cNvPr id="2" name="Picture 1" descr="Pages from HSPRN AHRQ Health Links Par 1 Value in ACO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70" y="1616680"/>
            <a:ext cx="3178464" cy="411330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Pages from HSPRN AHRQ Health Links Part 2 Value in H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518" y="2244168"/>
            <a:ext cx="3200400" cy="41416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Pages from HSPRN AHRQ Health Links Part 3 Measures-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1944" y="1851858"/>
            <a:ext cx="3321628" cy="42985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3669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marL="57150" indent="0" eaLnBrk="1" hangingPunct="1">
              <a:buFont typeface="Arial" panose="020B0604020202020204" pitchFamily="34" charset="0"/>
              <a:buNone/>
              <a:defRPr/>
            </a:pPr>
            <a:r>
              <a:rPr lang="en-US" altLang="en-US" dirty="0" smtClean="0">
                <a:ea typeface="+mn-ea"/>
              </a:rPr>
              <a:t>Review of ACOs: </a:t>
            </a:r>
          </a:p>
          <a:p>
            <a:pPr lvl="1" eaLnBrk="1" hangingPunct="1">
              <a:defRPr/>
            </a:pPr>
            <a:r>
              <a:rPr lang="en-US" altLang="en-US" dirty="0" smtClean="0">
                <a:ea typeface="+mn-ea"/>
              </a:rPr>
              <a:t>ACOs have adopted a Triple-Aim focus and we identified selected domains for health measures:</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7</a:t>
            </a:fld>
            <a:endParaRPr lang="en-US" sz="1100">
              <a:solidFill>
                <a:schemeClr val="bg1"/>
              </a:solidFill>
              <a:latin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10082902"/>
              </p:ext>
            </p:extLst>
          </p:nvPr>
        </p:nvGraphicFramePr>
        <p:xfrm>
          <a:off x="1066800" y="3200400"/>
          <a:ext cx="6858000" cy="3114039"/>
        </p:xfrm>
        <a:graphic>
          <a:graphicData uri="http://schemas.openxmlformats.org/drawingml/2006/table">
            <a:tbl>
              <a:tblPr firstRow="1" bandRow="1">
                <a:tableStyleId>{5C22544A-7EE6-4342-B048-85BDC9FD1C3A}</a:tableStyleId>
              </a:tblPr>
              <a:tblGrid>
                <a:gridCol w="2209800"/>
                <a:gridCol w="4648200"/>
              </a:tblGrid>
              <a:tr h="370840">
                <a:tc>
                  <a:txBody>
                    <a:bodyPr/>
                    <a:lstStyle/>
                    <a:p>
                      <a:r>
                        <a:rPr lang="en-US" dirty="0" smtClean="0"/>
                        <a:t>Aim</a:t>
                      </a:r>
                      <a:endParaRPr lang="en-US" dirty="0"/>
                    </a:p>
                  </a:txBody>
                  <a:tcPr/>
                </a:tc>
                <a:tc>
                  <a:txBody>
                    <a:bodyPr/>
                    <a:lstStyle/>
                    <a:p>
                      <a:r>
                        <a:rPr lang="en-US" dirty="0" smtClean="0"/>
                        <a:t>Domain</a:t>
                      </a:r>
                      <a:endParaRPr lang="en-US" dirty="0"/>
                    </a:p>
                  </a:txBody>
                  <a:tcPr/>
                </a:tc>
              </a:tr>
              <a:tr h="370840">
                <a:tc>
                  <a:txBody>
                    <a:bodyPr/>
                    <a:lstStyle/>
                    <a:p>
                      <a:r>
                        <a:rPr lang="en-US" dirty="0" smtClean="0"/>
                        <a:t>Better care for individuals</a:t>
                      </a:r>
                      <a:endParaRPr lang="en-US" dirty="0"/>
                    </a:p>
                  </a:txBody>
                  <a:tcPr/>
                </a:tc>
                <a:tc>
                  <a:txBody>
                    <a:bodyPr/>
                    <a:lstStyle/>
                    <a:p>
                      <a:pPr marL="285750" indent="-285750">
                        <a:buFont typeface="Arial"/>
                        <a:buChar char="•"/>
                      </a:pPr>
                      <a:r>
                        <a:rPr lang="en-US" dirty="0" smtClean="0"/>
                        <a:t>Patient/caregive</a:t>
                      </a:r>
                      <a:r>
                        <a:rPr lang="en-US" baseline="0" dirty="0" smtClean="0"/>
                        <a:t>r experience</a:t>
                      </a:r>
                    </a:p>
                    <a:p>
                      <a:pPr marL="285750" indent="-285750">
                        <a:buFont typeface="Arial"/>
                        <a:buChar char="•"/>
                      </a:pPr>
                      <a:r>
                        <a:rPr lang="en-US" baseline="0" dirty="0" smtClean="0"/>
                        <a:t>Patient outcomes &amp; safety</a:t>
                      </a:r>
                    </a:p>
                    <a:p>
                      <a:pPr marL="285750" indent="-285750">
                        <a:buFont typeface="Arial"/>
                        <a:buChar char="•"/>
                      </a:pPr>
                      <a:r>
                        <a:rPr lang="en-US" baseline="0" dirty="0" smtClean="0"/>
                        <a:t>Care coordination/integration</a:t>
                      </a:r>
                      <a:endParaRPr lang="en-US" dirty="0"/>
                    </a:p>
                  </a:txBody>
                  <a:tcPr/>
                </a:tc>
              </a:tr>
              <a:tr h="370840">
                <a:tc>
                  <a:txBody>
                    <a:bodyPr/>
                    <a:lstStyle/>
                    <a:p>
                      <a:r>
                        <a:rPr lang="en-US" dirty="0" smtClean="0"/>
                        <a:t>Better health for</a:t>
                      </a:r>
                      <a:r>
                        <a:rPr lang="en-US" baseline="0" dirty="0" smtClean="0"/>
                        <a:t> populations</a:t>
                      </a:r>
                      <a:endParaRPr lang="en-US" dirty="0"/>
                    </a:p>
                  </a:txBody>
                  <a:tcPr/>
                </a:tc>
                <a:tc>
                  <a:txBody>
                    <a:bodyPr/>
                    <a:lstStyle/>
                    <a:p>
                      <a:pPr marL="285750" indent="-285750">
                        <a:buFont typeface="Arial"/>
                        <a:buChar char="•"/>
                      </a:pPr>
                      <a:r>
                        <a:rPr lang="en-US" dirty="0" smtClean="0"/>
                        <a:t>Preventative</a:t>
                      </a:r>
                      <a:r>
                        <a:rPr lang="en-US" baseline="0" dirty="0" smtClean="0"/>
                        <a:t> care</a:t>
                      </a:r>
                    </a:p>
                    <a:p>
                      <a:pPr marL="285750" indent="-285750">
                        <a:buFont typeface="Arial"/>
                        <a:buChar char="•"/>
                      </a:pPr>
                      <a:r>
                        <a:rPr lang="en-US" baseline="0" dirty="0" smtClean="0"/>
                        <a:t>Healthy lifestyles</a:t>
                      </a:r>
                    </a:p>
                    <a:p>
                      <a:pPr marL="285750" indent="-285750">
                        <a:buFont typeface="Arial"/>
                        <a:buChar char="•"/>
                      </a:pPr>
                      <a:r>
                        <a:rPr lang="en-US" dirty="0" smtClean="0"/>
                        <a:t>Health</a:t>
                      </a:r>
                      <a:r>
                        <a:rPr lang="en-US" baseline="0" dirty="0" smtClean="0"/>
                        <a:t> outcomes among target populations</a:t>
                      </a:r>
                      <a:endParaRPr lang="en-US" dirty="0"/>
                    </a:p>
                  </a:txBody>
                  <a:tcPr/>
                </a:tc>
              </a:tr>
              <a:tr h="370840">
                <a:tc>
                  <a:txBody>
                    <a:bodyPr/>
                    <a:lstStyle/>
                    <a:p>
                      <a:r>
                        <a:rPr lang="en-US" dirty="0" smtClean="0"/>
                        <a:t>Lower growth in Medicare expenditure</a:t>
                      </a:r>
                      <a:endParaRPr lang="en-US" dirty="0"/>
                    </a:p>
                  </a:txBody>
                  <a:tcPr/>
                </a:tc>
                <a:tc>
                  <a:txBody>
                    <a:bodyPr/>
                    <a:lstStyle/>
                    <a:p>
                      <a:pPr marL="285750" indent="-285750">
                        <a:buFont typeface="Arial"/>
                        <a:buChar char="•"/>
                      </a:pPr>
                      <a:r>
                        <a:rPr lang="en-US" dirty="0" smtClean="0"/>
                        <a:t>Cost containment</a:t>
                      </a:r>
                    </a:p>
                    <a:p>
                      <a:pPr marL="285750" indent="-285750">
                        <a:buFont typeface="Arial"/>
                        <a:buChar char="•"/>
                      </a:pPr>
                      <a:r>
                        <a:rPr lang="en-US" dirty="0" smtClean="0"/>
                        <a:t>Appropriate</a:t>
                      </a:r>
                      <a:r>
                        <a:rPr lang="en-US" baseline="0" dirty="0" smtClean="0"/>
                        <a:t> utilization of resources</a:t>
                      </a:r>
                      <a:endParaRPr lang="en-US" dirty="0"/>
                    </a:p>
                  </a:txBody>
                  <a:tcPr/>
                </a:tc>
              </a:tr>
            </a:tbl>
          </a:graphicData>
        </a:graphic>
      </p:graphicFrame>
      <p:sp>
        <p:nvSpPr>
          <p:cNvPr id="6" name="Title 1"/>
          <p:cNvSpPr>
            <a:spLocks/>
          </p:cNvSpPr>
          <p:nvPr/>
        </p:nvSpPr>
        <p:spPr bwMode="auto">
          <a:xfrm>
            <a:off x="228599" y="152400"/>
            <a:ext cx="81239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3600" b="1" dirty="0" smtClean="0">
                <a:solidFill>
                  <a:srgbClr val="75702B"/>
                </a:solidFill>
                <a:latin typeface="Calibri" charset="0"/>
              </a:rPr>
              <a:t>Part 1: Value of Health Links: Findings</a:t>
            </a:r>
            <a:endParaRPr lang="en-US" sz="3600" b="1" dirty="0">
              <a:solidFill>
                <a:srgbClr val="75702B"/>
              </a:solidFill>
              <a:latin typeface="Calibri" charset="0"/>
            </a:endParaRPr>
          </a:p>
        </p:txBody>
      </p:sp>
    </p:spTree>
    <p:extLst>
      <p:ext uri="{BB962C8B-B14F-4D97-AF65-F5344CB8AC3E}">
        <p14:creationId xmlns:p14="http://schemas.microsoft.com/office/powerpoint/2010/main" val="2478392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447800"/>
            <a:ext cx="8382000" cy="4525963"/>
          </a:xfrm>
        </p:spPr>
        <p:txBody>
          <a:bodyPr/>
          <a:lstStyle/>
          <a:p>
            <a:pPr marL="57150" indent="0" eaLnBrk="1" hangingPunct="1">
              <a:buFont typeface="Arial" panose="020B0604020202020204" pitchFamily="34" charset="0"/>
              <a:buNone/>
              <a:defRPr/>
            </a:pPr>
            <a:r>
              <a:rPr lang="en-US" altLang="en-US" dirty="0" smtClean="0">
                <a:ea typeface="+mn-ea"/>
              </a:rPr>
              <a:t>Interviews with 10 Health Links: </a:t>
            </a:r>
          </a:p>
          <a:p>
            <a:pPr lvl="1" eaLnBrk="1" hangingPunct="1">
              <a:defRPr/>
            </a:pPr>
            <a:r>
              <a:rPr lang="en-US" altLang="en-US" dirty="0" smtClean="0">
                <a:ea typeface="+mn-ea"/>
              </a:rPr>
              <a:t>Health Links are focusing on a variety of ways to add value including focusing on: </a:t>
            </a:r>
          </a:p>
          <a:p>
            <a:pPr lvl="2" eaLnBrk="1" hangingPunct="1">
              <a:defRPr/>
            </a:pPr>
            <a:r>
              <a:rPr lang="en-US" altLang="en-US" dirty="0" smtClean="0">
                <a:ea typeface="+mn-ea"/>
              </a:rPr>
              <a:t>integration between organizations</a:t>
            </a:r>
          </a:p>
          <a:p>
            <a:pPr lvl="2" eaLnBrk="1" hangingPunct="1">
              <a:defRPr/>
            </a:pPr>
            <a:r>
              <a:rPr lang="en-US" altLang="en-US" dirty="0">
                <a:ea typeface="+mn-ea"/>
              </a:rPr>
              <a:t>c</a:t>
            </a:r>
            <a:r>
              <a:rPr lang="en-US" altLang="en-US" dirty="0" smtClean="0">
                <a:ea typeface="+mn-ea"/>
              </a:rPr>
              <a:t>oordination of care (care planning/information sharing)</a:t>
            </a:r>
          </a:p>
          <a:p>
            <a:pPr lvl="2" eaLnBrk="1" hangingPunct="1">
              <a:defRPr/>
            </a:pPr>
            <a:r>
              <a:rPr lang="en-US" altLang="en-US" dirty="0" smtClean="0">
                <a:ea typeface="+mn-ea"/>
              </a:rPr>
              <a:t>patient engagement in planning care</a:t>
            </a:r>
          </a:p>
          <a:p>
            <a:pPr lvl="2" eaLnBrk="1" hangingPunct="1">
              <a:defRPr/>
            </a:pPr>
            <a:r>
              <a:rPr lang="en-US" altLang="en-US" dirty="0" smtClean="0">
                <a:ea typeface="+mn-ea"/>
              </a:rPr>
              <a:t>patient care (clinical processes) and outcomes</a:t>
            </a:r>
          </a:p>
          <a:p>
            <a:pPr marL="914400" lvl="2" indent="0" eaLnBrk="1" hangingPunct="1">
              <a:buNone/>
              <a:defRPr/>
            </a:pPr>
            <a:r>
              <a:rPr lang="en-US" altLang="en-US" dirty="0" smtClean="0">
                <a:ea typeface="+mn-ea"/>
              </a:rPr>
              <a:t>…with an aim to improve experience and reduce utilization of ED and acute care</a:t>
            </a:r>
          </a:p>
          <a:p>
            <a:pPr lvl="1" eaLnBrk="1" hangingPunct="1">
              <a:defRPr/>
            </a:pPr>
            <a:r>
              <a:rPr lang="en-US" altLang="en-US" dirty="0" smtClean="0"/>
              <a:t>We also learned about challenges, successes and approaches to improving areas of focus.</a:t>
            </a:r>
            <a:endParaRPr lang="en-US" altLang="en-US" dirty="0"/>
          </a:p>
          <a:p>
            <a:pPr lvl="2" eaLnBrk="1" hangingPunct="1">
              <a:defRPr/>
            </a:pPr>
            <a:endParaRPr lang="en-US" altLang="en-US" dirty="0" smtClean="0">
              <a:ea typeface="+mn-ea"/>
            </a:endParaRP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8</a:t>
            </a:fld>
            <a:endParaRPr lang="en-US" sz="1100">
              <a:solidFill>
                <a:schemeClr val="bg1"/>
              </a:solidFill>
              <a:latin typeface="Calibri" charset="0"/>
            </a:endParaRPr>
          </a:p>
        </p:txBody>
      </p:sp>
      <p:sp>
        <p:nvSpPr>
          <p:cNvPr id="37891" name="Title 1"/>
          <p:cNvSpPr>
            <a:spLocks/>
          </p:cNvSpPr>
          <p:nvPr/>
        </p:nvSpPr>
        <p:spPr bwMode="auto">
          <a:xfrm>
            <a:off x="228599" y="134512"/>
            <a:ext cx="81239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3600" b="1" dirty="0" smtClean="0">
                <a:solidFill>
                  <a:srgbClr val="75702B"/>
                </a:solidFill>
                <a:latin typeface="Calibri" charset="0"/>
              </a:rPr>
              <a:t>Part 2: Value of Health Links: Findings</a:t>
            </a:r>
            <a:endParaRPr lang="en-US" sz="3600" b="1" dirty="0">
              <a:solidFill>
                <a:srgbClr val="75702B"/>
              </a:solidFill>
              <a:latin typeface="Calibri" charset="0"/>
            </a:endParaRPr>
          </a:p>
        </p:txBody>
      </p:sp>
    </p:spTree>
    <p:extLst>
      <p:ext uri="{BB962C8B-B14F-4D97-AF65-F5344CB8AC3E}">
        <p14:creationId xmlns:p14="http://schemas.microsoft.com/office/powerpoint/2010/main" val="1179751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1600200"/>
            <a:ext cx="8382000" cy="4525963"/>
          </a:xfrm>
        </p:spPr>
        <p:txBody>
          <a:bodyPr/>
          <a:lstStyle/>
          <a:p>
            <a:pPr marL="57150" indent="0" eaLnBrk="1" hangingPunct="1">
              <a:buFont typeface="Arial" panose="020B0604020202020204" pitchFamily="34" charset="0"/>
              <a:buNone/>
              <a:defRPr/>
            </a:pPr>
            <a:r>
              <a:rPr lang="en-US" altLang="en-US" dirty="0" smtClean="0"/>
              <a:t>Interviews </a:t>
            </a:r>
            <a:r>
              <a:rPr lang="en-US" altLang="en-US" dirty="0"/>
              <a:t>with 10 Health Links: </a:t>
            </a:r>
          </a:p>
          <a:p>
            <a:pPr lvl="1" eaLnBrk="1" hangingPunct="1">
              <a:defRPr/>
            </a:pPr>
            <a:r>
              <a:rPr lang="en-US" altLang="en-US" dirty="0" smtClean="0">
                <a:ea typeface="+mn-ea"/>
              </a:rPr>
              <a:t>HLs are aiming to improve value </a:t>
            </a:r>
            <a:r>
              <a:rPr lang="en-US" altLang="en-US" dirty="0"/>
              <a:t>in multiple </a:t>
            </a:r>
            <a:r>
              <a:rPr lang="en-US" altLang="en-US" dirty="0" smtClean="0"/>
              <a:t>ways addressing many of the same domains as ACOs</a:t>
            </a:r>
            <a:r>
              <a:rPr lang="en-US" altLang="en-US" dirty="0" smtClean="0">
                <a:ea typeface="+mn-ea"/>
              </a:rPr>
              <a:t>: </a:t>
            </a:r>
          </a:p>
        </p:txBody>
      </p:sp>
      <p:sp>
        <p:nvSpPr>
          <p:cNvPr id="37890" name="Slide Number Placeholder 3"/>
          <p:cNvSpPr txBox="1">
            <a:spLocks noGrp="1"/>
          </p:cNvSpPr>
          <p:nvPr/>
        </p:nvSpPr>
        <p:spPr bwMode="auto">
          <a:xfrm>
            <a:off x="6978650" y="651192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1EB7BB-3C30-7146-BAEA-3F7D6C3C8B2B}" type="slidenum">
              <a:rPr lang="en-US" sz="1100">
                <a:solidFill>
                  <a:schemeClr val="bg1"/>
                </a:solidFill>
                <a:latin typeface="Calibri" charset="0"/>
              </a:rPr>
              <a:pPr algn="r" eaLnBrk="1" hangingPunct="1"/>
              <a:t>9</a:t>
            </a:fld>
            <a:endParaRPr lang="en-US" sz="1100">
              <a:solidFill>
                <a:schemeClr val="bg1"/>
              </a:solidFill>
              <a:latin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44884397"/>
              </p:ext>
            </p:extLst>
          </p:nvPr>
        </p:nvGraphicFramePr>
        <p:xfrm>
          <a:off x="609600" y="3256280"/>
          <a:ext cx="8077201" cy="2839720"/>
        </p:xfrm>
        <a:graphic>
          <a:graphicData uri="http://schemas.openxmlformats.org/drawingml/2006/table">
            <a:tbl>
              <a:tblPr firstRow="1" bandRow="1">
                <a:tableStyleId>{5C22544A-7EE6-4342-B048-85BDC9FD1C3A}</a:tableStyleId>
              </a:tblPr>
              <a:tblGrid>
                <a:gridCol w="1524000"/>
                <a:gridCol w="2514600"/>
                <a:gridCol w="4038601"/>
              </a:tblGrid>
              <a:tr h="370840">
                <a:tc>
                  <a:txBody>
                    <a:bodyPr/>
                    <a:lstStyle/>
                    <a:p>
                      <a:r>
                        <a:rPr lang="en-US" dirty="0" smtClean="0"/>
                        <a:t>Aim</a:t>
                      </a:r>
                      <a:endParaRPr lang="en-US" dirty="0"/>
                    </a:p>
                  </a:txBody>
                  <a:tcPr/>
                </a:tc>
                <a:tc>
                  <a:txBody>
                    <a:bodyPr/>
                    <a:lstStyle/>
                    <a:p>
                      <a:r>
                        <a:rPr lang="en-US" dirty="0" smtClean="0"/>
                        <a:t>Domain</a:t>
                      </a:r>
                      <a:endParaRPr lang="en-US" dirty="0"/>
                    </a:p>
                  </a:txBody>
                  <a:tcPr/>
                </a:tc>
                <a:tc>
                  <a:txBody>
                    <a:bodyPr/>
                    <a:lstStyle/>
                    <a:p>
                      <a:r>
                        <a:rPr lang="en-US" dirty="0" smtClean="0"/>
                        <a:t>Health Links’ Definitions</a:t>
                      </a:r>
                      <a:endParaRPr lang="en-US" dirty="0"/>
                    </a:p>
                  </a:txBody>
                  <a:tcPr/>
                </a:tc>
              </a:tr>
              <a:tr h="370840">
                <a:tc rowSpan="3">
                  <a:txBody>
                    <a:bodyPr/>
                    <a:lstStyle/>
                    <a:p>
                      <a:r>
                        <a:rPr lang="en-US" dirty="0" smtClean="0"/>
                        <a:t>Better care for individuals</a:t>
                      </a:r>
                      <a:endParaRPr lang="en-US" dirty="0"/>
                    </a:p>
                  </a:txBody>
                  <a:tcPr/>
                </a:tc>
                <a:tc>
                  <a:txBody>
                    <a:bodyPr/>
                    <a:lstStyle/>
                    <a:p>
                      <a:pPr marL="285750" indent="-285750">
                        <a:buFont typeface="Arial"/>
                        <a:buChar char="•"/>
                      </a:pPr>
                      <a:r>
                        <a:rPr lang="en-US" dirty="0" smtClean="0"/>
                        <a:t>Patient/caregive</a:t>
                      </a:r>
                      <a:r>
                        <a:rPr lang="en-US" baseline="0" dirty="0" smtClean="0"/>
                        <a:t>r experience</a:t>
                      </a:r>
                    </a:p>
                  </a:txBody>
                  <a:tcPr/>
                </a:tc>
                <a:tc>
                  <a:txBody>
                    <a:bodyPr/>
                    <a:lstStyle/>
                    <a:p>
                      <a:pPr marL="285750" indent="-285750">
                        <a:buFont typeface="Arial"/>
                        <a:buChar char="•"/>
                      </a:pPr>
                      <a:r>
                        <a:rPr lang="en-US" dirty="0" smtClean="0"/>
                        <a:t>Timely access,</a:t>
                      </a:r>
                      <a:r>
                        <a:rPr lang="en-US" baseline="0" dirty="0" smtClean="0"/>
                        <a:t> satisfaction, trust, shared decision making</a:t>
                      </a:r>
                    </a:p>
                  </a:txBody>
                  <a:tcPr/>
                </a:tc>
              </a:tr>
              <a:tr h="370840">
                <a:tc vMerge="1">
                  <a:txBody>
                    <a:bodyPr/>
                    <a:lstStyle/>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Patient outcomes &amp; safety</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Quality of care &amp; safety</a:t>
                      </a:r>
                    </a:p>
                    <a:p>
                      <a:pPr marL="285750" indent="-285750">
                        <a:buFont typeface="Arial"/>
                        <a:buChar char="•"/>
                      </a:pPr>
                      <a:endParaRPr lang="en-US" dirty="0"/>
                    </a:p>
                  </a:txBody>
                  <a:tcPr/>
                </a:tc>
              </a:tr>
              <a:tr h="370840">
                <a:tc vMerge="1">
                  <a:txBody>
                    <a:bodyPr/>
                    <a:lstStyle/>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Care coordination/integration</a:t>
                      </a:r>
                      <a:endParaRPr lang="en-US" dirty="0" smtClean="0"/>
                    </a:p>
                    <a:p>
                      <a:pPr marL="285750" indent="-285750">
                        <a:buFont typeface="Arial"/>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Integrated seamless care and coordination among provider organizations</a:t>
                      </a:r>
                      <a:endParaRPr lang="en-US" dirty="0" smtClean="0"/>
                    </a:p>
                    <a:p>
                      <a:pPr marL="285750" indent="-285750">
                        <a:buFont typeface="Arial"/>
                        <a:buChar char="•"/>
                      </a:pPr>
                      <a:endParaRPr lang="en-US" dirty="0"/>
                    </a:p>
                  </a:txBody>
                  <a:tcPr/>
                </a:tc>
              </a:tr>
            </a:tbl>
          </a:graphicData>
        </a:graphic>
      </p:graphicFrame>
      <p:sp>
        <p:nvSpPr>
          <p:cNvPr id="6" name="Title 1"/>
          <p:cNvSpPr>
            <a:spLocks/>
          </p:cNvSpPr>
          <p:nvPr/>
        </p:nvSpPr>
        <p:spPr bwMode="auto">
          <a:xfrm>
            <a:off x="228599" y="152400"/>
            <a:ext cx="81239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3600" b="1" dirty="0" smtClean="0">
                <a:solidFill>
                  <a:srgbClr val="75702B"/>
                </a:solidFill>
                <a:latin typeface="Calibri" charset="0"/>
              </a:rPr>
              <a:t>Part 2: Value of Health Links: Findings</a:t>
            </a:r>
            <a:endParaRPr lang="en-US" sz="3600" b="1" dirty="0">
              <a:solidFill>
                <a:srgbClr val="75702B"/>
              </a:solidFill>
              <a:latin typeface="Calibri" charset="0"/>
            </a:endParaRPr>
          </a:p>
        </p:txBody>
      </p:sp>
    </p:spTree>
    <p:extLst>
      <p:ext uri="{BB962C8B-B14F-4D97-AF65-F5344CB8AC3E}">
        <p14:creationId xmlns:p14="http://schemas.microsoft.com/office/powerpoint/2010/main" val="1313430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ch 18 HSPR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1567</TotalTime>
  <Words>2835</Words>
  <Application>Microsoft Office PowerPoint</Application>
  <PresentationFormat>On-screen Show (4:3)</PresentationFormat>
  <Paragraphs>524</Paragraphs>
  <Slides>49</Slides>
  <Notes>35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ＭＳ Ｐゴシック</vt:lpstr>
      <vt:lpstr>ＭＳ Ｐゴシック</vt:lpstr>
      <vt:lpstr>Arial</vt:lpstr>
      <vt:lpstr>Batang</vt:lpstr>
      <vt:lpstr>Calibri</vt:lpstr>
      <vt:lpstr>Calibri Light</vt:lpstr>
      <vt:lpstr>Courier New</vt:lpstr>
      <vt:lpstr>Goudy</vt:lpstr>
      <vt:lpstr>Goudy Old Style</vt:lpstr>
      <vt:lpstr>Times New Roman</vt:lpstr>
      <vt:lpstr>Wingdings</vt:lpstr>
      <vt:lpstr>ヒラギノ角ゴ Pro W3</vt:lpstr>
      <vt:lpstr>March 18 HSPRN Template</vt:lpstr>
      <vt:lpstr>Evaluating Health Links  in Ontario </vt:lpstr>
      <vt:lpstr>Design by</vt:lpstr>
      <vt:lpstr>Objectives</vt:lpstr>
      <vt:lpstr>HSPRN Involvement in Health Links</vt:lpstr>
      <vt:lpstr>PowerPoint Presentation</vt:lpstr>
      <vt:lpstr>Value of Health Links</vt:lpstr>
      <vt:lpstr>PowerPoint Presentation</vt:lpstr>
      <vt:lpstr>PowerPoint Presentation</vt:lpstr>
      <vt:lpstr>PowerPoint Presentation</vt:lpstr>
      <vt:lpstr>PowerPoint Presentation</vt:lpstr>
      <vt:lpstr>Part 3: Baseline Results</vt:lpstr>
      <vt:lpstr>Part 3: Baseline HL Results</vt:lpstr>
      <vt:lpstr>Part 3: Baseline HL Results</vt:lpstr>
      <vt:lpstr>2015-: Evaluating Central LHIN Health Links</vt:lpstr>
      <vt:lpstr>Evaluation Framework</vt:lpstr>
      <vt:lpstr>PowerPoint Presentation</vt:lpstr>
      <vt:lpstr>Goals of the Evaluation</vt:lpstr>
      <vt:lpstr>Understanding Impact of Health Links</vt:lpstr>
      <vt:lpstr>PowerPoint Presentation</vt:lpstr>
      <vt:lpstr>1. Case Studies</vt:lpstr>
      <vt:lpstr>PowerPoint Presentation</vt:lpstr>
      <vt:lpstr>1. Case Studies: Methods</vt:lpstr>
      <vt:lpstr>2. Quantitative Evaluation</vt:lpstr>
      <vt:lpstr>2. Quantitative Evaluation</vt:lpstr>
      <vt:lpstr>2. Quantitative Evaluation</vt:lpstr>
      <vt:lpstr>2. Quantitative Evaluation</vt:lpstr>
      <vt:lpstr>PowerPoint Presentation</vt:lpstr>
      <vt:lpstr>PowerPoint Presentation</vt:lpstr>
      <vt:lpstr>What can we learn from others?</vt:lpstr>
      <vt:lpstr>PowerPoint Presentation</vt:lpstr>
      <vt:lpstr>PowerPoint Presentation</vt:lpstr>
      <vt:lpstr>PowerPoint Presentation</vt:lpstr>
      <vt:lpstr>PowerPoint Presentation</vt:lpstr>
      <vt:lpstr>PowerPoint Presentation</vt:lpstr>
      <vt:lpstr>Key system characteristics for success</vt:lpstr>
      <vt:lpstr>…Stay tuned</vt:lpstr>
      <vt:lpstr>Questions? Comments?</vt:lpstr>
      <vt:lpstr>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Value in Ontario Health Links</dc:title>
  <dc:creator>Kevin Walker</dc:creator>
  <cp:lastModifiedBy>Chessari, Maria</cp:lastModifiedBy>
  <cp:revision>167</cp:revision>
  <cp:lastPrinted>2015-03-05T23:33:49Z</cp:lastPrinted>
  <dcterms:created xsi:type="dcterms:W3CDTF">2015-02-27T20:49:18Z</dcterms:created>
  <dcterms:modified xsi:type="dcterms:W3CDTF">2016-09-22T15:31:11Z</dcterms:modified>
</cp:coreProperties>
</file>